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emf" ContentType="image/x-em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7" r:id="rId3"/>
    <p:sldId id="345" r:id="rId4"/>
    <p:sldId id="260" r:id="rId5"/>
    <p:sldId id="261" r:id="rId6"/>
    <p:sldId id="262" r:id="rId7"/>
    <p:sldId id="263" r:id="rId8"/>
    <p:sldId id="351" r:id="rId9"/>
    <p:sldId id="264" r:id="rId10"/>
    <p:sldId id="265" r:id="rId11"/>
    <p:sldId id="266" r:id="rId12"/>
    <p:sldId id="267" r:id="rId13"/>
    <p:sldId id="352" r:id="rId14"/>
    <p:sldId id="268" r:id="rId15"/>
    <p:sldId id="269" r:id="rId16"/>
    <p:sldId id="353" r:id="rId17"/>
    <p:sldId id="354" r:id="rId18"/>
    <p:sldId id="270" r:id="rId19"/>
    <p:sldId id="271" r:id="rId20"/>
    <p:sldId id="272" r:id="rId21"/>
    <p:sldId id="273" r:id="rId22"/>
    <p:sldId id="402" r:id="rId23"/>
    <p:sldId id="315" r:id="rId24"/>
    <p:sldId id="355" r:id="rId25"/>
    <p:sldId id="356" r:id="rId26"/>
    <p:sldId id="316" r:id="rId27"/>
    <p:sldId id="317" r:id="rId28"/>
    <p:sldId id="318" r:id="rId29"/>
    <p:sldId id="319" r:id="rId30"/>
    <p:sldId id="357" r:id="rId32"/>
    <p:sldId id="321" r:id="rId33"/>
    <p:sldId id="322" r:id="rId34"/>
    <p:sldId id="324" r:id="rId35"/>
    <p:sldId id="358" r:id="rId36"/>
    <p:sldId id="359" r:id="rId37"/>
    <p:sldId id="360" r:id="rId38"/>
    <p:sldId id="364" r:id="rId39"/>
    <p:sldId id="365" r:id="rId40"/>
    <p:sldId id="366" r:id="rId41"/>
    <p:sldId id="347" r:id="rId42"/>
    <p:sldId id="380" r:id="rId43"/>
    <p:sldId id="348" r:id="rId44"/>
    <p:sldId id="367" r:id="rId45"/>
    <p:sldId id="368" r:id="rId46"/>
    <p:sldId id="369" r:id="rId47"/>
    <p:sldId id="349" r:id="rId48"/>
    <p:sldId id="350" r:id="rId49"/>
    <p:sldId id="370" r:id="rId50"/>
    <p:sldId id="371" r:id="rId51"/>
    <p:sldId id="372" r:id="rId52"/>
    <p:sldId id="361" r:id="rId53"/>
    <p:sldId id="362" r:id="rId54"/>
    <p:sldId id="375" r:id="rId55"/>
    <p:sldId id="377" r:id="rId56"/>
    <p:sldId id="378" r:id="rId57"/>
    <p:sldId id="379" r:id="rId58"/>
    <p:sldId id="331" r:id="rId59"/>
    <p:sldId id="332" r:id="rId60"/>
    <p:sldId id="333" r:id="rId61"/>
    <p:sldId id="440" r:id="rId62"/>
    <p:sldId id="441" r:id="rId63"/>
    <p:sldId id="442" r:id="rId64"/>
    <p:sldId id="443" r:id="rId65"/>
    <p:sldId id="444" r:id="rId66"/>
    <p:sldId id="445" r:id="rId67"/>
    <p:sldId id="446" r:id="rId68"/>
    <p:sldId id="447" r:id="rId69"/>
    <p:sldId id="448" r:id="rId70"/>
    <p:sldId id="449" r:id="rId71"/>
    <p:sldId id="452" r:id="rId72"/>
    <p:sldId id="450" r:id="rId73"/>
    <p:sldId id="451"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907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47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8.emf"/><Relationship Id="rId4" Type="http://schemas.openxmlformats.org/officeDocument/2006/relationships/image" Target="../media/image7.emf"/><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73.wmf"/><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81.wmf"/><Relationship Id="rId7" Type="http://schemas.openxmlformats.org/officeDocument/2006/relationships/image" Target="../media/image80.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emf"/><Relationship Id="rId3" Type="http://schemas.openxmlformats.org/officeDocument/2006/relationships/image" Target="../media/image76.emf"/><Relationship Id="rId2" Type="http://schemas.openxmlformats.org/officeDocument/2006/relationships/image" Target="../media/image75.wmf"/><Relationship Id="rId1" Type="http://schemas.openxmlformats.org/officeDocument/2006/relationships/image" Target="../media/image74.emf"/></Relationships>
</file>

<file path=ppt/drawings/_rels/vmlDrawing23.vml.rels><?xml version="1.0" encoding="UTF-8" standalone="yes"?>
<Relationships xmlns="http://schemas.openxmlformats.org/package/2006/relationships"><Relationship Id="rId7" Type="http://schemas.openxmlformats.org/officeDocument/2006/relationships/image" Target="../media/image88.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92.wmf"/><Relationship Id="rId7" Type="http://schemas.openxmlformats.org/officeDocument/2006/relationships/image" Target="../media/image91.wmf"/><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6.wmf"/><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26.vml.rels><?xml version="1.0" encoding="UTF-8" standalone="yes"?>
<Relationships xmlns="http://schemas.openxmlformats.org/package/2006/relationships"><Relationship Id="rId5" Type="http://schemas.openxmlformats.org/officeDocument/2006/relationships/image" Target="../media/image100.wmf"/><Relationship Id="rId4" Type="http://schemas.openxmlformats.org/officeDocument/2006/relationships/image" Target="../media/image99.wmf"/><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104.wmf"/><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3.vml.rels><?xml version="1.0" encoding="UTF-8" standalone="yes"?>
<Relationships xmlns="http://schemas.openxmlformats.org/package/2006/relationships"><Relationship Id="rId9" Type="http://schemas.openxmlformats.org/officeDocument/2006/relationships/image" Target="../media/image17.emf"/><Relationship Id="rId8" Type="http://schemas.openxmlformats.org/officeDocument/2006/relationships/image" Target="../media/image16.emf"/><Relationship Id="rId7" Type="http://schemas.openxmlformats.org/officeDocument/2006/relationships/image" Target="../media/image15.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emf"/><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2.vml.rels><?xml version="1.0" encoding="UTF-8" standalone="yes"?>
<Relationships xmlns="http://schemas.openxmlformats.org/package/2006/relationships"><Relationship Id="rId9" Type="http://schemas.openxmlformats.org/officeDocument/2006/relationships/image" Target="../media/image118.emf"/><Relationship Id="rId8" Type="http://schemas.openxmlformats.org/officeDocument/2006/relationships/image" Target="../media/image117.emf"/><Relationship Id="rId7" Type="http://schemas.openxmlformats.org/officeDocument/2006/relationships/image" Target="../media/image116.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wmf"/><Relationship Id="rId11" Type="http://schemas.openxmlformats.org/officeDocument/2006/relationships/image" Target="../media/image120.wmf"/><Relationship Id="rId10" Type="http://schemas.openxmlformats.org/officeDocument/2006/relationships/image" Target="../media/image119.emf"/><Relationship Id="rId1" Type="http://schemas.openxmlformats.org/officeDocument/2006/relationships/image" Target="../media/image11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35.vml.rels><?xml version="1.0" encoding="UTF-8" standalone="yes"?>
<Relationships xmlns="http://schemas.openxmlformats.org/package/2006/relationships"><Relationship Id="rId9" Type="http://schemas.openxmlformats.org/officeDocument/2006/relationships/image" Target="../media/image134.wmf"/><Relationship Id="rId8" Type="http://schemas.openxmlformats.org/officeDocument/2006/relationships/image" Target="../media/image133.wmf"/><Relationship Id="rId7" Type="http://schemas.openxmlformats.org/officeDocument/2006/relationships/image" Target="../media/image132.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 Id="rId3" Type="http://schemas.openxmlformats.org/officeDocument/2006/relationships/image" Target="../media/image128.wmf"/><Relationship Id="rId2" Type="http://schemas.openxmlformats.org/officeDocument/2006/relationships/image" Target="../media/image127.wmf"/><Relationship Id="rId12" Type="http://schemas.openxmlformats.org/officeDocument/2006/relationships/image" Target="../media/image137.wmf"/><Relationship Id="rId11" Type="http://schemas.openxmlformats.org/officeDocument/2006/relationships/image" Target="../media/image136.wmf"/><Relationship Id="rId10" Type="http://schemas.openxmlformats.org/officeDocument/2006/relationships/image" Target="../media/image135.wmf"/><Relationship Id="rId1" Type="http://schemas.openxmlformats.org/officeDocument/2006/relationships/image" Target="../media/image126.wmf"/></Relationships>
</file>

<file path=ppt/drawings/_rels/vmlDrawing36.vml.rels><?xml version="1.0" encoding="UTF-8" standalone="yes"?>
<Relationships xmlns="http://schemas.openxmlformats.org/package/2006/relationships"><Relationship Id="rId4" Type="http://schemas.openxmlformats.org/officeDocument/2006/relationships/image" Target="../media/image140.wmf"/><Relationship Id="rId3" Type="http://schemas.openxmlformats.org/officeDocument/2006/relationships/image" Target="../media/image135.wmf"/><Relationship Id="rId2" Type="http://schemas.openxmlformats.org/officeDocument/2006/relationships/image" Target="../media/image139.wmf"/><Relationship Id="rId1" Type="http://schemas.openxmlformats.org/officeDocument/2006/relationships/image" Target="../media/image138.wmf"/></Relationships>
</file>

<file path=ppt/drawings/_rels/vmlDrawing37.vml.rels><?xml version="1.0" encoding="UTF-8" standalone="yes"?>
<Relationships xmlns="http://schemas.openxmlformats.org/package/2006/relationships"><Relationship Id="rId7" Type="http://schemas.openxmlformats.org/officeDocument/2006/relationships/image" Target="../media/image147.wmf"/><Relationship Id="rId6"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4.wmf"/><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38.vml.rels><?xml version="1.0" encoding="UTF-8" standalone="yes"?>
<Relationships xmlns="http://schemas.openxmlformats.org/package/2006/relationships"><Relationship Id="rId9" Type="http://schemas.openxmlformats.org/officeDocument/2006/relationships/image" Target="../media/image156.wmf"/><Relationship Id="rId8" Type="http://schemas.openxmlformats.org/officeDocument/2006/relationships/image" Target="../media/image155.wmf"/><Relationship Id="rId7" Type="http://schemas.openxmlformats.org/officeDocument/2006/relationships/image" Target="../media/image154.wmf"/><Relationship Id="rId6" Type="http://schemas.openxmlformats.org/officeDocument/2006/relationships/image" Target="../media/image153.emf"/><Relationship Id="rId5" Type="http://schemas.openxmlformats.org/officeDocument/2006/relationships/image" Target="../media/image152.wmf"/><Relationship Id="rId4" Type="http://schemas.openxmlformats.org/officeDocument/2006/relationships/image" Target="../media/image151.wmf"/><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emf"/></Relationships>
</file>

<file path=ppt/drawings/_rels/vmlDrawing39.vml.rels><?xml version="1.0" encoding="UTF-8" standalone="yes"?>
<Relationships xmlns="http://schemas.openxmlformats.org/package/2006/relationships"><Relationship Id="rId6" Type="http://schemas.openxmlformats.org/officeDocument/2006/relationships/image" Target="../media/image162.wmf"/><Relationship Id="rId5" Type="http://schemas.openxmlformats.org/officeDocument/2006/relationships/image" Target="../media/image161.wmf"/><Relationship Id="rId4" Type="http://schemas.openxmlformats.org/officeDocument/2006/relationships/image" Target="../media/image160.wmf"/><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42.vml.rels><?xml version="1.0" encoding="UTF-8" standalone="yes"?>
<Relationships xmlns="http://schemas.openxmlformats.org/package/2006/relationships"><Relationship Id="rId9" Type="http://schemas.openxmlformats.org/officeDocument/2006/relationships/image" Target="../media/image174.emf"/><Relationship Id="rId8" Type="http://schemas.openxmlformats.org/officeDocument/2006/relationships/image" Target="../media/image173.emf"/><Relationship Id="rId7" Type="http://schemas.openxmlformats.org/officeDocument/2006/relationships/image" Target="../media/image172.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9.wmf"/><Relationship Id="rId3" Type="http://schemas.openxmlformats.org/officeDocument/2006/relationships/image" Target="../media/image168.wmf"/><Relationship Id="rId2" Type="http://schemas.openxmlformats.org/officeDocument/2006/relationships/image" Target="../media/image167.emf"/><Relationship Id="rId12" Type="http://schemas.openxmlformats.org/officeDocument/2006/relationships/image" Target="../media/image177.wmf"/><Relationship Id="rId11" Type="http://schemas.openxmlformats.org/officeDocument/2006/relationships/image" Target="../media/image176.wmf"/><Relationship Id="rId10" Type="http://schemas.openxmlformats.org/officeDocument/2006/relationships/image" Target="../media/image175.wmf"/><Relationship Id="rId1" Type="http://schemas.openxmlformats.org/officeDocument/2006/relationships/image" Target="../media/image166.emf"/></Relationships>
</file>

<file path=ppt/drawings/_rels/vmlDrawing43.vml.rels><?xml version="1.0" encoding="UTF-8" standalone="yes"?>
<Relationships xmlns="http://schemas.openxmlformats.org/package/2006/relationships"><Relationship Id="rId5" Type="http://schemas.openxmlformats.org/officeDocument/2006/relationships/image" Target="../media/image182.wmf"/><Relationship Id="rId4" Type="http://schemas.openxmlformats.org/officeDocument/2006/relationships/image" Target="../media/image181.wmf"/><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2.e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5" Type="http://schemas.openxmlformats.org/officeDocument/2006/relationships/image" Target="../media/image29.emf"/><Relationship Id="rId4" Type="http://schemas.openxmlformats.org/officeDocument/2006/relationships/image" Target="../media/image28.emf"/><Relationship Id="rId3" Type="http://schemas.openxmlformats.org/officeDocument/2006/relationships/image" Target="../media/image27.emf"/><Relationship Id="rId2" Type="http://schemas.openxmlformats.org/officeDocument/2006/relationships/image" Target="../media/image26.wmf"/><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9" Type="http://schemas.openxmlformats.org/officeDocument/2006/relationships/image" Target="../media/image38.wmf"/><Relationship Id="rId8" Type="http://schemas.openxmlformats.org/officeDocument/2006/relationships/image" Target="../media/image37.wmf"/><Relationship Id="rId7" Type="http://schemas.openxmlformats.org/officeDocument/2006/relationships/image" Target="../media/image36.e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 Id="rId3" Type="http://schemas.openxmlformats.org/officeDocument/2006/relationships/image" Target="../media/image32.emf"/><Relationship Id="rId2" Type="http://schemas.openxmlformats.org/officeDocument/2006/relationships/image" Target="../media/image31.emf"/><Relationship Id="rId10" Type="http://schemas.openxmlformats.org/officeDocument/2006/relationships/image" Target="../media/image39.wmf"/><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836630-A59B-40B5-BDB3-F063E0385D1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852FA2-A6EE-4ED8-908B-17242059EBB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852FA2-A6EE-4ED8-908B-17242059EBB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852FA2-A6EE-4ED8-908B-17242059EBB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299518B-7E7F-4456-96DC-F40E0D6E52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FE5400-8894-4D94-AAC3-BB3CE3EEFB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99518B-7E7F-4456-96DC-F40E0D6E52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FE5400-8894-4D94-AAC3-BB3CE3EEFB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99518B-7E7F-4456-96DC-F40E0D6E52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FE5400-8894-4D94-AAC3-BB3CE3EEFB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99518B-7E7F-4456-96DC-F40E0D6E52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FE5400-8894-4D94-AAC3-BB3CE3EEFB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299518B-7E7F-4456-96DC-F40E0D6E52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FE5400-8894-4D94-AAC3-BB3CE3EEFB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299518B-7E7F-4456-96DC-F40E0D6E52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FE5400-8894-4D94-AAC3-BB3CE3EEFB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299518B-7E7F-4456-96DC-F40E0D6E522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DFE5400-8894-4D94-AAC3-BB3CE3EEFB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299518B-7E7F-4456-96DC-F40E0D6E522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DFE5400-8894-4D94-AAC3-BB3CE3EEFB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99518B-7E7F-4456-96DC-F40E0D6E522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FE5400-8894-4D94-AAC3-BB3CE3EEFB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299518B-7E7F-4456-96DC-F40E0D6E52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FE5400-8894-4D94-AAC3-BB3CE3EEFB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299518B-7E7F-4456-96DC-F40E0D6E52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FE5400-8894-4D94-AAC3-BB3CE3EEFB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99518B-7E7F-4456-96DC-F40E0D6E5227}"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E5400-8894-4D94-AAC3-BB3CE3EEFB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27.bin"/><Relationship Id="rId8" Type="http://schemas.openxmlformats.org/officeDocument/2006/relationships/image" Target="../media/image28.emf"/><Relationship Id="rId7" Type="http://schemas.openxmlformats.org/officeDocument/2006/relationships/oleObject" Target="../embeddings/oleObject26.bin"/><Relationship Id="rId6" Type="http://schemas.openxmlformats.org/officeDocument/2006/relationships/image" Target="../media/image27.emf"/><Relationship Id="rId5" Type="http://schemas.openxmlformats.org/officeDocument/2006/relationships/oleObject" Target="../embeddings/oleObject25.bin"/><Relationship Id="rId4" Type="http://schemas.openxmlformats.org/officeDocument/2006/relationships/image" Target="../media/image26.wmf"/><Relationship Id="rId3" Type="http://schemas.openxmlformats.org/officeDocument/2006/relationships/oleObject" Target="../embeddings/oleObject24.bin"/><Relationship Id="rId2" Type="http://schemas.openxmlformats.org/officeDocument/2006/relationships/image" Target="../media/image25.wmf"/><Relationship Id="rId12" Type="http://schemas.openxmlformats.org/officeDocument/2006/relationships/vmlDrawing" Target="../drawings/vmlDrawing7.vml"/><Relationship Id="rId11" Type="http://schemas.openxmlformats.org/officeDocument/2006/relationships/slideLayout" Target="../slideLayouts/slideLayout7.xml"/><Relationship Id="rId10" Type="http://schemas.openxmlformats.org/officeDocument/2006/relationships/image" Target="../media/image29.emf"/><Relationship Id="rId1" Type="http://schemas.openxmlformats.org/officeDocument/2006/relationships/oleObject" Target="../embeddings/oleObject23.bin"/></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32.bin"/><Relationship Id="rId8" Type="http://schemas.openxmlformats.org/officeDocument/2006/relationships/image" Target="../media/image33.wmf"/><Relationship Id="rId7" Type="http://schemas.openxmlformats.org/officeDocument/2006/relationships/oleObject" Target="../embeddings/oleObject31.bin"/><Relationship Id="rId6" Type="http://schemas.openxmlformats.org/officeDocument/2006/relationships/image" Target="../media/image32.emf"/><Relationship Id="rId5" Type="http://schemas.openxmlformats.org/officeDocument/2006/relationships/oleObject" Target="../embeddings/oleObject30.bin"/><Relationship Id="rId4" Type="http://schemas.openxmlformats.org/officeDocument/2006/relationships/image" Target="../media/image31.emf"/><Relationship Id="rId3" Type="http://schemas.openxmlformats.org/officeDocument/2006/relationships/oleObject" Target="../embeddings/oleObject29.bin"/><Relationship Id="rId23" Type="http://schemas.openxmlformats.org/officeDocument/2006/relationships/vmlDrawing" Target="../drawings/vmlDrawing8.vml"/><Relationship Id="rId22" Type="http://schemas.openxmlformats.org/officeDocument/2006/relationships/slideLayout" Target="../slideLayouts/slideLayout7.xml"/><Relationship Id="rId21" Type="http://schemas.openxmlformats.org/officeDocument/2006/relationships/image" Target="../media/image39.wmf"/><Relationship Id="rId20" Type="http://schemas.openxmlformats.org/officeDocument/2006/relationships/oleObject" Target="../embeddings/oleObject38.bin"/><Relationship Id="rId2" Type="http://schemas.openxmlformats.org/officeDocument/2006/relationships/image" Target="../media/image30.emf"/><Relationship Id="rId19" Type="http://schemas.openxmlformats.org/officeDocument/2006/relationships/oleObject" Target="../embeddings/oleObject37.bin"/><Relationship Id="rId18" Type="http://schemas.openxmlformats.org/officeDocument/2006/relationships/image" Target="../media/image38.wmf"/><Relationship Id="rId17" Type="http://schemas.openxmlformats.org/officeDocument/2006/relationships/oleObject" Target="../embeddings/oleObject36.bin"/><Relationship Id="rId16" Type="http://schemas.openxmlformats.org/officeDocument/2006/relationships/image" Target="../media/image37.wmf"/><Relationship Id="rId15" Type="http://schemas.openxmlformats.org/officeDocument/2006/relationships/oleObject" Target="../embeddings/oleObject35.bin"/><Relationship Id="rId14" Type="http://schemas.openxmlformats.org/officeDocument/2006/relationships/image" Target="../media/image36.emf"/><Relationship Id="rId13" Type="http://schemas.openxmlformats.org/officeDocument/2006/relationships/oleObject" Target="../embeddings/oleObject34.bin"/><Relationship Id="rId12" Type="http://schemas.openxmlformats.org/officeDocument/2006/relationships/image" Target="../media/image35.wmf"/><Relationship Id="rId11" Type="http://schemas.openxmlformats.org/officeDocument/2006/relationships/oleObject" Target="../embeddings/oleObject33.bin"/><Relationship Id="rId10" Type="http://schemas.openxmlformats.org/officeDocument/2006/relationships/image" Target="../media/image34.wmf"/><Relationship Id="rId1" Type="http://schemas.openxmlformats.org/officeDocument/2006/relationships/oleObject" Target="../embeddings/oleObject28.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tiff"/></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43.bin"/><Relationship Id="rId8" Type="http://schemas.openxmlformats.org/officeDocument/2006/relationships/image" Target="../media/image43.wmf"/><Relationship Id="rId7" Type="http://schemas.openxmlformats.org/officeDocument/2006/relationships/oleObject" Target="../embeddings/oleObject42.bin"/><Relationship Id="rId6" Type="http://schemas.openxmlformats.org/officeDocument/2006/relationships/image" Target="../media/image42.wmf"/><Relationship Id="rId5" Type="http://schemas.openxmlformats.org/officeDocument/2006/relationships/oleObject" Target="../embeddings/oleObject41.bin"/><Relationship Id="rId4" Type="http://schemas.openxmlformats.org/officeDocument/2006/relationships/image" Target="../media/image41.wmf"/><Relationship Id="rId3" Type="http://schemas.openxmlformats.org/officeDocument/2006/relationships/oleObject" Target="../embeddings/oleObject40.bin"/><Relationship Id="rId2" Type="http://schemas.openxmlformats.org/officeDocument/2006/relationships/image" Target="../media/image40.emf"/><Relationship Id="rId14" Type="http://schemas.openxmlformats.org/officeDocument/2006/relationships/vmlDrawing" Target="../drawings/vmlDrawing9.vml"/><Relationship Id="rId13" Type="http://schemas.openxmlformats.org/officeDocument/2006/relationships/slideLayout" Target="../slideLayouts/slideLayout7.xml"/><Relationship Id="rId12" Type="http://schemas.openxmlformats.org/officeDocument/2006/relationships/image" Target="../media/image45.wmf"/><Relationship Id="rId11" Type="http://schemas.openxmlformats.org/officeDocument/2006/relationships/oleObject" Target="../embeddings/oleObject44.bin"/><Relationship Id="rId10" Type="http://schemas.openxmlformats.org/officeDocument/2006/relationships/image" Target="../media/image44.wmf"/><Relationship Id="rId1" Type="http://schemas.openxmlformats.org/officeDocument/2006/relationships/oleObject" Target="../embeddings/oleObject39.bin"/></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7.xml"/><Relationship Id="rId4" Type="http://schemas.openxmlformats.org/officeDocument/2006/relationships/image" Target="../media/image44.wmf"/><Relationship Id="rId3" Type="http://schemas.openxmlformats.org/officeDocument/2006/relationships/oleObject" Target="../embeddings/oleObject46.bin"/><Relationship Id="rId2" Type="http://schemas.openxmlformats.org/officeDocument/2006/relationships/image" Target="../media/image46.wmf"/><Relationship Id="rId1" Type="http://schemas.openxmlformats.org/officeDocument/2006/relationships/oleObject" Target="../embeddings/oleObject45.bin"/></Relationships>
</file>

<file path=ppt/slides/_rels/slide15.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slideLayout" Target="../slideLayouts/slideLayout7.xml"/><Relationship Id="rId5" Type="http://schemas.openxmlformats.org/officeDocument/2006/relationships/image" Target="../media/image48.wmf"/><Relationship Id="rId4" Type="http://schemas.openxmlformats.org/officeDocument/2006/relationships/oleObject" Target="../embeddings/oleObject48.bin"/><Relationship Id="rId3" Type="http://schemas.openxmlformats.org/officeDocument/2006/relationships/image" Target="../media/image47.wmf"/><Relationship Id="rId2" Type="http://schemas.openxmlformats.org/officeDocument/2006/relationships/oleObject" Target="../embeddings/oleObject47.bin"/><Relationship Id="rId1" Type="http://schemas.openxmlformats.org/officeDocument/2006/relationships/image" Target="../media/image3.tiff"/></Relationships>
</file>

<file path=ppt/slides/_rels/slide16.xml.rels><?xml version="1.0" encoding="UTF-8" standalone="yes"?>
<Relationships xmlns="http://schemas.openxmlformats.org/package/2006/relationships"><Relationship Id="rId7" Type="http://schemas.openxmlformats.org/officeDocument/2006/relationships/vmlDrawing" Target="../drawings/vmlDrawing12.vml"/><Relationship Id="rId6" Type="http://schemas.openxmlformats.org/officeDocument/2006/relationships/slideLayout" Target="../slideLayouts/slideLayout7.xml"/><Relationship Id="rId5" Type="http://schemas.openxmlformats.org/officeDocument/2006/relationships/image" Target="../media/image50.wmf"/><Relationship Id="rId4" Type="http://schemas.openxmlformats.org/officeDocument/2006/relationships/oleObject" Target="../embeddings/oleObject50.bin"/><Relationship Id="rId3" Type="http://schemas.openxmlformats.org/officeDocument/2006/relationships/image" Target="../media/image49.wmf"/><Relationship Id="rId2" Type="http://schemas.openxmlformats.org/officeDocument/2006/relationships/oleObject" Target="../embeddings/oleObject49.bin"/><Relationship Id="rId1" Type="http://schemas.openxmlformats.org/officeDocument/2006/relationships/image" Target="../media/image3.tiff"/></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7.xml"/><Relationship Id="rId3" Type="http://schemas.openxmlformats.org/officeDocument/2006/relationships/image" Target="../media/image52.wmf"/><Relationship Id="rId2" Type="http://schemas.openxmlformats.org/officeDocument/2006/relationships/oleObject" Target="../embeddings/oleObject51.bin"/><Relationship Id="rId1" Type="http://schemas.openxmlformats.org/officeDocument/2006/relationships/image" Target="../media/image51.png"/></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7.xml"/><Relationship Id="rId3" Type="http://schemas.openxmlformats.org/officeDocument/2006/relationships/image" Target="../media/image54.GIF"/><Relationship Id="rId2" Type="http://schemas.openxmlformats.org/officeDocument/2006/relationships/image" Target="../media/image53.wmf"/><Relationship Id="rId1" Type="http://schemas.openxmlformats.org/officeDocument/2006/relationships/oleObject" Target="../embeddings/oleObject52.bin"/></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7.xml"/><Relationship Id="rId4" Type="http://schemas.openxmlformats.org/officeDocument/2006/relationships/image" Target="../media/image56.wmf"/><Relationship Id="rId3" Type="http://schemas.openxmlformats.org/officeDocument/2006/relationships/oleObject" Target="../embeddings/oleObject54.bin"/><Relationship Id="rId2" Type="http://schemas.openxmlformats.org/officeDocument/2006/relationships/image" Target="../media/image55.wmf"/><Relationship Id="rId1" Type="http://schemas.openxmlformats.org/officeDocument/2006/relationships/oleObject" Target="../embeddings/oleObject5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vmlDrawing" Target="../drawings/vmlDrawing16.vml"/><Relationship Id="rId7" Type="http://schemas.openxmlformats.org/officeDocument/2006/relationships/slideLayout" Target="../slideLayouts/slideLayout7.xml"/><Relationship Id="rId6" Type="http://schemas.openxmlformats.org/officeDocument/2006/relationships/image" Target="../media/image59.emf"/><Relationship Id="rId5" Type="http://schemas.openxmlformats.org/officeDocument/2006/relationships/oleObject" Target="../embeddings/oleObject57.bin"/><Relationship Id="rId4" Type="http://schemas.openxmlformats.org/officeDocument/2006/relationships/image" Target="../media/image58.emf"/><Relationship Id="rId3" Type="http://schemas.openxmlformats.org/officeDocument/2006/relationships/oleObject" Target="../embeddings/oleObject56.bin"/><Relationship Id="rId2" Type="http://schemas.openxmlformats.org/officeDocument/2006/relationships/image" Target="../media/image57.emf"/><Relationship Id="rId1" Type="http://schemas.openxmlformats.org/officeDocument/2006/relationships/oleObject" Target="../embeddings/oleObject55.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60.wmf"/><Relationship Id="rId1" Type="http://schemas.openxmlformats.org/officeDocument/2006/relationships/oleObject" Target="../embeddings/oleObject58.bin"/></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7.xml"/><Relationship Id="rId4" Type="http://schemas.openxmlformats.org/officeDocument/2006/relationships/image" Target="../media/image62.wmf"/><Relationship Id="rId3" Type="http://schemas.openxmlformats.org/officeDocument/2006/relationships/oleObject" Target="../embeddings/oleObject60.bin"/><Relationship Id="rId2" Type="http://schemas.openxmlformats.org/officeDocument/2006/relationships/image" Target="../media/image61.wmf"/><Relationship Id="rId1" Type="http://schemas.openxmlformats.org/officeDocument/2006/relationships/oleObject" Target="../embeddings/oleObject59.bin"/></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7.xml"/><Relationship Id="rId3" Type="http://schemas.openxmlformats.org/officeDocument/2006/relationships/image" Target="../media/image4.tiff"/><Relationship Id="rId2" Type="http://schemas.openxmlformats.org/officeDocument/2006/relationships/image" Target="../media/image63.wmf"/><Relationship Id="rId1" Type="http://schemas.openxmlformats.org/officeDocument/2006/relationships/oleObject" Target="../embeddings/oleObject61.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66.bin"/><Relationship Id="rId8" Type="http://schemas.openxmlformats.org/officeDocument/2006/relationships/image" Target="../media/image67.wmf"/><Relationship Id="rId7" Type="http://schemas.openxmlformats.org/officeDocument/2006/relationships/oleObject" Target="../embeddings/oleObject65.bin"/><Relationship Id="rId6" Type="http://schemas.openxmlformats.org/officeDocument/2006/relationships/image" Target="../media/image66.wmf"/><Relationship Id="rId5" Type="http://schemas.openxmlformats.org/officeDocument/2006/relationships/oleObject" Target="../embeddings/oleObject64.bin"/><Relationship Id="rId4" Type="http://schemas.openxmlformats.org/officeDocument/2006/relationships/image" Target="../media/image65.wmf"/><Relationship Id="rId3" Type="http://schemas.openxmlformats.org/officeDocument/2006/relationships/oleObject" Target="../embeddings/oleObject63.bin"/><Relationship Id="rId2" Type="http://schemas.openxmlformats.org/officeDocument/2006/relationships/image" Target="../media/image64.wmf"/><Relationship Id="rId14" Type="http://schemas.openxmlformats.org/officeDocument/2006/relationships/vmlDrawing" Target="../drawings/vmlDrawing20.vml"/><Relationship Id="rId13" Type="http://schemas.openxmlformats.org/officeDocument/2006/relationships/slideLayout" Target="../slideLayouts/slideLayout7.xml"/><Relationship Id="rId12" Type="http://schemas.openxmlformats.org/officeDocument/2006/relationships/image" Target="../media/image69.wmf"/><Relationship Id="rId11" Type="http://schemas.openxmlformats.org/officeDocument/2006/relationships/oleObject" Target="../embeddings/oleObject67.bin"/><Relationship Id="rId10" Type="http://schemas.openxmlformats.org/officeDocument/2006/relationships/image" Target="../media/image68.wmf"/><Relationship Id="rId1" Type="http://schemas.openxmlformats.org/officeDocument/2006/relationships/oleObject" Target="../embeddings/oleObject62.bin"/></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3.wmf"/><Relationship Id="rId7" Type="http://schemas.openxmlformats.org/officeDocument/2006/relationships/oleObject" Target="../embeddings/oleObject71.bin"/><Relationship Id="rId6" Type="http://schemas.openxmlformats.org/officeDocument/2006/relationships/image" Target="../media/image72.wmf"/><Relationship Id="rId5" Type="http://schemas.openxmlformats.org/officeDocument/2006/relationships/oleObject" Target="../embeddings/oleObject70.bin"/><Relationship Id="rId4" Type="http://schemas.openxmlformats.org/officeDocument/2006/relationships/image" Target="../media/image71.wmf"/><Relationship Id="rId3" Type="http://schemas.openxmlformats.org/officeDocument/2006/relationships/oleObject" Target="../embeddings/oleObject69.bin"/><Relationship Id="rId2" Type="http://schemas.openxmlformats.org/officeDocument/2006/relationships/image" Target="../media/image70.wmf"/><Relationship Id="rId10" Type="http://schemas.openxmlformats.org/officeDocument/2006/relationships/vmlDrawing" Target="../drawings/vmlDrawing21.vml"/><Relationship Id="rId1" Type="http://schemas.openxmlformats.org/officeDocument/2006/relationships/oleObject" Target="../embeddings/oleObject68.bin"/></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76.bin"/><Relationship Id="rId8" Type="http://schemas.openxmlformats.org/officeDocument/2006/relationships/image" Target="../media/image77.emf"/><Relationship Id="rId7" Type="http://schemas.openxmlformats.org/officeDocument/2006/relationships/oleObject" Target="../embeddings/oleObject75.bin"/><Relationship Id="rId6" Type="http://schemas.openxmlformats.org/officeDocument/2006/relationships/image" Target="../media/image76.emf"/><Relationship Id="rId5" Type="http://schemas.openxmlformats.org/officeDocument/2006/relationships/oleObject" Target="../embeddings/oleObject74.bin"/><Relationship Id="rId4" Type="http://schemas.openxmlformats.org/officeDocument/2006/relationships/image" Target="../media/image75.wmf"/><Relationship Id="rId3" Type="http://schemas.openxmlformats.org/officeDocument/2006/relationships/oleObject" Target="../embeddings/oleObject73.bin"/><Relationship Id="rId2" Type="http://schemas.openxmlformats.org/officeDocument/2006/relationships/image" Target="../media/image74.emf"/><Relationship Id="rId19" Type="http://schemas.openxmlformats.org/officeDocument/2006/relationships/notesSlide" Target="../notesSlides/notesSlide1.xml"/><Relationship Id="rId18" Type="http://schemas.openxmlformats.org/officeDocument/2006/relationships/vmlDrawing" Target="../drawings/vmlDrawing22.vml"/><Relationship Id="rId17" Type="http://schemas.openxmlformats.org/officeDocument/2006/relationships/slideLayout" Target="../slideLayouts/slideLayout7.xml"/><Relationship Id="rId16" Type="http://schemas.openxmlformats.org/officeDocument/2006/relationships/image" Target="../media/image81.wmf"/><Relationship Id="rId15" Type="http://schemas.openxmlformats.org/officeDocument/2006/relationships/oleObject" Target="../embeddings/oleObject79.bin"/><Relationship Id="rId14" Type="http://schemas.openxmlformats.org/officeDocument/2006/relationships/image" Target="../media/image80.wmf"/><Relationship Id="rId13" Type="http://schemas.openxmlformats.org/officeDocument/2006/relationships/oleObject" Target="../embeddings/oleObject78.bin"/><Relationship Id="rId12" Type="http://schemas.openxmlformats.org/officeDocument/2006/relationships/image" Target="../media/image79.wmf"/><Relationship Id="rId11" Type="http://schemas.openxmlformats.org/officeDocument/2006/relationships/oleObject" Target="../embeddings/oleObject77.bin"/><Relationship Id="rId10" Type="http://schemas.openxmlformats.org/officeDocument/2006/relationships/image" Target="../media/image78.wmf"/><Relationship Id="rId1" Type="http://schemas.openxmlformats.org/officeDocument/2006/relationships/oleObject" Target="../embeddings/oleObject72.bin"/></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84.bin"/><Relationship Id="rId8" Type="http://schemas.openxmlformats.org/officeDocument/2006/relationships/image" Target="../media/image85.wmf"/><Relationship Id="rId7" Type="http://schemas.openxmlformats.org/officeDocument/2006/relationships/oleObject" Target="../embeddings/oleObject83.bin"/><Relationship Id="rId6" Type="http://schemas.openxmlformats.org/officeDocument/2006/relationships/image" Target="../media/image84.wmf"/><Relationship Id="rId5" Type="http://schemas.openxmlformats.org/officeDocument/2006/relationships/oleObject" Target="../embeddings/oleObject82.bin"/><Relationship Id="rId4" Type="http://schemas.openxmlformats.org/officeDocument/2006/relationships/image" Target="../media/image83.wmf"/><Relationship Id="rId3" Type="http://schemas.openxmlformats.org/officeDocument/2006/relationships/oleObject" Target="../embeddings/oleObject81.bin"/><Relationship Id="rId2" Type="http://schemas.openxmlformats.org/officeDocument/2006/relationships/image" Target="../media/image82.wmf"/><Relationship Id="rId16" Type="http://schemas.openxmlformats.org/officeDocument/2006/relationships/vmlDrawing" Target="../drawings/vmlDrawing23.vml"/><Relationship Id="rId15" Type="http://schemas.openxmlformats.org/officeDocument/2006/relationships/slideLayout" Target="../slideLayouts/slideLayout7.xml"/><Relationship Id="rId14" Type="http://schemas.openxmlformats.org/officeDocument/2006/relationships/image" Target="../media/image88.wmf"/><Relationship Id="rId13" Type="http://schemas.openxmlformats.org/officeDocument/2006/relationships/oleObject" Target="../embeddings/oleObject86.bin"/><Relationship Id="rId12" Type="http://schemas.openxmlformats.org/officeDocument/2006/relationships/image" Target="../media/image87.wmf"/><Relationship Id="rId11" Type="http://schemas.openxmlformats.org/officeDocument/2006/relationships/oleObject" Target="../embeddings/oleObject85.bin"/><Relationship Id="rId10" Type="http://schemas.openxmlformats.org/officeDocument/2006/relationships/image" Target="../media/image86.wmf"/><Relationship Id="rId1" Type="http://schemas.openxmlformats.org/officeDocument/2006/relationships/oleObject" Target="../embeddings/oleObject80.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91.bin"/><Relationship Id="rId8" Type="http://schemas.openxmlformats.org/officeDocument/2006/relationships/image" Target="../media/image86.wmf"/><Relationship Id="rId7" Type="http://schemas.openxmlformats.org/officeDocument/2006/relationships/oleObject" Target="../embeddings/oleObject90.bin"/><Relationship Id="rId6" Type="http://schemas.openxmlformats.org/officeDocument/2006/relationships/image" Target="../media/image85.wmf"/><Relationship Id="rId5" Type="http://schemas.openxmlformats.org/officeDocument/2006/relationships/oleObject" Target="../embeddings/oleObject89.bin"/><Relationship Id="rId4" Type="http://schemas.openxmlformats.org/officeDocument/2006/relationships/image" Target="../media/image84.wmf"/><Relationship Id="rId3" Type="http://schemas.openxmlformats.org/officeDocument/2006/relationships/oleObject" Target="../embeddings/oleObject88.bin"/><Relationship Id="rId2" Type="http://schemas.openxmlformats.org/officeDocument/2006/relationships/image" Target="../media/image83.wmf"/><Relationship Id="rId18" Type="http://schemas.openxmlformats.org/officeDocument/2006/relationships/vmlDrawing" Target="../drawings/vmlDrawing24.vml"/><Relationship Id="rId17" Type="http://schemas.openxmlformats.org/officeDocument/2006/relationships/slideLayout" Target="../slideLayouts/slideLayout7.xml"/><Relationship Id="rId16" Type="http://schemas.openxmlformats.org/officeDocument/2006/relationships/image" Target="../media/image92.wmf"/><Relationship Id="rId15" Type="http://schemas.openxmlformats.org/officeDocument/2006/relationships/oleObject" Target="../embeddings/oleObject94.bin"/><Relationship Id="rId14" Type="http://schemas.openxmlformats.org/officeDocument/2006/relationships/image" Target="../media/image91.wmf"/><Relationship Id="rId13" Type="http://schemas.openxmlformats.org/officeDocument/2006/relationships/oleObject" Target="../embeddings/oleObject93.bin"/><Relationship Id="rId12" Type="http://schemas.openxmlformats.org/officeDocument/2006/relationships/image" Target="../media/image90.wmf"/><Relationship Id="rId11" Type="http://schemas.openxmlformats.org/officeDocument/2006/relationships/oleObject" Target="../embeddings/oleObject92.bin"/><Relationship Id="rId10" Type="http://schemas.openxmlformats.org/officeDocument/2006/relationships/image" Target="../media/image89.wmf"/><Relationship Id="rId1" Type="http://schemas.openxmlformats.org/officeDocument/2006/relationships/oleObject" Target="../embeddings/oleObject87.bin"/></Relationships>
</file>

<file path=ppt/slides/_rels/slide31.xml.rels><?xml version="1.0" encoding="UTF-8" standalone="yes"?>
<Relationships xmlns="http://schemas.openxmlformats.org/package/2006/relationships"><Relationship Id="rId9" Type="http://schemas.openxmlformats.org/officeDocument/2006/relationships/vmlDrawing" Target="../drawings/vmlDrawing25.vml"/><Relationship Id="rId8" Type="http://schemas.openxmlformats.org/officeDocument/2006/relationships/slideLayout" Target="../slideLayouts/slideLayout7.xml"/><Relationship Id="rId7" Type="http://schemas.openxmlformats.org/officeDocument/2006/relationships/image" Target="../media/image95.wmf"/><Relationship Id="rId6" Type="http://schemas.openxmlformats.org/officeDocument/2006/relationships/oleObject" Target="../embeddings/oleObject97.bin"/><Relationship Id="rId5" Type="http://schemas.openxmlformats.org/officeDocument/2006/relationships/image" Target="../media/image94.wmf"/><Relationship Id="rId4" Type="http://schemas.openxmlformats.org/officeDocument/2006/relationships/oleObject" Target="../embeddings/oleObject96.bin"/><Relationship Id="rId3" Type="http://schemas.openxmlformats.org/officeDocument/2006/relationships/image" Target="../media/image93.wmf"/><Relationship Id="rId2" Type="http://schemas.openxmlformats.org/officeDocument/2006/relationships/oleObject" Target="../embeddings/oleObject95.bin"/><Relationship Id="rId10" Type="http://schemas.openxmlformats.org/officeDocument/2006/relationships/notesSlide" Target="../notesSlides/notesSlide2.xml"/><Relationship Id="rId1" Type="http://schemas.openxmlformats.org/officeDocument/2006/relationships/image" Target="../media/image5.tiff"/></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102.bin"/><Relationship Id="rId8" Type="http://schemas.openxmlformats.org/officeDocument/2006/relationships/image" Target="../media/image99.wmf"/><Relationship Id="rId7" Type="http://schemas.openxmlformats.org/officeDocument/2006/relationships/oleObject" Target="../embeddings/oleObject101.bin"/><Relationship Id="rId6" Type="http://schemas.openxmlformats.org/officeDocument/2006/relationships/image" Target="../media/image98.wmf"/><Relationship Id="rId5" Type="http://schemas.openxmlformats.org/officeDocument/2006/relationships/oleObject" Target="../embeddings/oleObject100.bin"/><Relationship Id="rId4" Type="http://schemas.openxmlformats.org/officeDocument/2006/relationships/image" Target="../media/image97.wmf"/><Relationship Id="rId3" Type="http://schemas.openxmlformats.org/officeDocument/2006/relationships/oleObject" Target="../embeddings/oleObject99.bin"/><Relationship Id="rId2" Type="http://schemas.openxmlformats.org/officeDocument/2006/relationships/image" Target="../media/image96.wmf"/><Relationship Id="rId15" Type="http://schemas.openxmlformats.org/officeDocument/2006/relationships/vmlDrawing" Target="../drawings/vmlDrawing26.vml"/><Relationship Id="rId14" Type="http://schemas.openxmlformats.org/officeDocument/2006/relationships/slideLayout" Target="../slideLayouts/slideLayout7.xml"/><Relationship Id="rId13" Type="http://schemas.openxmlformats.org/officeDocument/2006/relationships/oleObject" Target="../embeddings/oleObject105.bin"/><Relationship Id="rId12" Type="http://schemas.openxmlformats.org/officeDocument/2006/relationships/oleObject" Target="../embeddings/oleObject104.bin"/><Relationship Id="rId11" Type="http://schemas.openxmlformats.org/officeDocument/2006/relationships/oleObject" Target="../embeddings/oleObject103.bin"/><Relationship Id="rId10" Type="http://schemas.openxmlformats.org/officeDocument/2006/relationships/image" Target="../media/image100.wmf"/><Relationship Id="rId1" Type="http://schemas.openxmlformats.org/officeDocument/2006/relationships/oleObject" Target="../embeddings/oleObject98.bin"/></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tiff"/></Relationships>
</file>

<file path=ppt/slides/_rels/slide34.xml.rels><?xml version="1.0" encoding="UTF-8" standalone="yes"?>
<Relationships xmlns="http://schemas.openxmlformats.org/package/2006/relationships"><Relationship Id="rId9" Type="http://schemas.openxmlformats.org/officeDocument/2006/relationships/image" Target="../media/image104.wmf"/><Relationship Id="rId8" Type="http://schemas.openxmlformats.org/officeDocument/2006/relationships/oleObject" Target="../embeddings/oleObject109.bin"/><Relationship Id="rId7" Type="http://schemas.openxmlformats.org/officeDocument/2006/relationships/image" Target="../media/image6.tiff"/><Relationship Id="rId6" Type="http://schemas.openxmlformats.org/officeDocument/2006/relationships/image" Target="../media/image103.wmf"/><Relationship Id="rId5" Type="http://schemas.openxmlformats.org/officeDocument/2006/relationships/oleObject" Target="../embeddings/oleObject108.bin"/><Relationship Id="rId4" Type="http://schemas.openxmlformats.org/officeDocument/2006/relationships/image" Target="../media/image102.wmf"/><Relationship Id="rId3" Type="http://schemas.openxmlformats.org/officeDocument/2006/relationships/oleObject" Target="../embeddings/oleObject107.bin"/><Relationship Id="rId2" Type="http://schemas.openxmlformats.org/officeDocument/2006/relationships/image" Target="../media/image101.wmf"/><Relationship Id="rId11" Type="http://schemas.openxmlformats.org/officeDocument/2006/relationships/vmlDrawing" Target="../drawings/vmlDrawing27.vml"/><Relationship Id="rId10" Type="http://schemas.openxmlformats.org/officeDocument/2006/relationships/slideLayout" Target="../slideLayouts/slideLayout7.xml"/><Relationship Id="rId1" Type="http://schemas.openxmlformats.org/officeDocument/2006/relationships/oleObject" Target="../embeddings/oleObject106.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5" Type="http://schemas.openxmlformats.org/officeDocument/2006/relationships/vmlDrawing" Target="../drawings/vmlDrawing28.vml"/><Relationship Id="rId4" Type="http://schemas.openxmlformats.org/officeDocument/2006/relationships/slideLayout" Target="../slideLayouts/slideLayout7.xml"/><Relationship Id="rId3" Type="http://schemas.openxmlformats.org/officeDocument/2006/relationships/image" Target="../media/image105.wmf"/><Relationship Id="rId2" Type="http://schemas.openxmlformats.org/officeDocument/2006/relationships/oleObject" Target="../embeddings/oleObject110.bin"/><Relationship Id="rId1" Type="http://schemas.openxmlformats.org/officeDocument/2006/relationships/image" Target="../media/image7.tiff"/></Relationships>
</file>

<file path=ppt/slides/_rels/slide37.xml.rels><?xml version="1.0" encoding="UTF-8" standalone="yes"?>
<Relationships xmlns="http://schemas.openxmlformats.org/package/2006/relationships"><Relationship Id="rId7" Type="http://schemas.openxmlformats.org/officeDocument/2006/relationships/vmlDrawing" Target="../drawings/vmlDrawing29.vml"/><Relationship Id="rId6" Type="http://schemas.openxmlformats.org/officeDocument/2006/relationships/slideLayout" Target="../slideLayouts/slideLayout7.xml"/><Relationship Id="rId5" Type="http://schemas.openxmlformats.org/officeDocument/2006/relationships/image" Target="../media/image107.wmf"/><Relationship Id="rId4" Type="http://schemas.openxmlformats.org/officeDocument/2006/relationships/oleObject" Target="../embeddings/oleObject112.bin"/><Relationship Id="rId3" Type="http://schemas.openxmlformats.org/officeDocument/2006/relationships/image" Target="../media/image106.wmf"/><Relationship Id="rId2" Type="http://schemas.openxmlformats.org/officeDocument/2006/relationships/oleObject" Target="../embeddings/oleObject111.bin"/><Relationship Id="rId1" Type="http://schemas.openxmlformats.org/officeDocument/2006/relationships/image" Target="../media/image8.tiff"/></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30.vml"/><Relationship Id="rId5" Type="http://schemas.openxmlformats.org/officeDocument/2006/relationships/slideLayout" Target="../slideLayouts/slideLayout7.xml"/><Relationship Id="rId4" Type="http://schemas.openxmlformats.org/officeDocument/2006/relationships/image" Target="../media/image108.wmf"/><Relationship Id="rId3" Type="http://schemas.openxmlformats.org/officeDocument/2006/relationships/oleObject" Target="../embeddings/oleObject113.bin"/><Relationship Id="rId2" Type="http://schemas.openxmlformats.org/officeDocument/2006/relationships/image" Target="../media/image9.tiff"/><Relationship Id="rId1" Type="http://schemas.openxmlformats.org/officeDocument/2006/relationships/image" Target="../media/image7.tiff"/></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tiff"/><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image" Target="../media/image10.tiff"/></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8" Type="http://schemas.openxmlformats.org/officeDocument/2006/relationships/vmlDrawing" Target="../drawings/vmlDrawing31.vml"/><Relationship Id="rId7" Type="http://schemas.openxmlformats.org/officeDocument/2006/relationships/slideLayout" Target="../slideLayouts/slideLayout7.xml"/><Relationship Id="rId6" Type="http://schemas.openxmlformats.org/officeDocument/2006/relationships/image" Target="../media/image109.wmf"/><Relationship Id="rId5" Type="http://schemas.openxmlformats.org/officeDocument/2006/relationships/oleObject" Target="../embeddings/oleObject114.bin"/><Relationship Id="rId4" Type="http://schemas.openxmlformats.org/officeDocument/2006/relationships/image" Target="../media/image17.tiff"/><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image" Target="../media/image14.tiff"/></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119.bin"/><Relationship Id="rId8" Type="http://schemas.openxmlformats.org/officeDocument/2006/relationships/image" Target="../media/image113.wmf"/><Relationship Id="rId7" Type="http://schemas.openxmlformats.org/officeDocument/2006/relationships/oleObject" Target="../embeddings/oleObject118.bin"/><Relationship Id="rId6" Type="http://schemas.openxmlformats.org/officeDocument/2006/relationships/image" Target="../media/image112.wmf"/><Relationship Id="rId5" Type="http://schemas.openxmlformats.org/officeDocument/2006/relationships/oleObject" Target="../embeddings/oleObject117.bin"/><Relationship Id="rId4" Type="http://schemas.openxmlformats.org/officeDocument/2006/relationships/image" Target="../media/image111.wmf"/><Relationship Id="rId3" Type="http://schemas.openxmlformats.org/officeDocument/2006/relationships/oleObject" Target="../embeddings/oleObject116.bin"/><Relationship Id="rId24" Type="http://schemas.openxmlformats.org/officeDocument/2006/relationships/vmlDrawing" Target="../drawings/vmlDrawing32.vml"/><Relationship Id="rId23" Type="http://schemas.openxmlformats.org/officeDocument/2006/relationships/slideLayout" Target="../slideLayouts/slideLayout7.xml"/><Relationship Id="rId22" Type="http://schemas.openxmlformats.org/officeDocument/2006/relationships/image" Target="../media/image120.wmf"/><Relationship Id="rId21" Type="http://schemas.openxmlformats.org/officeDocument/2006/relationships/oleObject" Target="../embeddings/oleObject125.bin"/><Relationship Id="rId20" Type="http://schemas.openxmlformats.org/officeDocument/2006/relationships/image" Target="../media/image119.emf"/><Relationship Id="rId2" Type="http://schemas.openxmlformats.org/officeDocument/2006/relationships/image" Target="../media/image110.wmf"/><Relationship Id="rId19" Type="http://schemas.openxmlformats.org/officeDocument/2006/relationships/oleObject" Target="../embeddings/oleObject124.bin"/><Relationship Id="rId18" Type="http://schemas.openxmlformats.org/officeDocument/2006/relationships/image" Target="../media/image118.emf"/><Relationship Id="rId17" Type="http://schemas.openxmlformats.org/officeDocument/2006/relationships/oleObject" Target="../embeddings/oleObject123.bin"/><Relationship Id="rId16" Type="http://schemas.openxmlformats.org/officeDocument/2006/relationships/image" Target="../media/image117.emf"/><Relationship Id="rId15" Type="http://schemas.openxmlformats.org/officeDocument/2006/relationships/oleObject" Target="../embeddings/oleObject122.bin"/><Relationship Id="rId14" Type="http://schemas.openxmlformats.org/officeDocument/2006/relationships/image" Target="../media/image116.wmf"/><Relationship Id="rId13" Type="http://schemas.openxmlformats.org/officeDocument/2006/relationships/oleObject" Target="../embeddings/oleObject121.bin"/><Relationship Id="rId12" Type="http://schemas.openxmlformats.org/officeDocument/2006/relationships/image" Target="../media/image115.wmf"/><Relationship Id="rId11" Type="http://schemas.openxmlformats.org/officeDocument/2006/relationships/oleObject" Target="../embeddings/oleObject120.bin"/><Relationship Id="rId10" Type="http://schemas.openxmlformats.org/officeDocument/2006/relationships/image" Target="../media/image114.wmf"/><Relationship Id="rId1" Type="http://schemas.openxmlformats.org/officeDocument/2006/relationships/oleObject" Target="../embeddings/oleObject115.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tiff"/></Relationships>
</file>

<file path=ppt/slides/_rels/slide43.xml.rels><?xml version="1.0" encoding="UTF-8" standalone="yes"?>
<Relationships xmlns="http://schemas.openxmlformats.org/package/2006/relationships"><Relationship Id="rId8" Type="http://schemas.openxmlformats.org/officeDocument/2006/relationships/vmlDrawing" Target="../drawings/vmlDrawing33.vml"/><Relationship Id="rId7" Type="http://schemas.openxmlformats.org/officeDocument/2006/relationships/slideLayout" Target="../slideLayouts/slideLayout7.xml"/><Relationship Id="rId6" Type="http://schemas.openxmlformats.org/officeDocument/2006/relationships/image" Target="../media/image123.wmf"/><Relationship Id="rId5" Type="http://schemas.openxmlformats.org/officeDocument/2006/relationships/oleObject" Target="../embeddings/oleObject128.bin"/><Relationship Id="rId4" Type="http://schemas.openxmlformats.org/officeDocument/2006/relationships/image" Target="../media/image122.wmf"/><Relationship Id="rId3" Type="http://schemas.openxmlformats.org/officeDocument/2006/relationships/oleObject" Target="../embeddings/oleObject127.bin"/><Relationship Id="rId2" Type="http://schemas.openxmlformats.org/officeDocument/2006/relationships/image" Target="../media/image121.wmf"/><Relationship Id="rId1" Type="http://schemas.openxmlformats.org/officeDocument/2006/relationships/oleObject" Target="../embeddings/oleObject126.bin"/></Relationships>
</file>

<file path=ppt/slides/_rels/slide44.xml.rels><?xml version="1.0" encoding="UTF-8" standalone="yes"?>
<Relationships xmlns="http://schemas.openxmlformats.org/package/2006/relationships"><Relationship Id="rId7" Type="http://schemas.openxmlformats.org/officeDocument/2006/relationships/vmlDrawing" Target="../drawings/vmlDrawing34.vml"/><Relationship Id="rId6" Type="http://schemas.openxmlformats.org/officeDocument/2006/relationships/slideLayout" Target="../slideLayouts/slideLayout7.xml"/><Relationship Id="rId5" Type="http://schemas.openxmlformats.org/officeDocument/2006/relationships/image" Target="../media/image125.wmf"/><Relationship Id="rId4" Type="http://schemas.openxmlformats.org/officeDocument/2006/relationships/oleObject" Target="../embeddings/oleObject130.bin"/><Relationship Id="rId3" Type="http://schemas.openxmlformats.org/officeDocument/2006/relationships/image" Target="../media/image18.tiff"/><Relationship Id="rId2" Type="http://schemas.openxmlformats.org/officeDocument/2006/relationships/image" Target="../media/image124.wmf"/><Relationship Id="rId1" Type="http://schemas.openxmlformats.org/officeDocument/2006/relationships/oleObject" Target="../embeddings/oleObject129.bin"/></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135.bin"/><Relationship Id="rId8" Type="http://schemas.openxmlformats.org/officeDocument/2006/relationships/image" Target="../media/image129.wmf"/><Relationship Id="rId7" Type="http://schemas.openxmlformats.org/officeDocument/2006/relationships/oleObject" Target="../embeddings/oleObject134.bin"/><Relationship Id="rId6" Type="http://schemas.openxmlformats.org/officeDocument/2006/relationships/image" Target="../media/image128.wmf"/><Relationship Id="rId5" Type="http://schemas.openxmlformats.org/officeDocument/2006/relationships/oleObject" Target="../embeddings/oleObject133.bin"/><Relationship Id="rId4" Type="http://schemas.openxmlformats.org/officeDocument/2006/relationships/image" Target="../media/image127.wmf"/><Relationship Id="rId3" Type="http://schemas.openxmlformats.org/officeDocument/2006/relationships/oleObject" Target="../embeddings/oleObject132.bin"/><Relationship Id="rId26" Type="http://schemas.openxmlformats.org/officeDocument/2006/relationships/vmlDrawing" Target="../drawings/vmlDrawing35.vml"/><Relationship Id="rId25" Type="http://schemas.openxmlformats.org/officeDocument/2006/relationships/slideLayout" Target="../slideLayouts/slideLayout7.xml"/><Relationship Id="rId24" Type="http://schemas.openxmlformats.org/officeDocument/2006/relationships/image" Target="../media/image137.wmf"/><Relationship Id="rId23" Type="http://schemas.openxmlformats.org/officeDocument/2006/relationships/oleObject" Target="../embeddings/oleObject142.bin"/><Relationship Id="rId22" Type="http://schemas.openxmlformats.org/officeDocument/2006/relationships/image" Target="../media/image136.wmf"/><Relationship Id="rId21" Type="http://schemas.openxmlformats.org/officeDocument/2006/relationships/oleObject" Target="../embeddings/oleObject141.bin"/><Relationship Id="rId20" Type="http://schemas.openxmlformats.org/officeDocument/2006/relationships/image" Target="../media/image135.wmf"/><Relationship Id="rId2" Type="http://schemas.openxmlformats.org/officeDocument/2006/relationships/image" Target="../media/image126.wmf"/><Relationship Id="rId19" Type="http://schemas.openxmlformats.org/officeDocument/2006/relationships/oleObject" Target="../embeddings/oleObject140.bin"/><Relationship Id="rId18" Type="http://schemas.openxmlformats.org/officeDocument/2006/relationships/image" Target="../media/image134.wmf"/><Relationship Id="rId17" Type="http://schemas.openxmlformats.org/officeDocument/2006/relationships/oleObject" Target="../embeddings/oleObject139.bin"/><Relationship Id="rId16" Type="http://schemas.openxmlformats.org/officeDocument/2006/relationships/image" Target="../media/image133.wmf"/><Relationship Id="rId15" Type="http://schemas.openxmlformats.org/officeDocument/2006/relationships/oleObject" Target="../embeddings/oleObject138.bin"/><Relationship Id="rId14" Type="http://schemas.openxmlformats.org/officeDocument/2006/relationships/image" Target="../media/image132.wmf"/><Relationship Id="rId13" Type="http://schemas.openxmlformats.org/officeDocument/2006/relationships/oleObject" Target="../embeddings/oleObject137.bin"/><Relationship Id="rId12" Type="http://schemas.openxmlformats.org/officeDocument/2006/relationships/image" Target="../media/image131.wmf"/><Relationship Id="rId11" Type="http://schemas.openxmlformats.org/officeDocument/2006/relationships/oleObject" Target="../embeddings/oleObject136.bin"/><Relationship Id="rId10" Type="http://schemas.openxmlformats.org/officeDocument/2006/relationships/image" Target="../media/image130.wmf"/><Relationship Id="rId1" Type="http://schemas.openxmlformats.org/officeDocument/2006/relationships/oleObject" Target="../embeddings/oleObject131.bin"/></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0.wmf"/><Relationship Id="rId7" Type="http://schemas.openxmlformats.org/officeDocument/2006/relationships/oleObject" Target="../embeddings/oleObject146.bin"/><Relationship Id="rId6" Type="http://schemas.openxmlformats.org/officeDocument/2006/relationships/image" Target="../media/image135.wmf"/><Relationship Id="rId5" Type="http://schemas.openxmlformats.org/officeDocument/2006/relationships/oleObject" Target="../embeddings/oleObject145.bin"/><Relationship Id="rId4" Type="http://schemas.openxmlformats.org/officeDocument/2006/relationships/image" Target="../media/image139.wmf"/><Relationship Id="rId3" Type="http://schemas.openxmlformats.org/officeDocument/2006/relationships/oleObject" Target="../embeddings/oleObject144.bin"/><Relationship Id="rId2" Type="http://schemas.openxmlformats.org/officeDocument/2006/relationships/image" Target="../media/image138.wmf"/><Relationship Id="rId10" Type="http://schemas.openxmlformats.org/officeDocument/2006/relationships/vmlDrawing" Target="../drawings/vmlDrawing36.vml"/><Relationship Id="rId1" Type="http://schemas.openxmlformats.org/officeDocument/2006/relationships/oleObject" Target="../embeddings/oleObject143.bin"/></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tiff"/></Relationships>
</file>

<file path=ppt/slides/_rels/slide48.xml.rels><?xml version="1.0" encoding="UTF-8" standalone="yes"?>
<Relationships xmlns="http://schemas.openxmlformats.org/package/2006/relationships"><Relationship Id="rId9" Type="http://schemas.openxmlformats.org/officeDocument/2006/relationships/image" Target="../media/image144.wmf"/><Relationship Id="rId8" Type="http://schemas.openxmlformats.org/officeDocument/2006/relationships/oleObject" Target="../embeddings/oleObject150.bin"/><Relationship Id="rId7" Type="http://schemas.openxmlformats.org/officeDocument/2006/relationships/image" Target="../media/image143.wmf"/><Relationship Id="rId6" Type="http://schemas.openxmlformats.org/officeDocument/2006/relationships/oleObject" Target="../embeddings/oleObject149.bin"/><Relationship Id="rId5" Type="http://schemas.openxmlformats.org/officeDocument/2006/relationships/image" Target="../media/image142.wmf"/><Relationship Id="rId4" Type="http://schemas.openxmlformats.org/officeDocument/2006/relationships/oleObject" Target="../embeddings/oleObject148.bin"/><Relationship Id="rId3" Type="http://schemas.openxmlformats.org/officeDocument/2006/relationships/image" Target="../media/image20.tiff"/><Relationship Id="rId2" Type="http://schemas.openxmlformats.org/officeDocument/2006/relationships/image" Target="../media/image141.wmf"/><Relationship Id="rId17" Type="http://schemas.openxmlformats.org/officeDocument/2006/relationships/vmlDrawing" Target="../drawings/vmlDrawing37.vml"/><Relationship Id="rId16" Type="http://schemas.openxmlformats.org/officeDocument/2006/relationships/slideLayout" Target="../slideLayouts/slideLayout7.xml"/><Relationship Id="rId15" Type="http://schemas.openxmlformats.org/officeDocument/2006/relationships/image" Target="../media/image147.wmf"/><Relationship Id="rId14" Type="http://schemas.openxmlformats.org/officeDocument/2006/relationships/oleObject" Target="../embeddings/oleObject153.bin"/><Relationship Id="rId13" Type="http://schemas.openxmlformats.org/officeDocument/2006/relationships/image" Target="../media/image146.wmf"/><Relationship Id="rId12" Type="http://schemas.openxmlformats.org/officeDocument/2006/relationships/oleObject" Target="../embeddings/oleObject152.bin"/><Relationship Id="rId11" Type="http://schemas.openxmlformats.org/officeDocument/2006/relationships/image" Target="../media/image145.wmf"/><Relationship Id="rId10" Type="http://schemas.openxmlformats.org/officeDocument/2006/relationships/oleObject" Target="../embeddings/oleObject151.bin"/><Relationship Id="rId1" Type="http://schemas.openxmlformats.org/officeDocument/2006/relationships/oleObject" Target="../embeddings/oleObject147.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image" Target="../media/image7.emf"/><Relationship Id="rId7" Type="http://schemas.openxmlformats.org/officeDocument/2006/relationships/oleObject" Target="../embeddings/oleObject5.bin"/><Relationship Id="rId6" Type="http://schemas.openxmlformats.org/officeDocument/2006/relationships/image" Target="../media/image6.emf"/><Relationship Id="rId5" Type="http://schemas.openxmlformats.org/officeDocument/2006/relationships/oleObject" Target="../embeddings/oleObject4.bin"/><Relationship Id="rId4" Type="http://schemas.openxmlformats.org/officeDocument/2006/relationships/image" Target="../media/image5.emf"/><Relationship Id="rId3" Type="http://schemas.openxmlformats.org/officeDocument/2006/relationships/oleObject" Target="../embeddings/oleObject3.bin"/><Relationship Id="rId2" Type="http://schemas.openxmlformats.org/officeDocument/2006/relationships/image" Target="../media/image4.wmf"/><Relationship Id="rId12" Type="http://schemas.openxmlformats.org/officeDocument/2006/relationships/vmlDrawing" Target="../drawings/vmlDrawing2.vml"/><Relationship Id="rId11" Type="http://schemas.openxmlformats.org/officeDocument/2006/relationships/slideLayout" Target="../slideLayouts/slideLayout7.xml"/><Relationship Id="rId10" Type="http://schemas.openxmlformats.org/officeDocument/2006/relationships/image" Target="../media/image8.emf"/><Relationship Id="rId1"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158.bin"/><Relationship Id="rId8" Type="http://schemas.openxmlformats.org/officeDocument/2006/relationships/image" Target="../media/image151.wmf"/><Relationship Id="rId7" Type="http://schemas.openxmlformats.org/officeDocument/2006/relationships/oleObject" Target="../embeddings/oleObject157.bin"/><Relationship Id="rId6" Type="http://schemas.openxmlformats.org/officeDocument/2006/relationships/image" Target="../media/image150.wmf"/><Relationship Id="rId5" Type="http://schemas.openxmlformats.org/officeDocument/2006/relationships/oleObject" Target="../embeddings/oleObject156.bin"/><Relationship Id="rId4" Type="http://schemas.openxmlformats.org/officeDocument/2006/relationships/image" Target="../media/image149.wmf"/><Relationship Id="rId3" Type="http://schemas.openxmlformats.org/officeDocument/2006/relationships/oleObject" Target="../embeddings/oleObject155.bin"/><Relationship Id="rId20" Type="http://schemas.openxmlformats.org/officeDocument/2006/relationships/vmlDrawing" Target="../drawings/vmlDrawing38.vml"/><Relationship Id="rId2" Type="http://schemas.openxmlformats.org/officeDocument/2006/relationships/image" Target="../media/image148.emf"/><Relationship Id="rId19" Type="http://schemas.openxmlformats.org/officeDocument/2006/relationships/slideLayout" Target="../slideLayouts/slideLayout7.xml"/><Relationship Id="rId18" Type="http://schemas.openxmlformats.org/officeDocument/2006/relationships/image" Target="../media/image156.wmf"/><Relationship Id="rId17" Type="http://schemas.openxmlformats.org/officeDocument/2006/relationships/oleObject" Target="../embeddings/oleObject162.bin"/><Relationship Id="rId16" Type="http://schemas.openxmlformats.org/officeDocument/2006/relationships/image" Target="../media/image155.wmf"/><Relationship Id="rId15" Type="http://schemas.openxmlformats.org/officeDocument/2006/relationships/oleObject" Target="../embeddings/oleObject161.bin"/><Relationship Id="rId14" Type="http://schemas.openxmlformats.org/officeDocument/2006/relationships/image" Target="../media/image154.wmf"/><Relationship Id="rId13" Type="http://schemas.openxmlformats.org/officeDocument/2006/relationships/oleObject" Target="../embeddings/oleObject160.bin"/><Relationship Id="rId12" Type="http://schemas.openxmlformats.org/officeDocument/2006/relationships/image" Target="../media/image153.emf"/><Relationship Id="rId11" Type="http://schemas.openxmlformats.org/officeDocument/2006/relationships/oleObject" Target="../embeddings/oleObject159.bin"/><Relationship Id="rId10" Type="http://schemas.openxmlformats.org/officeDocument/2006/relationships/image" Target="../media/image152.wmf"/><Relationship Id="rId1" Type="http://schemas.openxmlformats.org/officeDocument/2006/relationships/oleObject" Target="../embeddings/oleObject154.bin"/></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167.bin"/><Relationship Id="rId8" Type="http://schemas.openxmlformats.org/officeDocument/2006/relationships/image" Target="../media/image160.wmf"/><Relationship Id="rId7" Type="http://schemas.openxmlformats.org/officeDocument/2006/relationships/oleObject" Target="../embeddings/oleObject166.bin"/><Relationship Id="rId6" Type="http://schemas.openxmlformats.org/officeDocument/2006/relationships/image" Target="../media/image159.wmf"/><Relationship Id="rId5" Type="http://schemas.openxmlformats.org/officeDocument/2006/relationships/oleObject" Target="../embeddings/oleObject165.bin"/><Relationship Id="rId4" Type="http://schemas.openxmlformats.org/officeDocument/2006/relationships/image" Target="../media/image158.wmf"/><Relationship Id="rId3" Type="http://schemas.openxmlformats.org/officeDocument/2006/relationships/oleObject" Target="../embeddings/oleObject164.bin"/><Relationship Id="rId2" Type="http://schemas.openxmlformats.org/officeDocument/2006/relationships/image" Target="../media/image157.wmf"/><Relationship Id="rId14" Type="http://schemas.openxmlformats.org/officeDocument/2006/relationships/vmlDrawing" Target="../drawings/vmlDrawing39.vml"/><Relationship Id="rId13" Type="http://schemas.openxmlformats.org/officeDocument/2006/relationships/slideLayout" Target="../slideLayouts/slideLayout7.xml"/><Relationship Id="rId12" Type="http://schemas.openxmlformats.org/officeDocument/2006/relationships/image" Target="../media/image162.wmf"/><Relationship Id="rId11" Type="http://schemas.openxmlformats.org/officeDocument/2006/relationships/oleObject" Target="../embeddings/oleObject168.bin"/><Relationship Id="rId10" Type="http://schemas.openxmlformats.org/officeDocument/2006/relationships/image" Target="../media/image161.wmf"/><Relationship Id="rId1" Type="http://schemas.openxmlformats.org/officeDocument/2006/relationships/oleObject" Target="../embeddings/oleObject163.bin"/></Relationships>
</file>

<file path=ppt/slides/_rels/slide52.xml.rels><?xml version="1.0" encoding="UTF-8" standalone="yes"?>
<Relationships xmlns="http://schemas.openxmlformats.org/package/2006/relationships"><Relationship Id="rId7" Type="http://schemas.openxmlformats.org/officeDocument/2006/relationships/vmlDrawing" Target="../drawings/vmlDrawing40.vml"/><Relationship Id="rId6" Type="http://schemas.openxmlformats.org/officeDocument/2006/relationships/slideLayout" Target="../slideLayouts/slideLayout7.xml"/><Relationship Id="rId5" Type="http://schemas.openxmlformats.org/officeDocument/2006/relationships/image" Target="../media/image164.wmf"/><Relationship Id="rId4" Type="http://schemas.openxmlformats.org/officeDocument/2006/relationships/oleObject" Target="../embeddings/oleObject170.bin"/><Relationship Id="rId3" Type="http://schemas.openxmlformats.org/officeDocument/2006/relationships/image" Target="../media/image163.wmf"/><Relationship Id="rId2" Type="http://schemas.openxmlformats.org/officeDocument/2006/relationships/oleObject" Target="../embeddings/oleObject169.bin"/><Relationship Id="rId1" Type="http://schemas.openxmlformats.org/officeDocument/2006/relationships/image" Target="../media/image21.tiff"/></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41.vml"/><Relationship Id="rId3" Type="http://schemas.openxmlformats.org/officeDocument/2006/relationships/slideLayout" Target="../slideLayouts/slideLayout7.xml"/><Relationship Id="rId2" Type="http://schemas.openxmlformats.org/officeDocument/2006/relationships/image" Target="../media/image165.wmf"/><Relationship Id="rId1" Type="http://schemas.openxmlformats.org/officeDocument/2006/relationships/oleObject" Target="../embeddings/oleObject171.bin"/></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176.bin"/><Relationship Id="rId8" Type="http://schemas.openxmlformats.org/officeDocument/2006/relationships/image" Target="../media/image169.wmf"/><Relationship Id="rId7" Type="http://schemas.openxmlformats.org/officeDocument/2006/relationships/oleObject" Target="../embeddings/oleObject175.bin"/><Relationship Id="rId6" Type="http://schemas.openxmlformats.org/officeDocument/2006/relationships/image" Target="../media/image168.wmf"/><Relationship Id="rId5" Type="http://schemas.openxmlformats.org/officeDocument/2006/relationships/oleObject" Target="../embeddings/oleObject174.bin"/><Relationship Id="rId4" Type="http://schemas.openxmlformats.org/officeDocument/2006/relationships/image" Target="../media/image167.emf"/><Relationship Id="rId3" Type="http://schemas.openxmlformats.org/officeDocument/2006/relationships/oleObject" Target="../embeddings/oleObject173.bin"/><Relationship Id="rId26" Type="http://schemas.openxmlformats.org/officeDocument/2006/relationships/vmlDrawing" Target="../drawings/vmlDrawing42.vml"/><Relationship Id="rId25" Type="http://schemas.openxmlformats.org/officeDocument/2006/relationships/slideLayout" Target="../slideLayouts/slideLayout7.xml"/><Relationship Id="rId24" Type="http://schemas.openxmlformats.org/officeDocument/2006/relationships/image" Target="../media/image177.wmf"/><Relationship Id="rId23" Type="http://schemas.openxmlformats.org/officeDocument/2006/relationships/oleObject" Target="../embeddings/oleObject183.bin"/><Relationship Id="rId22" Type="http://schemas.openxmlformats.org/officeDocument/2006/relationships/image" Target="../media/image176.wmf"/><Relationship Id="rId21" Type="http://schemas.openxmlformats.org/officeDocument/2006/relationships/oleObject" Target="../embeddings/oleObject182.bin"/><Relationship Id="rId20" Type="http://schemas.openxmlformats.org/officeDocument/2006/relationships/image" Target="../media/image175.wmf"/><Relationship Id="rId2" Type="http://schemas.openxmlformats.org/officeDocument/2006/relationships/image" Target="../media/image166.emf"/><Relationship Id="rId19" Type="http://schemas.openxmlformats.org/officeDocument/2006/relationships/oleObject" Target="../embeddings/oleObject181.bin"/><Relationship Id="rId18" Type="http://schemas.openxmlformats.org/officeDocument/2006/relationships/image" Target="../media/image174.emf"/><Relationship Id="rId17" Type="http://schemas.openxmlformats.org/officeDocument/2006/relationships/oleObject" Target="../embeddings/oleObject180.bin"/><Relationship Id="rId16" Type="http://schemas.openxmlformats.org/officeDocument/2006/relationships/image" Target="../media/image173.emf"/><Relationship Id="rId15" Type="http://schemas.openxmlformats.org/officeDocument/2006/relationships/oleObject" Target="../embeddings/oleObject179.bin"/><Relationship Id="rId14" Type="http://schemas.openxmlformats.org/officeDocument/2006/relationships/image" Target="../media/image172.wmf"/><Relationship Id="rId13" Type="http://schemas.openxmlformats.org/officeDocument/2006/relationships/oleObject" Target="../embeddings/oleObject178.bin"/><Relationship Id="rId12" Type="http://schemas.openxmlformats.org/officeDocument/2006/relationships/image" Target="../media/image171.wmf"/><Relationship Id="rId11" Type="http://schemas.openxmlformats.org/officeDocument/2006/relationships/oleObject" Target="../embeddings/oleObject177.bin"/><Relationship Id="rId10" Type="http://schemas.openxmlformats.org/officeDocument/2006/relationships/image" Target="../media/image170.wmf"/><Relationship Id="rId1" Type="http://schemas.openxmlformats.org/officeDocument/2006/relationships/oleObject" Target="../embeddings/oleObject172.bin"/></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188.bin"/><Relationship Id="rId8" Type="http://schemas.openxmlformats.org/officeDocument/2006/relationships/image" Target="../media/image181.wmf"/><Relationship Id="rId7" Type="http://schemas.openxmlformats.org/officeDocument/2006/relationships/oleObject" Target="../embeddings/oleObject187.bin"/><Relationship Id="rId6" Type="http://schemas.openxmlformats.org/officeDocument/2006/relationships/image" Target="../media/image180.wmf"/><Relationship Id="rId5" Type="http://schemas.openxmlformats.org/officeDocument/2006/relationships/oleObject" Target="../embeddings/oleObject186.bin"/><Relationship Id="rId4" Type="http://schemas.openxmlformats.org/officeDocument/2006/relationships/image" Target="../media/image179.wmf"/><Relationship Id="rId3" Type="http://schemas.openxmlformats.org/officeDocument/2006/relationships/oleObject" Target="../embeddings/oleObject185.bin"/><Relationship Id="rId2" Type="http://schemas.openxmlformats.org/officeDocument/2006/relationships/image" Target="../media/image178.wmf"/><Relationship Id="rId12" Type="http://schemas.openxmlformats.org/officeDocument/2006/relationships/vmlDrawing" Target="../drawings/vmlDrawing43.vml"/><Relationship Id="rId11" Type="http://schemas.openxmlformats.org/officeDocument/2006/relationships/slideLayout" Target="../slideLayouts/slideLayout7.xml"/><Relationship Id="rId10" Type="http://schemas.openxmlformats.org/officeDocument/2006/relationships/image" Target="../media/image182.wmf"/><Relationship Id="rId1" Type="http://schemas.openxmlformats.org/officeDocument/2006/relationships/oleObject" Target="../embeddings/oleObject184.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3.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4.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5.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11.bin"/><Relationship Id="rId8" Type="http://schemas.openxmlformats.org/officeDocument/2006/relationships/image" Target="../media/image12.emf"/><Relationship Id="rId7" Type="http://schemas.openxmlformats.org/officeDocument/2006/relationships/oleObject" Target="../embeddings/oleObject10.bin"/><Relationship Id="rId6" Type="http://schemas.openxmlformats.org/officeDocument/2006/relationships/image" Target="../media/image11.emf"/><Relationship Id="rId5" Type="http://schemas.openxmlformats.org/officeDocument/2006/relationships/oleObject" Target="../embeddings/oleObject9.bin"/><Relationship Id="rId4" Type="http://schemas.openxmlformats.org/officeDocument/2006/relationships/image" Target="../media/image10.emf"/><Relationship Id="rId3" Type="http://schemas.openxmlformats.org/officeDocument/2006/relationships/oleObject" Target="../embeddings/oleObject8.bin"/><Relationship Id="rId20" Type="http://schemas.openxmlformats.org/officeDocument/2006/relationships/vmlDrawing" Target="../drawings/vmlDrawing3.vml"/><Relationship Id="rId2" Type="http://schemas.openxmlformats.org/officeDocument/2006/relationships/image" Target="../media/image9.emf"/><Relationship Id="rId19" Type="http://schemas.openxmlformats.org/officeDocument/2006/relationships/slideLayout" Target="../slideLayouts/slideLayout7.xml"/><Relationship Id="rId18" Type="http://schemas.openxmlformats.org/officeDocument/2006/relationships/image" Target="../media/image17.emf"/><Relationship Id="rId17" Type="http://schemas.openxmlformats.org/officeDocument/2006/relationships/oleObject" Target="../embeddings/oleObject15.bin"/><Relationship Id="rId16" Type="http://schemas.openxmlformats.org/officeDocument/2006/relationships/image" Target="../media/image16.emf"/><Relationship Id="rId15" Type="http://schemas.openxmlformats.org/officeDocument/2006/relationships/oleObject" Target="../embeddings/oleObject14.bin"/><Relationship Id="rId14" Type="http://schemas.openxmlformats.org/officeDocument/2006/relationships/image" Target="../media/image15.wmf"/><Relationship Id="rId13" Type="http://schemas.openxmlformats.org/officeDocument/2006/relationships/oleObject" Target="../embeddings/oleObject13.bin"/><Relationship Id="rId12" Type="http://schemas.openxmlformats.org/officeDocument/2006/relationships/image" Target="../media/image14.wmf"/><Relationship Id="rId11" Type="http://schemas.openxmlformats.org/officeDocument/2006/relationships/oleObject" Target="../embeddings/oleObject12.bin"/><Relationship Id="rId10" Type="http://schemas.openxmlformats.org/officeDocument/2006/relationships/image" Target="../media/image13.wmf"/><Relationship Id="rId1" Type="http://schemas.openxmlformats.org/officeDocument/2006/relationships/oleObject" Target="../embeddings/oleObject7.bin"/></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7.png"/><Relationship Id="rId3" Type="http://schemas.openxmlformats.org/officeDocument/2006/relationships/image" Target="../media/image185.png"/><Relationship Id="rId2" Type="http://schemas.openxmlformats.org/officeDocument/2006/relationships/tags" Target="../tags/tag2.xml"/><Relationship Id="rId1" Type="http://schemas.openxmlformats.org/officeDocument/2006/relationships/image" Target="../media/image18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8.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image" Target="../media/image189.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image" Target="../media/image192.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9.png"/><Relationship Id="rId1" Type="http://schemas.openxmlformats.org/officeDocument/2006/relationships/image" Target="../media/image198.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image" Target="../media/image200.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image" Target="../media/image20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6.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image" Target="../media/image207.png"/></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image" Target="../media/image18.wmf"/><Relationship Id="rId2" Type="http://schemas.openxmlformats.org/officeDocument/2006/relationships/oleObject" Target="../embeddings/oleObject16.bin"/><Relationship Id="rId1" Type="http://schemas.openxmlformats.org/officeDocument/2006/relationships/image" Target="../media/image1.tiff"/></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1.png"/><Relationship Id="rId1" Type="http://schemas.openxmlformats.org/officeDocument/2006/relationships/image" Target="../media/image210.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2.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2.emf"/><Relationship Id="rId7" Type="http://schemas.openxmlformats.org/officeDocument/2006/relationships/oleObject" Target="../embeddings/oleObject20.bin"/><Relationship Id="rId6" Type="http://schemas.openxmlformats.org/officeDocument/2006/relationships/image" Target="../media/image21.wmf"/><Relationship Id="rId5" Type="http://schemas.openxmlformats.org/officeDocument/2006/relationships/oleObject" Target="../embeddings/oleObject19.bin"/><Relationship Id="rId4" Type="http://schemas.openxmlformats.org/officeDocument/2006/relationships/image" Target="../media/image20.wmf"/><Relationship Id="rId3" Type="http://schemas.openxmlformats.org/officeDocument/2006/relationships/oleObject" Target="../embeddings/oleObject18.bin"/><Relationship Id="rId2" Type="http://schemas.openxmlformats.org/officeDocument/2006/relationships/image" Target="../media/image19.wmf"/><Relationship Id="rId10" Type="http://schemas.openxmlformats.org/officeDocument/2006/relationships/vmlDrawing" Target="../drawings/vmlDrawing5.vml"/><Relationship Id="rId1"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7.xml"/><Relationship Id="rId4" Type="http://schemas.openxmlformats.org/officeDocument/2006/relationships/image" Target="../media/image24.emf"/><Relationship Id="rId3" Type="http://schemas.openxmlformats.org/officeDocument/2006/relationships/oleObject" Target="../embeddings/oleObject22.bin"/><Relationship Id="rId2" Type="http://schemas.openxmlformats.org/officeDocument/2006/relationships/image" Target="../media/image23.wmf"/><Relationship Id="rId1" Type="http://schemas.openxmlformats.org/officeDocument/2006/relationships/oleObject" Target="../embeddings/oleObject21.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28600" y="3733800"/>
            <a:ext cx="8686800" cy="2362200"/>
          </a:xfrm>
          <a:effectLst>
            <a:outerShdw dist="35921" dir="2700000" algn="ctr" rotWithShape="0">
              <a:schemeClr val="bg1">
                <a:alpha val="50000"/>
              </a:schemeClr>
            </a:outerShdw>
          </a:effectLst>
        </p:spPr>
        <p:txBody>
          <a:bodyPr>
            <a:normAutofit/>
          </a:bodyPr>
          <a:lstStyle/>
          <a:p>
            <a:pPr>
              <a:lnSpc>
                <a:spcPct val="114000"/>
              </a:lnSpc>
            </a:pPr>
            <a:r>
              <a:rPr lang="zh-CN" altLang="en-US" b="1" dirty="0" smtClean="0">
                <a:ln>
                  <a:solidFill>
                    <a:schemeClr val="bg1"/>
                  </a:solidFill>
                </a:ln>
                <a:solidFill>
                  <a:srgbClr val="0070C0"/>
                </a:solidFill>
                <a:latin typeface="黑体" panose="02010609060101010101" pitchFamily="2" charset="-122"/>
                <a:ea typeface="黑体" panose="02010609060101010101" pitchFamily="2" charset="-122"/>
              </a:rPr>
              <a:t>第六章  静电场中的导体和电介质 </a:t>
            </a:r>
            <a:br>
              <a:rPr lang="en-US" altLang="zh-CN" b="1" dirty="0" smtClean="0">
                <a:ln>
                  <a:solidFill>
                    <a:schemeClr val="bg1"/>
                  </a:solidFill>
                </a:ln>
                <a:solidFill>
                  <a:srgbClr val="0070C0"/>
                </a:solidFill>
                <a:latin typeface="黑体" panose="02010609060101010101" pitchFamily="2" charset="-122"/>
                <a:ea typeface="黑体" panose="02010609060101010101" pitchFamily="2" charset="-122"/>
              </a:rPr>
            </a:br>
            <a:r>
              <a:rPr lang="zh-CN" altLang="en-US" b="1" dirty="0" smtClean="0">
                <a:ln>
                  <a:solidFill>
                    <a:schemeClr val="bg1"/>
                  </a:solidFill>
                </a:ln>
                <a:solidFill>
                  <a:srgbClr val="0070C0"/>
                </a:solidFill>
                <a:latin typeface="黑体" panose="02010609060101010101" pitchFamily="2" charset="-122"/>
                <a:ea typeface="黑体" panose="02010609060101010101" pitchFamily="2" charset="-122"/>
              </a:rPr>
              <a:t>电能存储</a:t>
            </a:r>
            <a:endParaRPr lang="zh-CN" altLang="en-US" b="1" dirty="0">
              <a:ln>
                <a:solidFill>
                  <a:schemeClr val="bg1"/>
                </a:solidFill>
              </a:ln>
              <a:solidFill>
                <a:srgbClr val="0070C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p:cNvGraphicFramePr>
            <a:graphicFrameLocks noChangeAspect="1"/>
          </p:cNvGraphicFramePr>
          <p:nvPr/>
        </p:nvGraphicFramePr>
        <p:xfrm>
          <a:off x="1219200" y="3210580"/>
          <a:ext cx="2744788" cy="744538"/>
        </p:xfrm>
        <a:graphic>
          <a:graphicData uri="http://schemas.openxmlformats.org/presentationml/2006/ole">
            <mc:AlternateContent xmlns:mc="http://schemas.openxmlformats.org/markup-compatibility/2006">
              <mc:Choice xmlns:v="urn:schemas-microsoft-com:vml" Requires="v">
                <p:oleObj spid="_x0000_s6296" name="Equation" r:id="rId1" imgW="1257300" imgH="292100" progId="Equation.3">
                  <p:embed/>
                </p:oleObj>
              </mc:Choice>
              <mc:Fallback>
                <p:oleObj name="Equation" r:id="rId1" imgW="1257300" imgH="2921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10580"/>
                        <a:ext cx="2744788"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79" name="Text Box 3"/>
          <p:cNvSpPr txBox="1">
            <a:spLocks noChangeArrowheads="1"/>
          </p:cNvSpPr>
          <p:nvPr/>
        </p:nvSpPr>
        <p:spPr bwMode="auto">
          <a:xfrm>
            <a:off x="762000" y="1381780"/>
            <a:ext cx="5181600" cy="523220"/>
          </a:xfrm>
          <a:prstGeom prst="rect">
            <a:avLst/>
          </a:prstGeom>
          <a:noFill/>
          <a:ln w="9525">
            <a:noFill/>
            <a:miter lim="800000"/>
          </a:ln>
          <a:effectLst/>
        </p:spPr>
        <p:txBody>
          <a:bodyPr>
            <a:spAutoFit/>
          </a:bodyPr>
          <a:lstStyle/>
          <a:p>
            <a:pPr>
              <a:spcBef>
                <a:spcPct val="50000"/>
              </a:spcBef>
            </a:pPr>
            <a:r>
              <a:rPr lang="zh-CN" altLang="en-US" sz="2800" dirty="0">
                <a:latin typeface="Times New Roman" panose="02020603050405020304" pitchFamily="18" charset="0"/>
                <a:ea typeface="黑体" panose="02010609060101010101" pitchFamily="2" charset="-122"/>
              </a:rPr>
              <a:t>若内表面带电，必等量异号</a:t>
            </a:r>
            <a:endParaRPr lang="zh-CN" altLang="en-US" sz="2800" dirty="0">
              <a:latin typeface="Times New Roman" panose="02020603050405020304" pitchFamily="18" charset="0"/>
              <a:ea typeface="黑体" panose="02010609060101010101" pitchFamily="2" charset="-122"/>
            </a:endParaRPr>
          </a:p>
        </p:txBody>
      </p:sp>
      <p:graphicFrame>
        <p:nvGraphicFramePr>
          <p:cNvPr id="75781" name="Object 5"/>
          <p:cNvGraphicFramePr>
            <a:graphicFrameLocks noChangeAspect="1"/>
          </p:cNvGraphicFramePr>
          <p:nvPr/>
        </p:nvGraphicFramePr>
        <p:xfrm>
          <a:off x="1143000" y="2067580"/>
          <a:ext cx="3013075" cy="1187450"/>
        </p:xfrm>
        <a:graphic>
          <a:graphicData uri="http://schemas.openxmlformats.org/presentationml/2006/ole">
            <mc:AlternateContent xmlns:mc="http://schemas.openxmlformats.org/markup-compatibility/2006">
              <mc:Choice xmlns:v="urn:schemas-microsoft-com:vml" Requires="v">
                <p:oleObj spid="_x0000_s6297" name="Equation" r:id="rId3" imgW="1193800" imgH="469900" progId="Equation.3">
                  <p:embed/>
                </p:oleObj>
              </mc:Choice>
              <mc:Fallback>
                <p:oleObj name="Equation" r:id="rId3" imgW="1193800" imgH="4699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067580"/>
                        <a:ext cx="3013075" cy="118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2" name="Rectangle 6"/>
          <p:cNvSpPr>
            <a:spLocks noChangeArrowheads="1"/>
          </p:cNvSpPr>
          <p:nvPr/>
        </p:nvSpPr>
        <p:spPr bwMode="auto">
          <a:xfrm>
            <a:off x="838200" y="4174683"/>
            <a:ext cx="3962400" cy="559897"/>
          </a:xfrm>
          <a:prstGeom prst="rect">
            <a:avLst/>
          </a:prstGeom>
          <a:noFill/>
          <a:ln w="9525">
            <a:noFill/>
            <a:miter lim="800000"/>
          </a:ln>
          <a:effectLst/>
        </p:spPr>
        <p:txBody>
          <a:bodyPr>
            <a:spAutoFit/>
          </a:bodyPr>
          <a:lstStyle/>
          <a:p>
            <a:pPr>
              <a:lnSpc>
                <a:spcPct val="120000"/>
              </a:lnSpc>
              <a:spcBef>
                <a:spcPct val="50000"/>
              </a:spcBef>
            </a:pPr>
            <a:r>
              <a:rPr lang="zh-CN" altLang="en-US" sz="2800" dirty="0">
                <a:latin typeface="Times New Roman" panose="02020603050405020304" pitchFamily="18" charset="0"/>
                <a:ea typeface="黑体" panose="02010609060101010101" pitchFamily="2" charset="-122"/>
              </a:rPr>
              <a:t>与导体是等势体矛盾</a:t>
            </a:r>
            <a:endParaRPr lang="zh-CN" altLang="en-US" sz="2800" dirty="0">
              <a:latin typeface="Times New Roman" panose="02020603050405020304" pitchFamily="18" charset="0"/>
              <a:ea typeface="黑体" panose="02010609060101010101" pitchFamily="2" charset="-122"/>
            </a:endParaRPr>
          </a:p>
        </p:txBody>
      </p:sp>
      <p:grpSp>
        <p:nvGrpSpPr>
          <p:cNvPr id="2" name="Group 7"/>
          <p:cNvGrpSpPr/>
          <p:nvPr/>
        </p:nvGrpSpPr>
        <p:grpSpPr bwMode="auto">
          <a:xfrm>
            <a:off x="5029200" y="2372380"/>
            <a:ext cx="3581400" cy="3048000"/>
            <a:chOff x="3168" y="1152"/>
            <a:chExt cx="2256" cy="1920"/>
          </a:xfrm>
        </p:grpSpPr>
        <p:sp>
          <p:nvSpPr>
            <p:cNvPr id="75784" name="Rectangle 8"/>
            <p:cNvSpPr>
              <a:spLocks noChangeArrowheads="1"/>
            </p:cNvSpPr>
            <p:nvPr/>
          </p:nvSpPr>
          <p:spPr bwMode="auto">
            <a:xfrm>
              <a:off x="3168" y="1152"/>
              <a:ext cx="2256" cy="1920"/>
            </a:xfrm>
            <a:prstGeom prst="rect">
              <a:avLst/>
            </a:prstGeom>
            <a:noFill/>
            <a:ln w="9525">
              <a:solidFill>
                <a:schemeClr val="tx2"/>
              </a:solidFill>
              <a:miter lim="800000"/>
              <a:headEnd type="none" w="sm" len="lg"/>
              <a:tailEnd type="none" w="sm" len="lg"/>
            </a:ln>
            <a:effectLst/>
          </p:spPr>
          <p:txBody>
            <a:bodyPr wrap="none" anchor="ctr"/>
            <a:lstStyle/>
            <a:p>
              <a:endParaRPr lang="zh-CN" altLang="en-US"/>
            </a:p>
          </p:txBody>
        </p:sp>
        <p:sp>
          <p:nvSpPr>
            <p:cNvPr id="75785" name="Freeform 9"/>
            <p:cNvSpPr/>
            <p:nvPr/>
          </p:nvSpPr>
          <p:spPr bwMode="auto">
            <a:xfrm>
              <a:off x="3360" y="1824"/>
              <a:ext cx="1565" cy="911"/>
            </a:xfrm>
            <a:custGeom>
              <a:avLst/>
              <a:gdLst/>
              <a:ahLst/>
              <a:cxnLst>
                <a:cxn ang="0">
                  <a:pos x="20" y="401"/>
                </a:cxn>
                <a:cxn ang="0">
                  <a:pos x="304" y="133"/>
                </a:cxn>
                <a:cxn ang="0">
                  <a:pos x="864" y="30"/>
                </a:cxn>
                <a:cxn ang="0">
                  <a:pos x="1432" y="314"/>
                </a:cxn>
                <a:cxn ang="0">
                  <a:pos x="1448" y="827"/>
                </a:cxn>
                <a:cxn ang="0">
                  <a:pos x="730" y="819"/>
                </a:cxn>
                <a:cxn ang="0">
                  <a:pos x="186" y="669"/>
                </a:cxn>
                <a:cxn ang="0">
                  <a:pos x="20" y="401"/>
                </a:cxn>
              </a:cxnLst>
              <a:rect l="0" t="0" r="r" b="b"/>
              <a:pathLst>
                <a:path w="1565" h="911">
                  <a:moveTo>
                    <a:pt x="20" y="401"/>
                  </a:moveTo>
                  <a:cubicBezTo>
                    <a:pt x="40" y="312"/>
                    <a:pt x="163" y="195"/>
                    <a:pt x="304" y="133"/>
                  </a:cubicBezTo>
                  <a:cubicBezTo>
                    <a:pt x="445" y="71"/>
                    <a:pt x="676" y="0"/>
                    <a:pt x="864" y="30"/>
                  </a:cubicBezTo>
                  <a:cubicBezTo>
                    <a:pt x="1052" y="60"/>
                    <a:pt x="1335" y="181"/>
                    <a:pt x="1432" y="314"/>
                  </a:cubicBezTo>
                  <a:cubicBezTo>
                    <a:pt x="1529" y="447"/>
                    <a:pt x="1565" y="743"/>
                    <a:pt x="1448" y="827"/>
                  </a:cubicBezTo>
                  <a:cubicBezTo>
                    <a:pt x="1331" y="911"/>
                    <a:pt x="940" y="845"/>
                    <a:pt x="730" y="819"/>
                  </a:cubicBezTo>
                  <a:cubicBezTo>
                    <a:pt x="520" y="793"/>
                    <a:pt x="304" y="739"/>
                    <a:pt x="186" y="669"/>
                  </a:cubicBezTo>
                  <a:cubicBezTo>
                    <a:pt x="68" y="599"/>
                    <a:pt x="0" y="490"/>
                    <a:pt x="20" y="401"/>
                  </a:cubicBezTo>
                  <a:close/>
                </a:path>
              </a:pathLst>
            </a:custGeom>
            <a:gradFill rotWithShape="0">
              <a:gsLst>
                <a:gs pos="0">
                  <a:schemeClr val="bg1"/>
                </a:gs>
                <a:gs pos="100000">
                  <a:srgbClr val="C2C2C2"/>
                </a:gs>
              </a:gsLst>
              <a:path path="rect">
                <a:fillToRect l="50000" t="50000" r="50000" b="50000"/>
              </a:path>
            </a:gradFill>
            <a:ln w="12700" cap="flat" cmpd="sng">
              <a:solidFill>
                <a:schemeClr val="tx1"/>
              </a:solidFill>
              <a:prstDash val="solid"/>
              <a:round/>
              <a:headEnd type="none" w="sm" len="lg"/>
              <a:tailEnd type="none" w="sm" len="lg"/>
            </a:ln>
            <a:effectLst/>
          </p:spPr>
          <p:txBody>
            <a:bodyPr wrap="none"/>
            <a:lstStyle/>
            <a:p>
              <a:endParaRPr lang="zh-CN" altLang="en-US"/>
            </a:p>
          </p:txBody>
        </p:sp>
        <p:sp>
          <p:nvSpPr>
            <p:cNvPr id="75786" name="Freeform 10"/>
            <p:cNvSpPr/>
            <p:nvPr/>
          </p:nvSpPr>
          <p:spPr bwMode="auto">
            <a:xfrm>
              <a:off x="3792" y="2112"/>
              <a:ext cx="562" cy="307"/>
            </a:xfrm>
            <a:custGeom>
              <a:avLst/>
              <a:gdLst/>
              <a:ahLst/>
              <a:cxnLst>
                <a:cxn ang="0">
                  <a:pos x="89" y="56"/>
                </a:cxn>
                <a:cxn ang="0">
                  <a:pos x="294" y="9"/>
                </a:cxn>
                <a:cxn ang="0">
                  <a:pos x="531" y="111"/>
                </a:cxn>
                <a:cxn ang="0">
                  <a:pos x="479" y="286"/>
                </a:cxn>
                <a:cxn ang="0">
                  <a:pos x="65" y="237"/>
                </a:cxn>
                <a:cxn ang="0">
                  <a:pos x="89" y="56"/>
                </a:cxn>
              </a:cxnLst>
              <a:rect l="0" t="0" r="r" b="b"/>
              <a:pathLst>
                <a:path w="562" h="307">
                  <a:moveTo>
                    <a:pt x="89" y="56"/>
                  </a:moveTo>
                  <a:cubicBezTo>
                    <a:pt x="127" y="18"/>
                    <a:pt x="220" y="0"/>
                    <a:pt x="294" y="9"/>
                  </a:cubicBezTo>
                  <a:cubicBezTo>
                    <a:pt x="368" y="18"/>
                    <a:pt x="500" y="65"/>
                    <a:pt x="531" y="111"/>
                  </a:cubicBezTo>
                  <a:cubicBezTo>
                    <a:pt x="562" y="157"/>
                    <a:pt x="557" y="265"/>
                    <a:pt x="479" y="286"/>
                  </a:cubicBezTo>
                  <a:cubicBezTo>
                    <a:pt x="401" y="307"/>
                    <a:pt x="130" y="275"/>
                    <a:pt x="65" y="237"/>
                  </a:cubicBezTo>
                  <a:cubicBezTo>
                    <a:pt x="0" y="199"/>
                    <a:pt x="44" y="96"/>
                    <a:pt x="89" y="56"/>
                  </a:cubicBezTo>
                  <a:close/>
                </a:path>
              </a:pathLst>
            </a:custGeom>
            <a:solidFill>
              <a:schemeClr val="bg1"/>
            </a:solidFill>
            <a:ln w="12700" cap="flat" cmpd="sng">
              <a:solidFill>
                <a:schemeClr val="tx1"/>
              </a:solidFill>
              <a:prstDash val="solid"/>
              <a:round/>
              <a:headEnd type="none" w="sm" len="lg"/>
              <a:tailEnd type="none" w="sm" len="lg"/>
            </a:ln>
            <a:effectLst/>
          </p:spPr>
          <p:txBody>
            <a:bodyPr wrap="none"/>
            <a:lstStyle/>
            <a:p>
              <a:endParaRPr lang="zh-CN" altLang="en-US"/>
            </a:p>
          </p:txBody>
        </p:sp>
      </p:grpSp>
      <p:grpSp>
        <p:nvGrpSpPr>
          <p:cNvPr id="3" name="Group 11"/>
          <p:cNvGrpSpPr/>
          <p:nvPr/>
        </p:nvGrpSpPr>
        <p:grpSpPr bwMode="auto">
          <a:xfrm>
            <a:off x="5791200" y="3947180"/>
            <a:ext cx="1308100" cy="711200"/>
            <a:chOff x="3648" y="2144"/>
            <a:chExt cx="824" cy="448"/>
          </a:xfrm>
        </p:grpSpPr>
        <p:sp>
          <p:nvSpPr>
            <p:cNvPr id="75788" name="Oval 12"/>
            <p:cNvSpPr>
              <a:spLocks noChangeArrowheads="1"/>
            </p:cNvSpPr>
            <p:nvPr/>
          </p:nvSpPr>
          <p:spPr bwMode="auto">
            <a:xfrm>
              <a:off x="4328" y="2256"/>
              <a:ext cx="144" cy="144"/>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pPr algn="ctr"/>
              <a:r>
                <a:rPr lang="zh-CN" altLang="en-US" b="1"/>
                <a:t>－</a:t>
              </a:r>
              <a:endParaRPr lang="zh-CN" altLang="en-US" b="1"/>
            </a:p>
          </p:txBody>
        </p:sp>
        <p:sp>
          <p:nvSpPr>
            <p:cNvPr id="75789" name="Oval 13"/>
            <p:cNvSpPr>
              <a:spLocks noChangeArrowheads="1"/>
            </p:cNvSpPr>
            <p:nvPr/>
          </p:nvSpPr>
          <p:spPr bwMode="auto">
            <a:xfrm>
              <a:off x="3696" y="2144"/>
              <a:ext cx="144" cy="144"/>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pPr algn="ctr"/>
              <a:r>
                <a:rPr lang="zh-CN" altLang="en-US" b="1"/>
                <a:t>＋</a:t>
              </a:r>
              <a:endParaRPr lang="zh-CN" altLang="en-US" b="1"/>
            </a:p>
          </p:txBody>
        </p:sp>
        <p:graphicFrame>
          <p:nvGraphicFramePr>
            <p:cNvPr id="75790" name="Object 14"/>
            <p:cNvGraphicFramePr>
              <a:graphicFrameLocks noChangeAspect="1"/>
            </p:cNvGraphicFramePr>
            <p:nvPr/>
          </p:nvGraphicFramePr>
          <p:xfrm>
            <a:off x="3648" y="2256"/>
            <a:ext cx="202" cy="240"/>
          </p:xfrm>
          <a:graphic>
            <a:graphicData uri="http://schemas.openxmlformats.org/presentationml/2006/ole">
              <mc:AlternateContent xmlns:mc="http://schemas.openxmlformats.org/markup-compatibility/2006">
                <mc:Choice xmlns:v="urn:schemas-microsoft-com:vml" Requires="v">
                  <p:oleObj spid="_x0000_s6298" name="Equation" r:id="rId5" imgW="3134995" imgH="3396615" progId="Equation.3">
                    <p:embed/>
                  </p:oleObj>
                </mc:Choice>
                <mc:Fallback>
                  <p:oleObj name="Equation" r:id="rId5" imgW="3134995" imgH="3396615"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 y="2256"/>
                          <a:ext cx="20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1" name="Object 15"/>
            <p:cNvGraphicFramePr>
              <a:graphicFrameLocks noChangeAspect="1"/>
            </p:cNvGraphicFramePr>
            <p:nvPr/>
          </p:nvGraphicFramePr>
          <p:xfrm>
            <a:off x="4224" y="2352"/>
            <a:ext cx="202" cy="240"/>
          </p:xfrm>
          <a:graphic>
            <a:graphicData uri="http://schemas.openxmlformats.org/presentationml/2006/ole">
              <mc:AlternateContent xmlns:mc="http://schemas.openxmlformats.org/markup-compatibility/2006">
                <mc:Choice xmlns:v="urn:schemas-microsoft-com:vml" Requires="v">
                  <p:oleObj spid="_x0000_s6299" name="Equation" r:id="rId7" imgW="3134995" imgH="3396615" progId="Equation.3">
                    <p:embed/>
                  </p:oleObj>
                </mc:Choice>
                <mc:Fallback>
                  <p:oleObj name="Equation" r:id="rId7" imgW="3134995" imgH="3396615"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2352"/>
                          <a:ext cx="20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92" name="Line 16"/>
            <p:cNvSpPr>
              <a:spLocks noChangeShapeType="1"/>
            </p:cNvSpPr>
            <p:nvPr/>
          </p:nvSpPr>
          <p:spPr bwMode="auto">
            <a:xfrm>
              <a:off x="3840" y="2240"/>
              <a:ext cx="480" cy="94"/>
            </a:xfrm>
            <a:prstGeom prst="line">
              <a:avLst/>
            </a:prstGeom>
            <a:noFill/>
            <a:ln w="28575">
              <a:solidFill>
                <a:schemeClr val="tx1"/>
              </a:solidFill>
              <a:prstDash val="sysDot"/>
              <a:round/>
              <a:tailEnd type="triangle" w="sm" len="lg"/>
            </a:ln>
            <a:effectLst/>
          </p:spPr>
          <p:txBody>
            <a:bodyPr wrap="none" anchor="ctr"/>
            <a:lstStyle/>
            <a:p>
              <a:endParaRPr lang="zh-CN" altLang="en-US"/>
            </a:p>
          </p:txBody>
        </p:sp>
      </p:grpSp>
      <p:grpSp>
        <p:nvGrpSpPr>
          <p:cNvPr id="4" name="Group 17"/>
          <p:cNvGrpSpPr/>
          <p:nvPr/>
        </p:nvGrpSpPr>
        <p:grpSpPr bwMode="auto">
          <a:xfrm>
            <a:off x="5594350" y="2600980"/>
            <a:ext cx="2940050" cy="2055813"/>
            <a:chOff x="3524" y="1296"/>
            <a:chExt cx="1852" cy="1295"/>
          </a:xfrm>
        </p:grpSpPr>
        <p:sp>
          <p:nvSpPr>
            <p:cNvPr id="75794" name="Oval 18"/>
            <p:cNvSpPr>
              <a:spLocks noChangeArrowheads="1"/>
            </p:cNvSpPr>
            <p:nvPr/>
          </p:nvSpPr>
          <p:spPr bwMode="auto">
            <a:xfrm rot="410983">
              <a:off x="3524" y="2015"/>
              <a:ext cx="1152" cy="576"/>
            </a:xfrm>
            <a:prstGeom prst="ellipse">
              <a:avLst/>
            </a:prstGeom>
            <a:noFill/>
            <a:ln w="28575">
              <a:solidFill>
                <a:srgbClr val="0000FF"/>
              </a:solidFill>
              <a:prstDash val="dash"/>
              <a:round/>
            </a:ln>
            <a:effectLst/>
          </p:spPr>
          <p:txBody>
            <a:bodyPr wrap="none" anchor="ctr"/>
            <a:lstStyle/>
            <a:p>
              <a:endParaRPr lang="zh-CN" altLang="en-US"/>
            </a:p>
          </p:txBody>
        </p:sp>
        <p:graphicFrame>
          <p:nvGraphicFramePr>
            <p:cNvPr id="75795" name="Object 19"/>
            <p:cNvGraphicFramePr>
              <a:graphicFrameLocks noChangeAspect="1"/>
            </p:cNvGraphicFramePr>
            <p:nvPr/>
          </p:nvGraphicFramePr>
          <p:xfrm>
            <a:off x="4656" y="2256"/>
            <a:ext cx="188" cy="240"/>
          </p:xfrm>
          <a:graphic>
            <a:graphicData uri="http://schemas.openxmlformats.org/presentationml/2006/ole">
              <mc:AlternateContent xmlns:mc="http://schemas.openxmlformats.org/markup-compatibility/2006">
                <mc:Choice xmlns:v="urn:schemas-microsoft-com:vml" Requires="v">
                  <p:oleObj spid="_x0000_s6300" name="Equation" r:id="rId9" imgW="122555" imgH="154940" progId="Equation.3">
                    <p:embed/>
                  </p:oleObj>
                </mc:Choice>
                <mc:Fallback>
                  <p:oleObj name="Equation" r:id="rId9" imgW="122555" imgH="15494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6" y="2256"/>
                          <a:ext cx="18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96" name="AutoShape 20"/>
            <p:cNvSpPr>
              <a:spLocks noChangeArrowheads="1"/>
            </p:cNvSpPr>
            <p:nvPr/>
          </p:nvSpPr>
          <p:spPr bwMode="auto">
            <a:xfrm>
              <a:off x="4272" y="1296"/>
              <a:ext cx="1104" cy="432"/>
            </a:xfrm>
            <a:prstGeom prst="wedgeEllipseCallout">
              <a:avLst>
                <a:gd name="adj1" fmla="val -24005"/>
                <a:gd name="adj2" fmla="val 141667"/>
              </a:avLst>
            </a:prstGeom>
            <a:gradFill rotWithShape="0">
              <a:gsLst>
                <a:gs pos="0">
                  <a:schemeClr val="accent1"/>
                </a:gs>
                <a:gs pos="50000">
                  <a:schemeClr val="bg1"/>
                </a:gs>
                <a:gs pos="100000">
                  <a:schemeClr val="accent1"/>
                </a:gs>
              </a:gsLst>
              <a:lin ang="5400000" scaled="1"/>
            </a:gradFill>
            <a:ln w="9525">
              <a:solidFill>
                <a:srgbClr val="000000"/>
              </a:solidFill>
              <a:miter lim="800000"/>
            </a:ln>
            <a:effectLst/>
          </p:spPr>
          <p:txBody>
            <a:bodyPr/>
            <a:lstStyle/>
            <a:p>
              <a:pPr algn="ctr"/>
              <a:r>
                <a:rPr lang="zh-CN" altLang="en-US" sz="2800" b="1">
                  <a:solidFill>
                    <a:srgbClr val="1C1C1C"/>
                  </a:solidFill>
                  <a:latin typeface="Times New Roman" panose="02020603050405020304" pitchFamily="18" charset="0"/>
                </a:rPr>
                <a:t>高斯面</a:t>
              </a:r>
              <a:endParaRPr lang="zh-CN" altLang="en-US" sz="2800" b="1">
                <a:solidFill>
                  <a:srgbClr val="1C1C1C"/>
                </a:solidFill>
                <a:latin typeface="Times New Roman" panose="02020603050405020304" pitchFamily="18" charset="0"/>
              </a:endParaRPr>
            </a:p>
          </p:txBody>
        </p:sp>
      </p:grpSp>
      <p:grpSp>
        <p:nvGrpSpPr>
          <p:cNvPr id="5" name="Group 21"/>
          <p:cNvGrpSpPr/>
          <p:nvPr/>
        </p:nvGrpSpPr>
        <p:grpSpPr bwMode="auto">
          <a:xfrm>
            <a:off x="5029200" y="2372380"/>
            <a:ext cx="3581400" cy="3048000"/>
            <a:chOff x="3168" y="1152"/>
            <a:chExt cx="2256" cy="1920"/>
          </a:xfrm>
        </p:grpSpPr>
        <p:sp>
          <p:nvSpPr>
            <p:cNvPr id="75798" name="Rectangle 22"/>
            <p:cNvSpPr>
              <a:spLocks noChangeArrowheads="1"/>
            </p:cNvSpPr>
            <p:nvPr/>
          </p:nvSpPr>
          <p:spPr bwMode="auto">
            <a:xfrm>
              <a:off x="3168" y="1152"/>
              <a:ext cx="2256" cy="1920"/>
            </a:xfrm>
            <a:prstGeom prst="rect">
              <a:avLst/>
            </a:prstGeom>
            <a:solidFill>
              <a:schemeClr val="bg1"/>
            </a:solidFill>
            <a:ln w="9525">
              <a:solidFill>
                <a:schemeClr val="tx2"/>
              </a:solidFill>
              <a:miter lim="800000"/>
              <a:headEnd type="none" w="sm" len="lg"/>
              <a:tailEnd type="none" w="sm" len="lg"/>
            </a:ln>
            <a:effectLst/>
          </p:spPr>
          <p:txBody>
            <a:bodyPr wrap="none" anchor="ctr"/>
            <a:lstStyle/>
            <a:p>
              <a:endParaRPr lang="zh-CN" altLang="en-US"/>
            </a:p>
          </p:txBody>
        </p:sp>
        <p:grpSp>
          <p:nvGrpSpPr>
            <p:cNvPr id="6" name="Group 23"/>
            <p:cNvGrpSpPr/>
            <p:nvPr/>
          </p:nvGrpSpPr>
          <p:grpSpPr bwMode="auto">
            <a:xfrm>
              <a:off x="3315" y="1776"/>
              <a:ext cx="1629" cy="1007"/>
              <a:chOff x="3312" y="1776"/>
              <a:chExt cx="1629" cy="1007"/>
            </a:xfrm>
          </p:grpSpPr>
          <p:grpSp>
            <p:nvGrpSpPr>
              <p:cNvPr id="7" name="Group 24"/>
              <p:cNvGrpSpPr/>
              <p:nvPr/>
            </p:nvGrpSpPr>
            <p:grpSpPr bwMode="auto">
              <a:xfrm>
                <a:off x="3312" y="1776"/>
                <a:ext cx="1629" cy="1007"/>
                <a:chOff x="912" y="1536"/>
                <a:chExt cx="1629" cy="1007"/>
              </a:xfrm>
            </p:grpSpPr>
            <p:sp>
              <p:nvSpPr>
                <p:cNvPr id="75801" name="Freeform 25"/>
                <p:cNvSpPr/>
                <p:nvPr/>
              </p:nvSpPr>
              <p:spPr bwMode="auto">
                <a:xfrm>
                  <a:off x="960" y="1584"/>
                  <a:ext cx="1565" cy="911"/>
                </a:xfrm>
                <a:custGeom>
                  <a:avLst/>
                  <a:gdLst/>
                  <a:ahLst/>
                  <a:cxnLst>
                    <a:cxn ang="0">
                      <a:pos x="20" y="401"/>
                    </a:cxn>
                    <a:cxn ang="0">
                      <a:pos x="304" y="133"/>
                    </a:cxn>
                    <a:cxn ang="0">
                      <a:pos x="864" y="30"/>
                    </a:cxn>
                    <a:cxn ang="0">
                      <a:pos x="1432" y="314"/>
                    </a:cxn>
                    <a:cxn ang="0">
                      <a:pos x="1448" y="827"/>
                    </a:cxn>
                    <a:cxn ang="0">
                      <a:pos x="730" y="819"/>
                    </a:cxn>
                    <a:cxn ang="0">
                      <a:pos x="186" y="669"/>
                    </a:cxn>
                    <a:cxn ang="0">
                      <a:pos x="20" y="401"/>
                    </a:cxn>
                  </a:cxnLst>
                  <a:rect l="0" t="0" r="r" b="b"/>
                  <a:pathLst>
                    <a:path w="1565" h="911">
                      <a:moveTo>
                        <a:pt x="20" y="401"/>
                      </a:moveTo>
                      <a:cubicBezTo>
                        <a:pt x="40" y="312"/>
                        <a:pt x="163" y="195"/>
                        <a:pt x="304" y="133"/>
                      </a:cubicBezTo>
                      <a:cubicBezTo>
                        <a:pt x="445" y="71"/>
                        <a:pt x="676" y="0"/>
                        <a:pt x="864" y="30"/>
                      </a:cubicBezTo>
                      <a:cubicBezTo>
                        <a:pt x="1052" y="60"/>
                        <a:pt x="1335" y="181"/>
                        <a:pt x="1432" y="314"/>
                      </a:cubicBezTo>
                      <a:cubicBezTo>
                        <a:pt x="1529" y="447"/>
                        <a:pt x="1565" y="743"/>
                        <a:pt x="1448" y="827"/>
                      </a:cubicBezTo>
                      <a:cubicBezTo>
                        <a:pt x="1331" y="911"/>
                        <a:pt x="940" y="845"/>
                        <a:pt x="730" y="819"/>
                      </a:cubicBezTo>
                      <a:cubicBezTo>
                        <a:pt x="520" y="793"/>
                        <a:pt x="304" y="739"/>
                        <a:pt x="186" y="669"/>
                      </a:cubicBezTo>
                      <a:cubicBezTo>
                        <a:pt x="68" y="599"/>
                        <a:pt x="0" y="490"/>
                        <a:pt x="20" y="401"/>
                      </a:cubicBezTo>
                      <a:close/>
                    </a:path>
                  </a:pathLst>
                </a:custGeom>
                <a:gradFill rotWithShape="0">
                  <a:gsLst>
                    <a:gs pos="0">
                      <a:schemeClr val="bg1"/>
                    </a:gs>
                    <a:gs pos="100000">
                      <a:srgbClr val="C2C2C2"/>
                    </a:gs>
                  </a:gsLst>
                  <a:path path="rect">
                    <a:fillToRect l="50000" t="50000" r="50000" b="50000"/>
                  </a:path>
                </a:gradFill>
                <a:ln w="12700" cap="flat" cmpd="sng">
                  <a:solidFill>
                    <a:schemeClr val="tx1"/>
                  </a:solidFill>
                  <a:prstDash val="solid"/>
                  <a:round/>
                  <a:headEnd type="none" w="sm" len="lg"/>
                  <a:tailEnd type="none" w="sm" len="lg"/>
                </a:ln>
                <a:effectLst/>
              </p:spPr>
              <p:txBody>
                <a:bodyPr wrap="none"/>
                <a:lstStyle/>
                <a:p>
                  <a:endParaRPr lang="zh-CN" altLang="en-US"/>
                </a:p>
              </p:txBody>
            </p:sp>
            <p:grpSp>
              <p:nvGrpSpPr>
                <p:cNvPr id="8" name="Group 26"/>
                <p:cNvGrpSpPr/>
                <p:nvPr/>
              </p:nvGrpSpPr>
              <p:grpSpPr bwMode="auto">
                <a:xfrm>
                  <a:off x="912" y="1536"/>
                  <a:ext cx="1629" cy="1007"/>
                  <a:chOff x="3936" y="624"/>
                  <a:chExt cx="1559" cy="1008"/>
                </a:xfrm>
              </p:grpSpPr>
              <p:sp>
                <p:nvSpPr>
                  <p:cNvPr id="75803" name="Text Box 27"/>
                  <p:cNvSpPr txBox="1">
                    <a:spLocks noChangeArrowheads="1"/>
                  </p:cNvSpPr>
                  <p:nvPr/>
                </p:nvSpPr>
                <p:spPr bwMode="auto">
                  <a:xfrm>
                    <a:off x="4320" y="672"/>
                    <a:ext cx="215"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Times New Roman" panose="02020603050405020304" pitchFamily="18" charset="0"/>
                      </a:rPr>
                      <a:t>+</a:t>
                    </a:r>
                    <a:endParaRPr lang="en-US" altLang="zh-CN" sz="2400" b="1">
                      <a:solidFill>
                        <a:srgbClr val="FF0000"/>
                      </a:solidFill>
                      <a:latin typeface="Times New Roman" panose="02020603050405020304" pitchFamily="18" charset="0"/>
                    </a:endParaRPr>
                  </a:p>
                </p:txBody>
              </p:sp>
              <p:sp>
                <p:nvSpPr>
                  <p:cNvPr id="75804" name="Rectangle 28"/>
                  <p:cNvSpPr>
                    <a:spLocks noChangeArrowheads="1"/>
                  </p:cNvSpPr>
                  <p:nvPr/>
                </p:nvSpPr>
                <p:spPr bwMode="auto">
                  <a:xfrm>
                    <a:off x="4704" y="624"/>
                    <a:ext cx="215"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Times New Roman" panose="02020603050405020304" pitchFamily="18" charset="0"/>
                      </a:rPr>
                      <a:t>+</a:t>
                    </a:r>
                    <a:endParaRPr lang="en-US" altLang="zh-CN" sz="2400" b="1">
                      <a:solidFill>
                        <a:srgbClr val="FF0000"/>
                      </a:solidFill>
                      <a:latin typeface="Times New Roman" panose="02020603050405020304" pitchFamily="18" charset="0"/>
                    </a:endParaRPr>
                  </a:p>
                </p:txBody>
              </p:sp>
              <p:sp>
                <p:nvSpPr>
                  <p:cNvPr id="75805" name="Rectangle 29"/>
                  <p:cNvSpPr>
                    <a:spLocks noChangeArrowheads="1"/>
                  </p:cNvSpPr>
                  <p:nvPr/>
                </p:nvSpPr>
                <p:spPr bwMode="auto">
                  <a:xfrm>
                    <a:off x="5088" y="816"/>
                    <a:ext cx="216"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Times New Roman" panose="02020603050405020304" pitchFamily="18" charset="0"/>
                      </a:rPr>
                      <a:t>+</a:t>
                    </a:r>
                    <a:endParaRPr lang="en-US" altLang="zh-CN" sz="2400" b="1">
                      <a:solidFill>
                        <a:srgbClr val="FF0000"/>
                      </a:solidFill>
                      <a:latin typeface="Times New Roman" panose="02020603050405020304" pitchFamily="18" charset="0"/>
                    </a:endParaRPr>
                  </a:p>
                </p:txBody>
              </p:sp>
              <p:sp>
                <p:nvSpPr>
                  <p:cNvPr id="75806" name="Rectangle 30"/>
                  <p:cNvSpPr>
                    <a:spLocks noChangeArrowheads="1"/>
                  </p:cNvSpPr>
                  <p:nvPr/>
                </p:nvSpPr>
                <p:spPr bwMode="auto">
                  <a:xfrm>
                    <a:off x="5232" y="1008"/>
                    <a:ext cx="215" cy="289"/>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Times New Roman" panose="02020603050405020304" pitchFamily="18" charset="0"/>
                      </a:rPr>
                      <a:t>+</a:t>
                    </a:r>
                    <a:endParaRPr lang="en-US" altLang="zh-CN" sz="2400" b="1">
                      <a:solidFill>
                        <a:srgbClr val="FF0000"/>
                      </a:solidFill>
                      <a:latin typeface="Times New Roman" panose="02020603050405020304" pitchFamily="18" charset="0"/>
                    </a:endParaRPr>
                  </a:p>
                </p:txBody>
              </p:sp>
              <p:sp>
                <p:nvSpPr>
                  <p:cNvPr id="75807" name="Rectangle 31"/>
                  <p:cNvSpPr>
                    <a:spLocks noChangeArrowheads="1"/>
                  </p:cNvSpPr>
                  <p:nvPr/>
                </p:nvSpPr>
                <p:spPr bwMode="auto">
                  <a:xfrm>
                    <a:off x="5280" y="1248"/>
                    <a:ext cx="215"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Times New Roman" panose="02020603050405020304" pitchFamily="18" charset="0"/>
                      </a:rPr>
                      <a:t>+</a:t>
                    </a:r>
                    <a:endParaRPr lang="en-US" altLang="zh-CN" sz="2400" b="1">
                      <a:solidFill>
                        <a:srgbClr val="FF0000"/>
                      </a:solidFill>
                      <a:latin typeface="Times New Roman" panose="02020603050405020304" pitchFamily="18" charset="0"/>
                    </a:endParaRPr>
                  </a:p>
                </p:txBody>
              </p:sp>
              <p:sp>
                <p:nvSpPr>
                  <p:cNvPr id="75808" name="Rectangle 32"/>
                  <p:cNvSpPr>
                    <a:spLocks noChangeArrowheads="1"/>
                  </p:cNvSpPr>
                  <p:nvPr/>
                </p:nvSpPr>
                <p:spPr bwMode="auto">
                  <a:xfrm>
                    <a:off x="5040" y="1344"/>
                    <a:ext cx="215"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Times New Roman" panose="02020603050405020304" pitchFamily="18" charset="0"/>
                      </a:rPr>
                      <a:t>+</a:t>
                    </a:r>
                    <a:endParaRPr lang="en-US" altLang="zh-CN" sz="2400" b="1">
                      <a:solidFill>
                        <a:srgbClr val="FF0000"/>
                      </a:solidFill>
                      <a:latin typeface="Times New Roman" panose="02020603050405020304" pitchFamily="18" charset="0"/>
                    </a:endParaRPr>
                  </a:p>
                </p:txBody>
              </p:sp>
              <p:sp>
                <p:nvSpPr>
                  <p:cNvPr id="75809" name="Rectangle 33"/>
                  <p:cNvSpPr>
                    <a:spLocks noChangeArrowheads="1"/>
                  </p:cNvSpPr>
                  <p:nvPr/>
                </p:nvSpPr>
                <p:spPr bwMode="auto">
                  <a:xfrm>
                    <a:off x="4464" y="1248"/>
                    <a:ext cx="216"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Times New Roman" panose="02020603050405020304" pitchFamily="18" charset="0"/>
                      </a:rPr>
                      <a:t>+</a:t>
                    </a:r>
                    <a:endParaRPr lang="en-US" altLang="zh-CN" sz="2400" b="1">
                      <a:solidFill>
                        <a:srgbClr val="FF0000"/>
                      </a:solidFill>
                      <a:latin typeface="Times New Roman" panose="02020603050405020304" pitchFamily="18" charset="0"/>
                    </a:endParaRPr>
                  </a:p>
                </p:txBody>
              </p:sp>
              <p:sp>
                <p:nvSpPr>
                  <p:cNvPr id="75810" name="Rectangle 34"/>
                  <p:cNvSpPr>
                    <a:spLocks noChangeArrowheads="1"/>
                  </p:cNvSpPr>
                  <p:nvPr/>
                </p:nvSpPr>
                <p:spPr bwMode="auto">
                  <a:xfrm>
                    <a:off x="4080" y="768"/>
                    <a:ext cx="215"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Times New Roman" panose="02020603050405020304" pitchFamily="18" charset="0"/>
                      </a:rPr>
                      <a:t>+</a:t>
                    </a:r>
                    <a:endParaRPr lang="en-US" altLang="zh-CN" sz="2400" b="1">
                      <a:solidFill>
                        <a:srgbClr val="FF0000"/>
                      </a:solidFill>
                      <a:latin typeface="Times New Roman" panose="02020603050405020304" pitchFamily="18" charset="0"/>
                    </a:endParaRPr>
                  </a:p>
                </p:txBody>
              </p:sp>
              <p:sp>
                <p:nvSpPr>
                  <p:cNvPr id="75811" name="Rectangle 35"/>
                  <p:cNvSpPr>
                    <a:spLocks noChangeArrowheads="1"/>
                  </p:cNvSpPr>
                  <p:nvPr/>
                </p:nvSpPr>
                <p:spPr bwMode="auto">
                  <a:xfrm>
                    <a:off x="3936" y="960"/>
                    <a:ext cx="215" cy="289"/>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Times New Roman" panose="02020603050405020304" pitchFamily="18" charset="0"/>
                      </a:rPr>
                      <a:t>+</a:t>
                    </a:r>
                    <a:endParaRPr lang="en-US" altLang="zh-CN" sz="2400" b="1">
                      <a:solidFill>
                        <a:srgbClr val="FF0000"/>
                      </a:solidFill>
                      <a:latin typeface="Times New Roman" panose="02020603050405020304" pitchFamily="18" charset="0"/>
                    </a:endParaRPr>
                  </a:p>
                </p:txBody>
              </p:sp>
              <p:sp>
                <p:nvSpPr>
                  <p:cNvPr id="75812" name="Rectangle 36"/>
                  <p:cNvSpPr>
                    <a:spLocks noChangeArrowheads="1"/>
                  </p:cNvSpPr>
                  <p:nvPr/>
                </p:nvSpPr>
                <p:spPr bwMode="auto">
                  <a:xfrm>
                    <a:off x="4080" y="1104"/>
                    <a:ext cx="215" cy="289"/>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Times New Roman" panose="02020603050405020304" pitchFamily="18" charset="0"/>
                      </a:rPr>
                      <a:t>+</a:t>
                    </a:r>
                    <a:endParaRPr lang="en-US" altLang="zh-CN" sz="2400" b="1">
                      <a:solidFill>
                        <a:srgbClr val="FF0000"/>
                      </a:solidFill>
                      <a:latin typeface="Times New Roman" panose="02020603050405020304" pitchFamily="18" charset="0"/>
                    </a:endParaRPr>
                  </a:p>
                </p:txBody>
              </p:sp>
            </p:grpSp>
          </p:grpSp>
          <p:sp>
            <p:nvSpPr>
              <p:cNvPr id="75813" name="Freeform 37"/>
              <p:cNvSpPr/>
              <p:nvPr/>
            </p:nvSpPr>
            <p:spPr bwMode="auto">
              <a:xfrm>
                <a:off x="3792" y="2112"/>
                <a:ext cx="562" cy="307"/>
              </a:xfrm>
              <a:custGeom>
                <a:avLst/>
                <a:gdLst/>
                <a:ahLst/>
                <a:cxnLst>
                  <a:cxn ang="0">
                    <a:pos x="89" y="56"/>
                  </a:cxn>
                  <a:cxn ang="0">
                    <a:pos x="294" y="9"/>
                  </a:cxn>
                  <a:cxn ang="0">
                    <a:pos x="531" y="111"/>
                  </a:cxn>
                  <a:cxn ang="0">
                    <a:pos x="479" y="286"/>
                  </a:cxn>
                  <a:cxn ang="0">
                    <a:pos x="65" y="237"/>
                  </a:cxn>
                  <a:cxn ang="0">
                    <a:pos x="89" y="56"/>
                  </a:cxn>
                </a:cxnLst>
                <a:rect l="0" t="0" r="r" b="b"/>
                <a:pathLst>
                  <a:path w="562" h="307">
                    <a:moveTo>
                      <a:pt x="89" y="56"/>
                    </a:moveTo>
                    <a:cubicBezTo>
                      <a:pt x="127" y="18"/>
                      <a:pt x="220" y="0"/>
                      <a:pt x="294" y="9"/>
                    </a:cubicBezTo>
                    <a:cubicBezTo>
                      <a:pt x="368" y="18"/>
                      <a:pt x="500" y="65"/>
                      <a:pt x="531" y="111"/>
                    </a:cubicBezTo>
                    <a:cubicBezTo>
                      <a:pt x="562" y="157"/>
                      <a:pt x="557" y="265"/>
                      <a:pt x="479" y="286"/>
                    </a:cubicBezTo>
                    <a:cubicBezTo>
                      <a:pt x="401" y="307"/>
                      <a:pt x="130" y="275"/>
                      <a:pt x="65" y="237"/>
                    </a:cubicBezTo>
                    <a:cubicBezTo>
                      <a:pt x="0" y="199"/>
                      <a:pt x="44" y="96"/>
                      <a:pt x="89" y="56"/>
                    </a:cubicBezTo>
                    <a:close/>
                  </a:path>
                </a:pathLst>
              </a:custGeom>
              <a:solidFill>
                <a:schemeClr val="bg1"/>
              </a:solidFill>
              <a:ln w="12700" cap="flat" cmpd="sng">
                <a:solidFill>
                  <a:schemeClr val="tx1"/>
                </a:solidFill>
                <a:prstDash val="solid"/>
                <a:round/>
                <a:headEnd type="none" w="sm" len="lg"/>
                <a:tailEnd type="none" w="sm" len="lg"/>
              </a:ln>
              <a:effectLst/>
            </p:spPr>
            <p:txBody>
              <a:bodyPr wrap="none"/>
              <a:lstStyle/>
              <a:p>
                <a:endParaRPr lang="zh-CN" altLang="en-US"/>
              </a:p>
            </p:txBody>
          </p:sp>
        </p:grpSp>
      </p:grpSp>
      <p:sp>
        <p:nvSpPr>
          <p:cNvPr id="75814" name="Text Box 38"/>
          <p:cNvSpPr txBox="1">
            <a:spLocks noChangeArrowheads="1"/>
          </p:cNvSpPr>
          <p:nvPr/>
        </p:nvSpPr>
        <p:spPr bwMode="auto">
          <a:xfrm>
            <a:off x="533400" y="5801380"/>
            <a:ext cx="8229600" cy="523220"/>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ln>
          <a:effectLst/>
        </p:spPr>
        <p:txBody>
          <a:bodyPr>
            <a:spAutoFit/>
          </a:bodyPr>
          <a:lstStyle/>
          <a:p>
            <a:pPr algn="ctr">
              <a:spcBef>
                <a:spcPct val="50000"/>
              </a:spcBef>
            </a:pPr>
            <a:r>
              <a:rPr lang="en-US" altLang="zh-CN" sz="2800" dirty="0">
                <a:solidFill>
                  <a:srgbClr val="CC0000"/>
                </a:solidFill>
                <a:latin typeface="黑体" panose="02010609060101010101" pitchFamily="2" charset="-122"/>
                <a:ea typeface="黑体" panose="02010609060101010101" pitchFamily="2" charset="-122"/>
              </a:rPr>
              <a:t> </a:t>
            </a:r>
            <a:r>
              <a:rPr lang="zh-CN" altLang="en-US" sz="2800" dirty="0">
                <a:solidFill>
                  <a:srgbClr val="CC0000"/>
                </a:solidFill>
                <a:latin typeface="黑体" panose="02010609060101010101" pitchFamily="2" charset="-122"/>
                <a:ea typeface="黑体" panose="02010609060101010101" pitchFamily="2" charset="-122"/>
              </a:rPr>
              <a:t>结论  </a:t>
            </a:r>
            <a:r>
              <a:rPr lang="zh-CN" altLang="en-US" sz="2800" dirty="0">
                <a:latin typeface="黑体" panose="02010609060101010101" pitchFamily="2" charset="-122"/>
                <a:ea typeface="黑体" panose="02010609060101010101" pitchFamily="2" charset="-122"/>
              </a:rPr>
              <a:t>电荷分布在外表面上（内表面无电荷）</a:t>
            </a:r>
            <a:endParaRPr lang="zh-CN" altLang="en-US" sz="2800" dirty="0">
              <a:latin typeface="黑体" panose="02010609060101010101" pitchFamily="2" charset="-122"/>
              <a:ea typeface="黑体" panose="02010609060101010101" pitchFamily="2" charset="-122"/>
            </a:endParaRPr>
          </a:p>
        </p:txBody>
      </p:sp>
      <p:sp>
        <p:nvSpPr>
          <p:cNvPr id="38" name="Text Box 4"/>
          <p:cNvSpPr txBox="1">
            <a:spLocks noChangeArrowheads="1"/>
          </p:cNvSpPr>
          <p:nvPr/>
        </p:nvSpPr>
        <p:spPr bwMode="auto">
          <a:xfrm>
            <a:off x="557213" y="186583"/>
            <a:ext cx="7162800" cy="584775"/>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二 </a:t>
            </a:r>
            <a:r>
              <a:rPr lang="zh-CN" altLang="en-US" sz="3200" b="1" dirty="0" smtClean="0">
                <a:solidFill>
                  <a:srgbClr val="00B050"/>
                </a:solidFill>
                <a:latin typeface="黑体" panose="02010609060101010101" pitchFamily="2" charset="-122"/>
                <a:ea typeface="黑体" panose="02010609060101010101" pitchFamily="2" charset="-122"/>
              </a:rPr>
              <a:t>导体</a:t>
            </a:r>
            <a:r>
              <a:rPr lang="zh-CN" altLang="en-US" sz="3200" b="1" dirty="0">
                <a:solidFill>
                  <a:srgbClr val="00B050"/>
                </a:solidFill>
                <a:latin typeface="黑体" panose="02010609060101010101" pitchFamily="2" charset="-122"/>
                <a:ea typeface="黑体" panose="02010609060101010101" pitchFamily="2" charset="-122"/>
              </a:rPr>
              <a:t>上电荷的分布</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75781"/>
                                        </p:tgtEl>
                                        <p:attrNameLst>
                                          <p:attrName>style.visibility</p:attrName>
                                        </p:attrNameLst>
                                      </p:cBhvr>
                                      <p:to>
                                        <p:strVal val="visible"/>
                                      </p:to>
                                    </p:set>
                                    <p:animEffect transition="in" filter="blinds(vertical)">
                                      <p:cBhvr>
                                        <p:cTn id="12" dur="500"/>
                                        <p:tgtEl>
                                          <p:spTgt spid="7578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5778"/>
                                        </p:tgtEl>
                                        <p:attrNameLst>
                                          <p:attrName>style.visibility</p:attrName>
                                        </p:attrNameLst>
                                      </p:cBhvr>
                                      <p:to>
                                        <p:strVal val="visible"/>
                                      </p:to>
                                    </p:set>
                                    <p:animEffect transition="in" filter="blinds(horizontal)">
                                      <p:cBhvr>
                                        <p:cTn id="22" dur="500"/>
                                        <p:tgtEl>
                                          <p:spTgt spid="7577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5782"/>
                                        </p:tgtEl>
                                        <p:attrNameLst>
                                          <p:attrName>style.visibility</p:attrName>
                                        </p:attrNameLst>
                                      </p:cBhvr>
                                      <p:to>
                                        <p:strVal val="visible"/>
                                      </p:to>
                                    </p:set>
                                    <p:animEffect transition="in" filter="blinds(horizontal)">
                                      <p:cBhvr>
                                        <p:cTn id="27" dur="500"/>
                                        <p:tgtEl>
                                          <p:spTgt spid="75782"/>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heckerboard(across)">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75814"/>
                                        </p:tgtEl>
                                        <p:attrNameLst>
                                          <p:attrName>style.visibility</p:attrName>
                                        </p:attrNameLst>
                                      </p:cBhvr>
                                      <p:to>
                                        <p:strVal val="visible"/>
                                      </p:to>
                                    </p:set>
                                    <p:animEffect transition="in" filter="blinds(vertical)">
                                      <p:cBhvr>
                                        <p:cTn id="37" dur="500"/>
                                        <p:tgtEl>
                                          <p:spTgt spid="75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2" grpId="0" autoUpdateAnimBg="0"/>
      <p:bldP spid="75814"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724400" y="1307445"/>
            <a:ext cx="4114800" cy="3711575"/>
            <a:chOff x="2976" y="480"/>
            <a:chExt cx="2592" cy="2496"/>
          </a:xfrm>
        </p:grpSpPr>
        <p:sp>
          <p:nvSpPr>
            <p:cNvPr id="12291" name="Rectangle 3"/>
            <p:cNvSpPr>
              <a:spLocks noChangeArrowheads="1"/>
            </p:cNvSpPr>
            <p:nvPr/>
          </p:nvSpPr>
          <p:spPr bwMode="auto">
            <a:xfrm>
              <a:off x="2976" y="480"/>
              <a:ext cx="2592" cy="2496"/>
            </a:xfrm>
            <a:prstGeom prst="rect">
              <a:avLst/>
            </a:prstGeom>
            <a:solidFill>
              <a:schemeClr val="bg1"/>
            </a:solidFill>
            <a:ln w="9525">
              <a:solidFill>
                <a:srgbClr val="006666"/>
              </a:solidFill>
              <a:miter lim="800000"/>
              <a:headEnd type="none" w="sm" len="lg"/>
              <a:tailEnd type="none" w="sm" len="lg"/>
            </a:ln>
            <a:effectLst/>
          </p:spPr>
          <p:txBody>
            <a:bodyPr wrap="none" anchor="ctr"/>
            <a:lstStyle/>
            <a:p>
              <a:endParaRPr lang="zh-CN" altLang="en-US"/>
            </a:p>
          </p:txBody>
        </p:sp>
        <p:sp>
          <p:nvSpPr>
            <p:cNvPr id="12292" name="AutoShape 4"/>
            <p:cNvSpPr>
              <a:spLocks noChangeArrowheads="1"/>
            </p:cNvSpPr>
            <p:nvPr/>
          </p:nvSpPr>
          <p:spPr bwMode="auto">
            <a:xfrm>
              <a:off x="3168" y="960"/>
              <a:ext cx="2304" cy="1872"/>
            </a:xfrm>
            <a:custGeom>
              <a:avLst/>
              <a:gdLst>
                <a:gd name="G0" fmla="+- 6141 0 0"/>
                <a:gd name="G1" fmla="+- 21600 0 6141"/>
                <a:gd name="G2" fmla="+- 21600 0 614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141" y="10800"/>
                  </a:moveTo>
                  <a:cubicBezTo>
                    <a:pt x="6141" y="13373"/>
                    <a:pt x="8227" y="15459"/>
                    <a:pt x="10800" y="15459"/>
                  </a:cubicBezTo>
                  <a:cubicBezTo>
                    <a:pt x="13373" y="15459"/>
                    <a:pt x="15459" y="13373"/>
                    <a:pt x="15459" y="10800"/>
                  </a:cubicBezTo>
                  <a:cubicBezTo>
                    <a:pt x="15459" y="8227"/>
                    <a:pt x="13373" y="6141"/>
                    <a:pt x="10800" y="6141"/>
                  </a:cubicBezTo>
                  <a:cubicBezTo>
                    <a:pt x="8227" y="6141"/>
                    <a:pt x="6141" y="8227"/>
                    <a:pt x="6141" y="10800"/>
                  </a:cubicBezTo>
                  <a:close/>
                </a:path>
              </a:pathLst>
            </a:custGeom>
            <a:gradFill rotWithShape="0">
              <a:gsLst>
                <a:gs pos="0">
                  <a:srgbClr val="FFFFFF"/>
                </a:gs>
                <a:gs pos="100000">
                  <a:srgbClr val="FFFFFF">
                    <a:gamma/>
                    <a:shade val="76078"/>
                    <a:invGamma/>
                  </a:srgbClr>
                </a:gs>
              </a:gsLst>
              <a:lin ang="2700000" scaled="1"/>
            </a:gradFill>
            <a:ln w="19050">
              <a:solidFill>
                <a:srgbClr val="000000"/>
              </a:solidFill>
              <a:round/>
            </a:ln>
            <a:effectLst/>
          </p:spPr>
          <p:txBody>
            <a:bodyPr wrap="none" anchor="ctr"/>
            <a:lstStyle/>
            <a:p>
              <a:endParaRPr lang="zh-CN" altLang="en-US"/>
            </a:p>
          </p:txBody>
        </p:sp>
        <p:grpSp>
          <p:nvGrpSpPr>
            <p:cNvPr id="3" name="Group 5"/>
            <p:cNvGrpSpPr/>
            <p:nvPr/>
          </p:nvGrpSpPr>
          <p:grpSpPr bwMode="auto">
            <a:xfrm>
              <a:off x="4272" y="1627"/>
              <a:ext cx="528" cy="389"/>
              <a:chOff x="4320" y="1723"/>
              <a:chExt cx="528" cy="389"/>
            </a:xfrm>
          </p:grpSpPr>
          <p:sp>
            <p:nvSpPr>
              <p:cNvPr id="12294" name="Oval 6"/>
              <p:cNvSpPr>
                <a:spLocks noChangeArrowheads="1"/>
              </p:cNvSpPr>
              <p:nvPr/>
            </p:nvSpPr>
            <p:spPr bwMode="auto">
              <a:xfrm>
                <a:off x="4416" y="2016"/>
                <a:ext cx="96" cy="96"/>
              </a:xfrm>
              <a:prstGeom prst="ellipse">
                <a:avLst/>
              </a:prstGeom>
              <a:gradFill rotWithShape="0">
                <a:gsLst>
                  <a:gs pos="0">
                    <a:srgbClr val="FF0000"/>
                  </a:gs>
                  <a:gs pos="100000">
                    <a:srgbClr val="FF0000">
                      <a:gamma/>
                      <a:shade val="46275"/>
                      <a:invGamma/>
                    </a:srgbClr>
                  </a:gs>
                </a:gsLst>
                <a:path path="shape">
                  <a:fillToRect l="50000" t="50000" r="50000" b="50000"/>
                </a:path>
              </a:gradFill>
              <a:ln w="12700">
                <a:solidFill>
                  <a:schemeClr val="tx1"/>
                </a:solidFill>
                <a:round/>
                <a:headEnd type="none" w="sm" len="lg"/>
                <a:tailEnd type="none" w="sm" len="lg"/>
              </a:ln>
              <a:effectLst/>
            </p:spPr>
            <p:txBody>
              <a:bodyPr wrap="none" anchor="ctr"/>
              <a:lstStyle/>
              <a:p>
                <a:endParaRPr lang="zh-CN" altLang="en-US"/>
              </a:p>
            </p:txBody>
          </p:sp>
          <p:graphicFrame>
            <p:nvGraphicFramePr>
              <p:cNvPr id="12295" name="Object 7"/>
              <p:cNvGraphicFramePr>
                <a:graphicFrameLocks noChangeAspect="1"/>
              </p:cNvGraphicFramePr>
              <p:nvPr/>
            </p:nvGraphicFramePr>
            <p:xfrm>
              <a:off x="4320" y="1723"/>
              <a:ext cx="528" cy="389"/>
            </p:xfrm>
            <a:graphic>
              <a:graphicData uri="http://schemas.openxmlformats.org/presentationml/2006/ole">
                <mc:AlternateContent xmlns:mc="http://schemas.openxmlformats.org/markup-compatibility/2006">
                  <mc:Choice xmlns:v="urn:schemas-microsoft-com:vml" Requires="v">
                    <p:oleObj spid="_x0000_s7522" name="Equation" r:id="rId1" imgW="4963795" imgH="3657600" progId="Equation.3">
                      <p:embed/>
                    </p:oleObj>
                  </mc:Choice>
                  <mc:Fallback>
                    <p:oleObj name="Equation" r:id="rId1" imgW="4963795" imgH="3657600" progId="Equation.3">
                      <p:embed/>
                      <p:pic>
                        <p:nvPicPr>
                          <p:cNvPr id="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 y="1723"/>
                            <a:ext cx="528" cy="3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2296" name="Text Box 8"/>
          <p:cNvSpPr txBox="1">
            <a:spLocks noChangeArrowheads="1"/>
          </p:cNvSpPr>
          <p:nvPr/>
        </p:nvSpPr>
        <p:spPr bwMode="auto">
          <a:xfrm>
            <a:off x="457200" y="990600"/>
            <a:ext cx="3810000" cy="523220"/>
          </a:xfrm>
          <a:prstGeom prst="rect">
            <a:avLst/>
          </a:prstGeom>
          <a:noFill/>
          <a:ln w="9525">
            <a:noFill/>
            <a:miter lim="800000"/>
            <a:headEnd type="none" w="sm" len="lg"/>
            <a:tailEnd type="none" w="sm" len="lg"/>
          </a:ln>
          <a:effectLst/>
        </p:spPr>
        <p:txBody>
          <a:bodyPr wrap="square">
            <a:spAutoFit/>
          </a:bodyPr>
          <a:lstStyle/>
          <a:p>
            <a:pPr>
              <a:spcBef>
                <a:spcPct val="50000"/>
              </a:spcBef>
            </a:pPr>
            <a:r>
              <a:rPr lang="en-US" altLang="zh-CN" sz="2800" dirty="0" smtClean="0">
                <a:solidFill>
                  <a:srgbClr val="0070C0"/>
                </a:solidFill>
                <a:latin typeface="黑体" panose="02010609060101010101" pitchFamily="2" charset="-122"/>
                <a:ea typeface="黑体" panose="02010609060101010101" pitchFamily="2" charset="-122"/>
              </a:rPr>
              <a:t>(2) </a:t>
            </a:r>
            <a:r>
              <a:rPr lang="zh-CN" altLang="en-US" sz="2800" dirty="0">
                <a:solidFill>
                  <a:srgbClr val="0070C0"/>
                </a:solidFill>
                <a:latin typeface="黑体" panose="02010609060101010101" pitchFamily="2" charset="-122"/>
                <a:ea typeface="黑体" panose="02010609060101010101" pitchFamily="2" charset="-122"/>
              </a:rPr>
              <a:t>空腔内有电荷</a:t>
            </a:r>
            <a:endParaRPr lang="zh-CN" altLang="en-US" sz="2800" dirty="0">
              <a:solidFill>
                <a:srgbClr val="0070C0"/>
              </a:solidFill>
              <a:latin typeface="黑体" panose="02010609060101010101" pitchFamily="2" charset="-122"/>
              <a:ea typeface="黑体" panose="02010609060101010101" pitchFamily="2" charset="-122"/>
            </a:endParaRPr>
          </a:p>
        </p:txBody>
      </p:sp>
      <p:graphicFrame>
        <p:nvGraphicFramePr>
          <p:cNvPr id="12297" name="Object 9"/>
          <p:cNvGraphicFramePr>
            <a:graphicFrameLocks noChangeAspect="1"/>
          </p:cNvGraphicFramePr>
          <p:nvPr/>
        </p:nvGraphicFramePr>
        <p:xfrm>
          <a:off x="5943600" y="3418820"/>
          <a:ext cx="838200" cy="573088"/>
        </p:xfrm>
        <a:graphic>
          <a:graphicData uri="http://schemas.openxmlformats.org/presentationml/2006/ole">
            <mc:AlternateContent xmlns:mc="http://schemas.openxmlformats.org/markup-compatibility/2006">
              <mc:Choice xmlns:v="urn:schemas-microsoft-com:vml" Requires="v">
                <p:oleObj spid="_x0000_s7523" name="Equation" r:id="rId3" imgW="4963795" imgH="3396615" progId="Equation.3">
                  <p:embed/>
                </p:oleObj>
              </mc:Choice>
              <mc:Fallback>
                <p:oleObj name="Equation" r:id="rId3" imgW="4963795" imgH="3396615"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418820"/>
                        <a:ext cx="838200" cy="57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0"/>
          <p:cNvGrpSpPr/>
          <p:nvPr/>
        </p:nvGrpSpPr>
        <p:grpSpPr bwMode="auto">
          <a:xfrm>
            <a:off x="5029200" y="2352020"/>
            <a:ext cx="2895600" cy="1905000"/>
            <a:chOff x="3216" y="1392"/>
            <a:chExt cx="1824" cy="1200"/>
          </a:xfrm>
        </p:grpSpPr>
        <p:sp>
          <p:nvSpPr>
            <p:cNvPr id="12299" name="Oval 11"/>
            <p:cNvSpPr>
              <a:spLocks noChangeArrowheads="1"/>
            </p:cNvSpPr>
            <p:nvPr/>
          </p:nvSpPr>
          <p:spPr bwMode="auto">
            <a:xfrm>
              <a:off x="3648" y="1392"/>
              <a:ext cx="1392" cy="1200"/>
            </a:xfrm>
            <a:prstGeom prst="ellipse">
              <a:avLst/>
            </a:prstGeom>
            <a:noFill/>
            <a:ln w="28575">
              <a:solidFill>
                <a:srgbClr val="CC00CC"/>
              </a:solidFill>
              <a:prstDash val="dash"/>
              <a:round/>
              <a:headEnd type="none" w="sm" len="lg"/>
              <a:tailEnd type="none" w="sm" len="lg"/>
            </a:ln>
            <a:effectLst/>
          </p:spPr>
          <p:txBody>
            <a:bodyPr wrap="none" anchor="ctr"/>
            <a:lstStyle/>
            <a:p>
              <a:endParaRPr lang="zh-CN" altLang="en-US"/>
            </a:p>
          </p:txBody>
        </p:sp>
        <p:graphicFrame>
          <p:nvGraphicFramePr>
            <p:cNvPr id="12300" name="Object 12"/>
            <p:cNvGraphicFramePr>
              <a:graphicFrameLocks noChangeAspect="1"/>
            </p:cNvGraphicFramePr>
            <p:nvPr/>
          </p:nvGraphicFramePr>
          <p:xfrm>
            <a:off x="3216" y="1585"/>
            <a:ext cx="441" cy="535"/>
          </p:xfrm>
          <a:graphic>
            <a:graphicData uri="http://schemas.openxmlformats.org/presentationml/2006/ole">
              <mc:AlternateContent xmlns:mc="http://schemas.openxmlformats.org/markup-compatibility/2006">
                <mc:Choice xmlns:v="urn:schemas-microsoft-com:vml" Requires="v">
                  <p:oleObj spid="_x0000_s7524" name="Equation" r:id="rId5" imgW="3657600" imgH="4441190" progId="Equation.3">
                    <p:embed/>
                  </p:oleObj>
                </mc:Choice>
                <mc:Fallback>
                  <p:oleObj name="Equation" r:id="rId5" imgW="3657600" imgH="444119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1585"/>
                          <a:ext cx="441" cy="5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2301" name="Object 13"/>
          <p:cNvGraphicFramePr>
            <a:graphicFrameLocks noChangeAspect="1"/>
          </p:cNvGraphicFramePr>
          <p:nvPr/>
        </p:nvGraphicFramePr>
        <p:xfrm>
          <a:off x="381000" y="1613833"/>
          <a:ext cx="4016375" cy="890587"/>
        </p:xfrm>
        <a:graphic>
          <a:graphicData uri="http://schemas.openxmlformats.org/presentationml/2006/ole">
            <mc:AlternateContent xmlns:mc="http://schemas.openxmlformats.org/markup-compatibility/2006">
              <mc:Choice xmlns:v="urn:schemas-microsoft-com:vml" Requires="v">
                <p:oleObj spid="_x0000_s7525" name="Equation" r:id="rId7" imgW="1434465" imgH="317500" progId="Equation.3">
                  <p:embed/>
                </p:oleObj>
              </mc:Choice>
              <mc:Fallback>
                <p:oleObj name="Equation" r:id="rId7" imgW="1434465" imgH="3175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1613833"/>
                        <a:ext cx="4016375" cy="890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2" name="Object 14"/>
          <p:cNvGraphicFramePr>
            <a:graphicFrameLocks noChangeAspect="1"/>
          </p:cNvGraphicFramePr>
          <p:nvPr/>
        </p:nvGraphicFramePr>
        <p:xfrm>
          <a:off x="1295400" y="4319588"/>
          <a:ext cx="1905000" cy="862012"/>
        </p:xfrm>
        <a:graphic>
          <a:graphicData uri="http://schemas.openxmlformats.org/presentationml/2006/ole">
            <mc:AlternateContent xmlns:mc="http://schemas.openxmlformats.org/markup-compatibility/2006">
              <mc:Choice xmlns:v="urn:schemas-microsoft-com:vml" Requires="v">
                <p:oleObj spid="_x0000_s7526" name="Equation" r:id="rId9" imgW="533400" imgH="241300" progId="Equation.3">
                  <p:embed/>
                </p:oleObj>
              </mc:Choice>
              <mc:Fallback>
                <p:oleObj name="Equation" r:id="rId9" imgW="533400" imgH="2413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4319588"/>
                        <a:ext cx="1905000" cy="862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3" name="Object 15"/>
          <p:cNvGraphicFramePr>
            <a:graphicFrameLocks noChangeAspect="1"/>
          </p:cNvGraphicFramePr>
          <p:nvPr/>
        </p:nvGraphicFramePr>
        <p:xfrm>
          <a:off x="7010400" y="1409045"/>
          <a:ext cx="1295400" cy="714375"/>
        </p:xfrm>
        <a:graphic>
          <a:graphicData uri="http://schemas.openxmlformats.org/presentationml/2006/ole">
            <mc:AlternateContent xmlns:mc="http://schemas.openxmlformats.org/markup-compatibility/2006">
              <mc:Choice xmlns:v="urn:schemas-microsoft-com:vml" Requires="v">
                <p:oleObj spid="_x0000_s7527" name="Equation" r:id="rId11" imgW="368300" imgH="203200" progId="Equation.3">
                  <p:embed/>
                </p:oleObj>
              </mc:Choice>
              <mc:Fallback>
                <p:oleObj name="Equation" r:id="rId11" imgW="368300" imgH="2032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400" y="1409045"/>
                        <a:ext cx="12954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16"/>
          <p:cNvGrpSpPr/>
          <p:nvPr/>
        </p:nvGrpSpPr>
        <p:grpSpPr bwMode="auto">
          <a:xfrm>
            <a:off x="7646988" y="3037820"/>
            <a:ext cx="887412" cy="1381125"/>
            <a:chOff x="4865" y="1824"/>
            <a:chExt cx="559" cy="870"/>
          </a:xfrm>
        </p:grpSpPr>
        <p:sp>
          <p:nvSpPr>
            <p:cNvPr id="12305" name="Oval 17" descr="宽上对角线"/>
            <p:cNvSpPr>
              <a:spLocks noChangeArrowheads="1"/>
            </p:cNvSpPr>
            <p:nvPr/>
          </p:nvSpPr>
          <p:spPr bwMode="auto">
            <a:xfrm rot="1639960">
              <a:off x="5088" y="1824"/>
              <a:ext cx="336" cy="480"/>
            </a:xfrm>
            <a:prstGeom prst="ellipse">
              <a:avLst/>
            </a:prstGeom>
            <a:pattFill prst="wdUpDiag">
              <a:fgClr>
                <a:srgbClr val="0000FF"/>
              </a:fgClr>
              <a:bgClr>
                <a:srgbClr val="DDDDDD"/>
              </a:bgClr>
            </a:pattFill>
            <a:ln w="19050">
              <a:solidFill>
                <a:srgbClr val="0000FF"/>
              </a:solidFill>
              <a:prstDash val="dash"/>
              <a:round/>
              <a:headEnd type="none" w="sm" len="lg"/>
              <a:tailEnd type="none" w="sm" len="lg"/>
            </a:ln>
            <a:effectLst/>
          </p:spPr>
          <p:txBody>
            <a:bodyPr wrap="none" anchor="ctr"/>
            <a:lstStyle/>
            <a:p>
              <a:endParaRPr lang="zh-CN" altLang="en-US"/>
            </a:p>
          </p:txBody>
        </p:sp>
        <p:graphicFrame>
          <p:nvGraphicFramePr>
            <p:cNvPr id="12306" name="Object 18"/>
            <p:cNvGraphicFramePr>
              <a:graphicFrameLocks noChangeAspect="1"/>
            </p:cNvGraphicFramePr>
            <p:nvPr/>
          </p:nvGraphicFramePr>
          <p:xfrm>
            <a:off x="4865" y="2160"/>
            <a:ext cx="409" cy="534"/>
          </p:xfrm>
          <a:graphic>
            <a:graphicData uri="http://schemas.openxmlformats.org/presentationml/2006/ole">
              <mc:AlternateContent xmlns:mc="http://schemas.openxmlformats.org/markup-compatibility/2006">
                <mc:Choice xmlns:v="urn:schemas-microsoft-com:vml" Requires="v">
                  <p:oleObj spid="_x0000_s7528" name="Equation" r:id="rId13" imgW="3396615" imgH="4441190" progId="Equation.3">
                    <p:embed/>
                  </p:oleObj>
                </mc:Choice>
                <mc:Fallback>
                  <p:oleObj name="Equation" r:id="rId13" imgW="3396615" imgH="4441190" progId="Equation.3">
                    <p:embed/>
                    <p:pic>
                      <p:nvPicPr>
                        <p:cNvPr id="0"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65" y="2160"/>
                          <a:ext cx="409" cy="5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307" name="Rectangle 19"/>
          <p:cNvSpPr>
            <a:spLocks noChangeArrowheads="1"/>
          </p:cNvSpPr>
          <p:nvPr/>
        </p:nvSpPr>
        <p:spPr bwMode="auto">
          <a:xfrm>
            <a:off x="838200" y="2595562"/>
            <a:ext cx="3276600" cy="528638"/>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type="none" w="sm" len="lg"/>
            <a:tailEnd type="none" w="sm" len="lg"/>
          </a:ln>
          <a:effectLst/>
        </p:spPr>
        <p:txBody>
          <a:bodyPr>
            <a:spAutoFit/>
          </a:bodyPr>
          <a:lstStyle/>
          <a:p>
            <a:pPr algn="ctr">
              <a:spcBef>
                <a:spcPct val="50000"/>
              </a:spcBef>
            </a:pPr>
            <a:r>
              <a:rPr lang="zh-CN" altLang="en-US" sz="2800" dirty="0">
                <a:latin typeface="黑体" panose="02010609060101010101" pitchFamily="2" charset="-122"/>
                <a:ea typeface="黑体" panose="02010609060101010101" pitchFamily="2" charset="-122"/>
              </a:rPr>
              <a:t>电荷分布在表面上</a:t>
            </a:r>
            <a:endParaRPr lang="zh-CN" altLang="en-US" sz="2800" dirty="0">
              <a:latin typeface="黑体" panose="02010609060101010101" pitchFamily="2" charset="-122"/>
              <a:ea typeface="黑体" panose="02010609060101010101" pitchFamily="2" charset="-122"/>
            </a:endParaRPr>
          </a:p>
        </p:txBody>
      </p:sp>
      <p:sp>
        <p:nvSpPr>
          <p:cNvPr id="12308" name="Text Box 20"/>
          <p:cNvSpPr txBox="1">
            <a:spLocks noChangeArrowheads="1"/>
          </p:cNvSpPr>
          <p:nvPr/>
        </p:nvSpPr>
        <p:spPr bwMode="auto">
          <a:xfrm>
            <a:off x="381000" y="3154363"/>
            <a:ext cx="4267200" cy="579437"/>
          </a:xfrm>
          <a:prstGeom prst="rect">
            <a:avLst/>
          </a:prstGeom>
          <a:noFill/>
          <a:ln w="9525">
            <a:noFill/>
            <a:miter lim="800000"/>
            <a:headEnd type="none" w="sm" len="lg"/>
            <a:tailEnd type="none" w="sm" len="lg"/>
          </a:ln>
          <a:effectLst/>
        </p:spPr>
        <p:txBody>
          <a:bodyPr>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问</a:t>
            </a:r>
            <a:r>
              <a:rPr lang="zh-CN" altLang="en-US" sz="2800" dirty="0">
                <a:solidFill>
                  <a:srgbClr val="1C1C1C"/>
                </a:solidFill>
                <a:latin typeface="黑体" panose="02010609060101010101" pitchFamily="2" charset="-122"/>
                <a:ea typeface="黑体" panose="02010609060101010101" pitchFamily="2" charset="-122"/>
              </a:rPr>
              <a:t>  内表面上有电荷吗</a:t>
            </a:r>
            <a:r>
              <a:rPr lang="zh-CN" altLang="en-US" sz="3200" dirty="0">
                <a:solidFill>
                  <a:srgbClr val="CC0000"/>
                </a:solidFill>
                <a:latin typeface="黑体" panose="02010609060101010101" pitchFamily="2" charset="-122"/>
                <a:ea typeface="黑体" panose="02010609060101010101" pitchFamily="2" charset="-122"/>
              </a:rPr>
              <a:t>？</a:t>
            </a:r>
            <a:endParaRPr lang="zh-CN" altLang="en-US" sz="3200" dirty="0">
              <a:solidFill>
                <a:srgbClr val="CC0000"/>
              </a:solidFill>
              <a:latin typeface="黑体" panose="02010609060101010101" pitchFamily="2" charset="-122"/>
              <a:ea typeface="黑体" panose="02010609060101010101" pitchFamily="2" charset="-122"/>
            </a:endParaRPr>
          </a:p>
        </p:txBody>
      </p:sp>
      <p:graphicFrame>
        <p:nvGraphicFramePr>
          <p:cNvPr id="12309" name="Object 21"/>
          <p:cNvGraphicFramePr>
            <a:graphicFrameLocks noChangeAspect="1"/>
          </p:cNvGraphicFramePr>
          <p:nvPr/>
        </p:nvGraphicFramePr>
        <p:xfrm>
          <a:off x="381000" y="3744913"/>
          <a:ext cx="4075113" cy="903287"/>
        </p:xfrm>
        <a:graphic>
          <a:graphicData uri="http://schemas.openxmlformats.org/presentationml/2006/ole">
            <mc:AlternateContent xmlns:mc="http://schemas.openxmlformats.org/markup-compatibility/2006">
              <mc:Choice xmlns:v="urn:schemas-microsoft-com:vml" Requires="v">
                <p:oleObj spid="_x0000_s7529" name="Equation" r:id="rId15" imgW="1434465" imgH="317500" progId="Equation.3">
                  <p:embed/>
                </p:oleObj>
              </mc:Choice>
              <mc:Fallback>
                <p:oleObj name="Equation" r:id="rId15" imgW="1434465" imgH="317500" progId="Equation.3">
                  <p:embed/>
                  <p:pic>
                    <p:nvPicPr>
                      <p:cNvPr id="0"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 y="3744913"/>
                        <a:ext cx="4075113" cy="90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2"/>
          <p:cNvGrpSpPr/>
          <p:nvPr/>
        </p:nvGrpSpPr>
        <p:grpSpPr bwMode="auto">
          <a:xfrm>
            <a:off x="228600" y="5196820"/>
            <a:ext cx="8763000" cy="1574800"/>
            <a:chOff x="96" y="3216"/>
            <a:chExt cx="5520" cy="992"/>
          </a:xfrm>
        </p:grpSpPr>
        <p:sp>
          <p:nvSpPr>
            <p:cNvPr id="12311" name="Text Box 23"/>
            <p:cNvSpPr txBox="1">
              <a:spLocks noChangeArrowheads="1"/>
            </p:cNvSpPr>
            <p:nvPr/>
          </p:nvSpPr>
          <p:spPr bwMode="auto">
            <a:xfrm>
              <a:off x="96" y="3216"/>
              <a:ext cx="5520" cy="992"/>
            </a:xfrm>
            <a:prstGeom prst="rect">
              <a:avLst/>
            </a:prstGeom>
            <a:gradFill rotWithShape="0">
              <a:gsLst>
                <a:gs pos="0">
                  <a:schemeClr val="accent1"/>
                </a:gs>
                <a:gs pos="100000">
                  <a:srgbClr val="FFFFFF"/>
                </a:gs>
              </a:gsLst>
              <a:lin ang="5400000" scaled="1"/>
            </a:gradFill>
            <a:ln w="9525">
              <a:solidFill>
                <a:srgbClr val="006666"/>
              </a:solidFill>
              <a:miter lim="800000"/>
            </a:ln>
            <a:effectLst/>
          </p:spPr>
          <p:txBody>
            <a:bodyPr>
              <a:spAutoFit/>
            </a:bodyPr>
            <a:lstStyle/>
            <a:p>
              <a:pPr>
                <a:lnSpc>
                  <a:spcPct val="120000"/>
                </a:lnSpc>
                <a:spcBef>
                  <a:spcPct val="50000"/>
                </a:spcBef>
              </a:pPr>
              <a:r>
                <a:rPr lang="en-US" altLang="zh-CN" sz="2800" dirty="0">
                  <a:solidFill>
                    <a:srgbClr val="CC0000"/>
                  </a:solidFill>
                  <a:latin typeface="黑体" panose="02010609060101010101" pitchFamily="2" charset="-122"/>
                  <a:ea typeface="黑体" panose="02010609060101010101" pitchFamily="2" charset="-122"/>
                </a:rPr>
                <a:t>   </a:t>
              </a:r>
              <a:r>
                <a:rPr lang="zh-CN" altLang="en-US" sz="2800" dirty="0" smtClean="0">
                  <a:solidFill>
                    <a:srgbClr val="CC0000"/>
                  </a:solidFill>
                  <a:latin typeface="黑体" panose="02010609060101010101" pitchFamily="2" charset="-122"/>
                  <a:ea typeface="黑体" panose="02010609060101010101" pitchFamily="2" charset="-122"/>
                </a:rPr>
                <a:t>结论  </a:t>
              </a:r>
              <a:r>
                <a:rPr lang="zh-CN" altLang="en-US" sz="2800" dirty="0">
                  <a:latin typeface="黑体" panose="02010609060101010101" pitchFamily="2" charset="-122"/>
                  <a:ea typeface="黑体" panose="02010609060101010101" pitchFamily="2" charset="-122"/>
                </a:rPr>
                <a:t>当空腔内有电荷    </a:t>
              </a:r>
              <a:r>
                <a:rPr lang="zh-CN" altLang="en-US" sz="2800" dirty="0" smtClean="0">
                  <a:latin typeface="黑体" panose="02010609060101010101" pitchFamily="2" charset="-122"/>
                  <a:ea typeface="黑体" panose="02010609060101010101" pitchFamily="2" charset="-122"/>
                </a:rPr>
                <a:t>时</a:t>
              </a:r>
              <a:r>
                <a:rPr lang="en-US" altLang="zh-CN" sz="2800" dirty="0" smtClean="0">
                  <a:latin typeface="黑体" panose="02010609060101010101" pitchFamily="2" charset="-122"/>
                  <a:ea typeface="黑体" panose="02010609060101010101" pitchFamily="2" charset="-122"/>
                </a:rPr>
                <a:t>,</a:t>
              </a:r>
              <a:r>
                <a:rPr lang="zh-CN" altLang="en-US" sz="2800" dirty="0" smtClean="0">
                  <a:latin typeface="黑体" panose="02010609060101010101" pitchFamily="2" charset="-122"/>
                  <a:ea typeface="黑体" panose="02010609060101010101" pitchFamily="2" charset="-122"/>
                </a:rPr>
                <a:t>内表面</a:t>
              </a:r>
              <a:r>
                <a:rPr lang="zh-CN" altLang="en-US" sz="2800" dirty="0">
                  <a:latin typeface="黑体" panose="02010609060101010101" pitchFamily="2" charset="-122"/>
                  <a:ea typeface="黑体" panose="02010609060101010101" pitchFamily="2" charset="-122"/>
                </a:rPr>
                <a:t>因静电感应出现等值异号的电荷   </a:t>
              </a:r>
              <a:r>
                <a:rPr lang="zh-CN" altLang="en-US" sz="2800" dirty="0" smtClean="0">
                  <a:latin typeface="+mn-ea"/>
                </a:rPr>
                <a:t>，</a:t>
              </a:r>
              <a:r>
                <a:rPr lang="zh-CN" altLang="en-US" sz="2800" dirty="0">
                  <a:latin typeface="黑体" panose="02010609060101010101" pitchFamily="2" charset="-122"/>
                  <a:ea typeface="黑体" panose="02010609060101010101" pitchFamily="2" charset="-122"/>
                </a:rPr>
                <a:t>外表面增加感应电荷   </a:t>
              </a:r>
              <a:r>
                <a:rPr lang="en-US" altLang="zh-CN" sz="2800" dirty="0" smtClean="0">
                  <a:latin typeface="黑体" panose="02010609060101010101" pitchFamily="2" charset="-122"/>
                  <a:ea typeface="黑体" panose="02010609060101010101" pitchFamily="2" charset="-122"/>
                </a:rPr>
                <a:t>.       </a:t>
              </a:r>
              <a:r>
                <a:rPr lang="zh-CN" altLang="en-US" sz="2800" dirty="0">
                  <a:latin typeface="黑体" panose="02010609060101010101" pitchFamily="2" charset="-122"/>
                  <a:ea typeface="黑体" panose="02010609060101010101" pitchFamily="2" charset="-122"/>
                </a:rPr>
                <a:t>（电荷守恒）</a:t>
              </a:r>
              <a:endParaRPr lang="zh-CN" altLang="en-US" sz="2800" dirty="0">
                <a:latin typeface="黑体" panose="02010609060101010101" pitchFamily="2" charset="-122"/>
                <a:ea typeface="黑体" panose="02010609060101010101" pitchFamily="2" charset="-122"/>
              </a:endParaRPr>
            </a:p>
          </p:txBody>
        </p:sp>
        <p:graphicFrame>
          <p:nvGraphicFramePr>
            <p:cNvPr id="12312" name="Object 24"/>
            <p:cNvGraphicFramePr>
              <a:graphicFrameLocks noChangeAspect="1"/>
            </p:cNvGraphicFramePr>
            <p:nvPr/>
          </p:nvGraphicFramePr>
          <p:xfrm>
            <a:off x="4512" y="3600"/>
            <a:ext cx="384" cy="353"/>
          </p:xfrm>
          <a:graphic>
            <a:graphicData uri="http://schemas.openxmlformats.org/presentationml/2006/ole">
              <mc:AlternateContent xmlns:mc="http://schemas.openxmlformats.org/markup-compatibility/2006">
                <mc:Choice xmlns:v="urn:schemas-microsoft-com:vml" Requires="v">
                  <p:oleObj spid="_x0000_s7530" name="Equation" r:id="rId17" imgW="241300" imgH="177800" progId="Equation.3">
                    <p:embed/>
                  </p:oleObj>
                </mc:Choice>
                <mc:Fallback>
                  <p:oleObj name="Equation" r:id="rId17" imgW="241300" imgH="177800" progId="Equation.3">
                    <p:embed/>
                    <p:pic>
                      <p:nvPicPr>
                        <p:cNvPr id="0" name="Picture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2" y="3600"/>
                          <a:ext cx="384"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13" name="Object 25"/>
            <p:cNvGraphicFramePr>
              <a:graphicFrameLocks noChangeAspect="1"/>
            </p:cNvGraphicFramePr>
            <p:nvPr/>
          </p:nvGraphicFramePr>
          <p:xfrm>
            <a:off x="2736" y="3295"/>
            <a:ext cx="384" cy="353"/>
          </p:xfrm>
          <a:graphic>
            <a:graphicData uri="http://schemas.openxmlformats.org/presentationml/2006/ole">
              <mc:AlternateContent xmlns:mc="http://schemas.openxmlformats.org/markup-compatibility/2006">
                <mc:Choice xmlns:v="urn:schemas-microsoft-com:vml" Requires="v">
                  <p:oleObj spid="_x0000_s7531" name="Equation" r:id="rId19" imgW="241300" imgH="177800" progId="Equation.3">
                    <p:embed/>
                  </p:oleObj>
                </mc:Choice>
                <mc:Fallback>
                  <p:oleObj name="Equation" r:id="rId19" imgW="241300" imgH="177800" progId="Equation.3">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6" y="3295"/>
                          <a:ext cx="384"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14" name="Object 26"/>
            <p:cNvGraphicFramePr>
              <a:graphicFrameLocks noChangeAspect="1"/>
            </p:cNvGraphicFramePr>
            <p:nvPr/>
          </p:nvGraphicFramePr>
          <p:xfrm>
            <a:off x="1968" y="3608"/>
            <a:ext cx="384" cy="328"/>
          </p:xfrm>
          <a:graphic>
            <a:graphicData uri="http://schemas.openxmlformats.org/presentationml/2006/ole">
              <mc:AlternateContent xmlns:mc="http://schemas.openxmlformats.org/markup-compatibility/2006">
                <mc:Choice xmlns:v="urn:schemas-microsoft-com:vml" Requires="v">
                  <p:oleObj spid="_x0000_s7532" name="Equation" r:id="rId20" imgW="241300" imgH="165100" progId="Equation.3">
                    <p:embed/>
                  </p:oleObj>
                </mc:Choice>
                <mc:Fallback>
                  <p:oleObj name="Equation" r:id="rId20" imgW="241300" imgH="165100" progId="Equation.3">
                    <p:embed/>
                    <p:pic>
                      <p:nvPicPr>
                        <p:cNvPr id="0" name="Picture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68" y="3608"/>
                          <a:ext cx="384"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7" name="Text Box 4"/>
          <p:cNvSpPr txBox="1">
            <a:spLocks noChangeArrowheads="1"/>
          </p:cNvSpPr>
          <p:nvPr/>
        </p:nvSpPr>
        <p:spPr bwMode="auto">
          <a:xfrm>
            <a:off x="557213" y="186583"/>
            <a:ext cx="7162800" cy="584775"/>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二 </a:t>
            </a:r>
            <a:r>
              <a:rPr lang="zh-CN" altLang="en-US" sz="3200" b="1" dirty="0" smtClean="0">
                <a:solidFill>
                  <a:srgbClr val="00B050"/>
                </a:solidFill>
                <a:latin typeface="黑体" panose="02010609060101010101" pitchFamily="2" charset="-122"/>
                <a:ea typeface="黑体" panose="02010609060101010101" pitchFamily="2" charset="-122"/>
              </a:rPr>
              <a:t>导体</a:t>
            </a:r>
            <a:r>
              <a:rPr lang="zh-CN" altLang="en-US" sz="3200" b="1" dirty="0">
                <a:solidFill>
                  <a:srgbClr val="00B050"/>
                </a:solidFill>
                <a:latin typeface="黑体" panose="02010609060101010101" pitchFamily="2" charset="-122"/>
                <a:ea typeface="黑体" panose="02010609060101010101" pitchFamily="2" charset="-122"/>
              </a:rPr>
              <a:t>上电荷的分布</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2301"/>
                                        </p:tgtEl>
                                        <p:attrNameLst>
                                          <p:attrName>style.visibility</p:attrName>
                                        </p:attrNameLst>
                                      </p:cBhvr>
                                      <p:to>
                                        <p:strVal val="visible"/>
                                      </p:to>
                                    </p:set>
                                    <p:animEffect transition="in" filter="blinds(vertical)">
                                      <p:cBhvr>
                                        <p:cTn id="17" dur="500"/>
                                        <p:tgtEl>
                                          <p:spTgt spid="123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307"/>
                                        </p:tgtEl>
                                        <p:attrNameLst>
                                          <p:attrName>style.visibility</p:attrName>
                                        </p:attrNameLst>
                                      </p:cBhvr>
                                      <p:to>
                                        <p:strVal val="visible"/>
                                      </p:to>
                                    </p:set>
                                    <p:animEffect transition="in" filter="blinds(horizontal)">
                                      <p:cBhvr>
                                        <p:cTn id="22" dur="500"/>
                                        <p:tgtEl>
                                          <p:spTgt spid="1230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308"/>
                                        </p:tgtEl>
                                        <p:attrNameLst>
                                          <p:attrName>style.visibility</p:attrName>
                                        </p:attrNameLst>
                                      </p:cBhvr>
                                      <p:to>
                                        <p:strVal val="visible"/>
                                      </p:to>
                                    </p:set>
                                    <p:animEffect transition="in" filter="blinds(horizontal)">
                                      <p:cBhvr>
                                        <p:cTn id="27" dur="500"/>
                                        <p:tgtEl>
                                          <p:spTgt spid="1230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ox(ou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12309"/>
                                        </p:tgtEl>
                                        <p:attrNameLst>
                                          <p:attrName>style.visibility</p:attrName>
                                        </p:attrNameLst>
                                      </p:cBhvr>
                                      <p:to>
                                        <p:strVal val="visible"/>
                                      </p:to>
                                    </p:set>
                                    <p:animEffect transition="in" filter="blinds(vertical)">
                                      <p:cBhvr>
                                        <p:cTn id="37" dur="500"/>
                                        <p:tgtEl>
                                          <p:spTgt spid="1230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12302"/>
                                        </p:tgtEl>
                                        <p:attrNameLst>
                                          <p:attrName>style.visibility</p:attrName>
                                        </p:attrNameLst>
                                      </p:cBhvr>
                                      <p:to>
                                        <p:strVal val="visible"/>
                                      </p:to>
                                    </p:set>
                                    <p:animEffect transition="in" filter="blinds(vertical)">
                                      <p:cBhvr>
                                        <p:cTn id="42" dur="500"/>
                                        <p:tgtEl>
                                          <p:spTgt spid="12302"/>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12297"/>
                                        </p:tgtEl>
                                        <p:attrNameLst>
                                          <p:attrName>style.visibility</p:attrName>
                                        </p:attrNameLst>
                                      </p:cBhvr>
                                      <p:to>
                                        <p:strVal val="visible"/>
                                      </p:to>
                                    </p:set>
                                    <p:animEffect transition="in" filter="box(in)">
                                      <p:cBhvr>
                                        <p:cTn id="47" dur="500"/>
                                        <p:tgtEl>
                                          <p:spTgt spid="1229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2303"/>
                                        </p:tgtEl>
                                        <p:attrNameLst>
                                          <p:attrName>style.visibility</p:attrName>
                                        </p:attrNameLst>
                                      </p:cBhvr>
                                      <p:to>
                                        <p:strVal val="visible"/>
                                      </p:to>
                                    </p:set>
                                    <p:animEffect transition="in" filter="blinds(horizontal)">
                                      <p:cBhvr>
                                        <p:cTn id="52" dur="500"/>
                                        <p:tgtEl>
                                          <p:spTgt spid="1230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linds(horizontal)">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7" grpId="0" animBg="1" autoUpdateAnimBg="0"/>
      <p:bldP spid="1230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685800" y="177225"/>
            <a:ext cx="4319587"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二 </a:t>
            </a:r>
            <a:r>
              <a:rPr lang="zh-CN" altLang="en-US" sz="3200" b="1" dirty="0" smtClean="0">
                <a:solidFill>
                  <a:srgbClr val="00B050"/>
                </a:solidFill>
                <a:latin typeface="黑体" panose="02010609060101010101" pitchFamily="2" charset="-122"/>
                <a:ea typeface="黑体" panose="02010609060101010101" pitchFamily="2" charset="-122"/>
              </a:rPr>
              <a:t>导体</a:t>
            </a:r>
            <a:r>
              <a:rPr lang="zh-CN" altLang="en-US" sz="3200" b="1" dirty="0">
                <a:solidFill>
                  <a:srgbClr val="00B050"/>
                </a:solidFill>
                <a:latin typeface="黑体" panose="02010609060101010101" pitchFamily="2" charset="-122"/>
                <a:ea typeface="黑体" panose="02010609060101010101" pitchFamily="2" charset="-122"/>
              </a:rPr>
              <a:t>上电荷的分布</a:t>
            </a:r>
            <a:endParaRPr lang="zh-CN" altLang="en-US" sz="3200" b="1" dirty="0">
              <a:solidFill>
                <a:srgbClr val="00B050"/>
              </a:solidFill>
              <a:latin typeface="黑体" panose="02010609060101010101" pitchFamily="2" charset="-122"/>
              <a:ea typeface="黑体" panose="02010609060101010101" pitchFamily="2" charset="-122"/>
            </a:endParaRPr>
          </a:p>
        </p:txBody>
      </p:sp>
      <p:sp>
        <p:nvSpPr>
          <p:cNvPr id="3" name="矩形 2"/>
          <p:cNvSpPr/>
          <p:nvPr/>
        </p:nvSpPr>
        <p:spPr>
          <a:xfrm>
            <a:off x="304800" y="990600"/>
            <a:ext cx="8349343" cy="1475532"/>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6.1.2</a:t>
            </a:r>
            <a:r>
              <a:rPr lang="en-US"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如</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图所</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示，金属球</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位于金属导体</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的空腔内，使</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导体分别带电</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=4μC</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=2μC</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，求</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的外表面带电量为多少？</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4" name="矩形 3"/>
          <p:cNvSpPr/>
          <p:nvPr/>
        </p:nvSpPr>
        <p:spPr>
          <a:xfrm>
            <a:off x="76200" y="2438400"/>
            <a:ext cx="6179458" cy="3969385"/>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在</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导体的内部取如图所示的高斯面</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S</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，高斯面上各点场强均为</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，则高斯面上电场强度通量为</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，表明高斯面内电荷代数和为</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，所以</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的内表面由于静电感应出现电荷</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dirty="0">
                <a:latin typeface="Book Antiqua" panose="0204060205030503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=-2μC</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。根据电荷守恒定律，</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的外表面将增加电荷</a:t>
            </a:r>
            <a:r>
              <a:rPr lang="en-US" altLang="zh-CN" sz="2800" i="1" dirty="0" smtClean="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dirty="0" smtClean="0">
                <a:latin typeface="Book Antiqua" panose="02040602050305030304" pitchFamily="18" charset="0"/>
                <a:ea typeface="黑体" panose="02010609060101010101" pitchFamily="2" charset="-122"/>
                <a:cs typeface="Times New Roman" panose="02020603050405020304" pitchFamily="18" charset="0"/>
              </a:rPr>
              <a:t>’’</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dirty="0">
                <a:latin typeface="Book Antiqua" panose="0204060205030503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=2μC</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，而原先</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所带电荷</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均分布在外表面，所以静电平衡后</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的外表面带电量为：</a:t>
            </a:r>
            <a:r>
              <a:rPr lang="en-US" altLang="zh-CN" sz="2800" i="1" dirty="0" smtClean="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smtClean="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smtClean="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smtClean="0">
                <a:latin typeface="Times New Roman" panose="02020603050405020304" pitchFamily="18" charset="0"/>
                <a:ea typeface="黑体" panose="02010609060101010101" pitchFamily="2" charset="-122"/>
                <a:cs typeface="Times New Roman" panose="02020603050405020304" pitchFamily="18" charset="0"/>
              </a:rPr>
              <a:t>1</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=6μC</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83971" name="Picture 3" descr="C:\Users\zhangru\Desktop\新教材ppt\上册整合后的图片\6.1.7.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95999" y="2579914"/>
            <a:ext cx="3005877" cy="25254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495800" y="1981200"/>
            <a:ext cx="4343400" cy="3886200"/>
            <a:chOff x="2880" y="1632"/>
            <a:chExt cx="2736" cy="2448"/>
          </a:xfrm>
        </p:grpSpPr>
        <p:sp>
          <p:nvSpPr>
            <p:cNvPr id="13315" name="Rectangle 3"/>
            <p:cNvSpPr>
              <a:spLocks noChangeArrowheads="1"/>
            </p:cNvSpPr>
            <p:nvPr/>
          </p:nvSpPr>
          <p:spPr bwMode="auto">
            <a:xfrm>
              <a:off x="2880" y="1632"/>
              <a:ext cx="2736" cy="2448"/>
            </a:xfrm>
            <a:prstGeom prst="rect">
              <a:avLst/>
            </a:prstGeom>
            <a:solidFill>
              <a:schemeClr val="bg1"/>
            </a:solidFill>
            <a:ln w="9525">
              <a:solidFill>
                <a:srgbClr val="006666"/>
              </a:solidFill>
              <a:miter lim="800000"/>
              <a:headEnd type="none" w="sm" len="lg"/>
              <a:tailEnd type="none" w="sm" len="lg"/>
            </a:ln>
            <a:effectLst/>
          </p:spPr>
          <p:txBody>
            <a:bodyPr wrap="none" anchor="ctr"/>
            <a:lstStyle/>
            <a:p>
              <a:endParaRPr lang="zh-CN" altLang="en-US"/>
            </a:p>
          </p:txBody>
        </p:sp>
        <p:grpSp>
          <p:nvGrpSpPr>
            <p:cNvPr id="3" name="Group 4"/>
            <p:cNvGrpSpPr/>
            <p:nvPr/>
          </p:nvGrpSpPr>
          <p:grpSpPr bwMode="auto">
            <a:xfrm>
              <a:off x="2976" y="2627"/>
              <a:ext cx="2532" cy="1324"/>
              <a:chOff x="2976" y="2627"/>
              <a:chExt cx="2532" cy="1324"/>
            </a:xfrm>
          </p:grpSpPr>
          <p:sp>
            <p:nvSpPr>
              <p:cNvPr id="13317" name="Freeform 5"/>
              <p:cNvSpPr/>
              <p:nvPr/>
            </p:nvSpPr>
            <p:spPr bwMode="auto">
              <a:xfrm>
                <a:off x="3020" y="2801"/>
                <a:ext cx="2488" cy="1150"/>
              </a:xfrm>
              <a:custGeom>
                <a:avLst/>
                <a:gdLst/>
                <a:ahLst/>
                <a:cxnLst>
                  <a:cxn ang="0">
                    <a:pos x="465" y="307"/>
                  </a:cxn>
                  <a:cxn ang="0">
                    <a:pos x="1161" y="45"/>
                  </a:cxn>
                  <a:cxn ang="0">
                    <a:pos x="1906" y="37"/>
                  </a:cxn>
                  <a:cxn ang="0">
                    <a:pos x="2272" y="85"/>
                  </a:cxn>
                  <a:cxn ang="0">
                    <a:pos x="2488" y="121"/>
                  </a:cxn>
                  <a:cxn ang="0">
                    <a:pos x="2273" y="168"/>
                  </a:cxn>
                  <a:cxn ang="0">
                    <a:pos x="2144" y="278"/>
                  </a:cxn>
                  <a:cxn ang="0">
                    <a:pos x="1936" y="357"/>
                  </a:cxn>
                  <a:cxn ang="0">
                    <a:pos x="1628" y="655"/>
                  </a:cxn>
                  <a:cxn ang="0">
                    <a:pos x="1192" y="727"/>
                  </a:cxn>
                  <a:cxn ang="0">
                    <a:pos x="774" y="873"/>
                  </a:cxn>
                  <a:cxn ang="0">
                    <a:pos x="396" y="844"/>
                  </a:cxn>
                  <a:cxn ang="0">
                    <a:pos x="148" y="949"/>
                  </a:cxn>
                  <a:cxn ang="0">
                    <a:pos x="4" y="1111"/>
                  </a:cxn>
                  <a:cxn ang="0">
                    <a:pos x="172" y="713"/>
                  </a:cxn>
                  <a:cxn ang="0">
                    <a:pos x="465" y="307"/>
                  </a:cxn>
                </a:cxnLst>
                <a:rect l="0" t="0" r="r" b="b"/>
                <a:pathLst>
                  <a:path w="2488" h="1150">
                    <a:moveTo>
                      <a:pt x="465" y="307"/>
                    </a:moveTo>
                    <a:cubicBezTo>
                      <a:pt x="630" y="196"/>
                      <a:pt x="921" y="90"/>
                      <a:pt x="1161" y="45"/>
                    </a:cubicBezTo>
                    <a:cubicBezTo>
                      <a:pt x="1401" y="0"/>
                      <a:pt x="1721" y="30"/>
                      <a:pt x="1906" y="37"/>
                    </a:cubicBezTo>
                    <a:cubicBezTo>
                      <a:pt x="2091" y="44"/>
                      <a:pt x="2175" y="71"/>
                      <a:pt x="2272" y="85"/>
                    </a:cubicBezTo>
                    <a:cubicBezTo>
                      <a:pt x="2369" y="99"/>
                      <a:pt x="2488" y="107"/>
                      <a:pt x="2488" y="121"/>
                    </a:cubicBezTo>
                    <a:cubicBezTo>
                      <a:pt x="2488" y="135"/>
                      <a:pt x="2330" y="142"/>
                      <a:pt x="2273" y="168"/>
                    </a:cubicBezTo>
                    <a:cubicBezTo>
                      <a:pt x="2216" y="194"/>
                      <a:pt x="2200" y="247"/>
                      <a:pt x="2144" y="278"/>
                    </a:cubicBezTo>
                    <a:cubicBezTo>
                      <a:pt x="2088" y="309"/>
                      <a:pt x="2022" y="294"/>
                      <a:pt x="1936" y="357"/>
                    </a:cubicBezTo>
                    <a:cubicBezTo>
                      <a:pt x="1850" y="420"/>
                      <a:pt x="1752" y="593"/>
                      <a:pt x="1628" y="655"/>
                    </a:cubicBezTo>
                    <a:cubicBezTo>
                      <a:pt x="1504" y="717"/>
                      <a:pt x="1334" y="691"/>
                      <a:pt x="1192" y="727"/>
                    </a:cubicBezTo>
                    <a:cubicBezTo>
                      <a:pt x="1050" y="763"/>
                      <a:pt x="907" y="853"/>
                      <a:pt x="774" y="873"/>
                    </a:cubicBezTo>
                    <a:cubicBezTo>
                      <a:pt x="641" y="893"/>
                      <a:pt x="500" y="831"/>
                      <a:pt x="396" y="844"/>
                    </a:cubicBezTo>
                    <a:cubicBezTo>
                      <a:pt x="292" y="857"/>
                      <a:pt x="213" y="905"/>
                      <a:pt x="148" y="949"/>
                    </a:cubicBezTo>
                    <a:cubicBezTo>
                      <a:pt x="83" y="993"/>
                      <a:pt x="0" y="1150"/>
                      <a:pt x="4" y="1111"/>
                    </a:cubicBezTo>
                    <a:cubicBezTo>
                      <a:pt x="8" y="1072"/>
                      <a:pt x="95" y="847"/>
                      <a:pt x="172" y="713"/>
                    </a:cubicBezTo>
                    <a:cubicBezTo>
                      <a:pt x="249" y="579"/>
                      <a:pt x="345" y="413"/>
                      <a:pt x="465" y="307"/>
                    </a:cubicBezTo>
                    <a:close/>
                  </a:path>
                </a:pathLst>
              </a:custGeom>
              <a:gradFill rotWithShape="0">
                <a:gsLst>
                  <a:gs pos="0">
                    <a:schemeClr val="bg1"/>
                  </a:gs>
                  <a:gs pos="100000">
                    <a:srgbClr val="C0C0C0"/>
                  </a:gs>
                </a:gsLst>
                <a:path path="rect">
                  <a:fillToRect l="50000" t="50000" r="50000" b="50000"/>
                </a:path>
              </a:gradFill>
              <a:ln w="12700" cap="flat" cmpd="sng">
                <a:solidFill>
                  <a:schemeClr val="tx1"/>
                </a:solidFill>
                <a:prstDash val="solid"/>
                <a:round/>
                <a:headEnd type="none" w="sm" len="lg"/>
                <a:tailEnd type="none" w="sm" len="lg"/>
              </a:ln>
              <a:effectLst/>
            </p:spPr>
            <p:txBody>
              <a:bodyPr wrap="none"/>
              <a:lstStyle/>
              <a:p>
                <a:endParaRPr lang="zh-CN" altLang="en-US"/>
              </a:p>
            </p:txBody>
          </p:sp>
          <p:grpSp>
            <p:nvGrpSpPr>
              <p:cNvPr id="4" name="Group 6"/>
              <p:cNvGrpSpPr/>
              <p:nvPr/>
            </p:nvGrpSpPr>
            <p:grpSpPr bwMode="auto">
              <a:xfrm>
                <a:off x="2976" y="2627"/>
                <a:ext cx="2438" cy="1091"/>
                <a:chOff x="2976" y="2627"/>
                <a:chExt cx="2438" cy="1091"/>
              </a:xfrm>
            </p:grpSpPr>
            <p:sp>
              <p:nvSpPr>
                <p:cNvPr id="13319" name="Rectangle 7"/>
                <p:cNvSpPr>
                  <a:spLocks noChangeArrowheads="1"/>
                </p:cNvSpPr>
                <p:nvPr/>
              </p:nvSpPr>
              <p:spPr bwMode="auto">
                <a:xfrm>
                  <a:off x="5201" y="2677"/>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3320" name="Rectangle 8"/>
                <p:cNvSpPr>
                  <a:spLocks noChangeArrowheads="1"/>
                </p:cNvSpPr>
                <p:nvPr/>
              </p:nvSpPr>
              <p:spPr bwMode="auto">
                <a:xfrm>
                  <a:off x="2976" y="3430"/>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3321" name="Rectangle 9"/>
                <p:cNvSpPr>
                  <a:spLocks noChangeArrowheads="1"/>
                </p:cNvSpPr>
                <p:nvPr/>
              </p:nvSpPr>
              <p:spPr bwMode="auto">
                <a:xfrm>
                  <a:off x="3085" y="3229"/>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3322" name="Rectangle 10"/>
                <p:cNvSpPr>
                  <a:spLocks noChangeArrowheads="1"/>
                </p:cNvSpPr>
                <p:nvPr/>
              </p:nvSpPr>
              <p:spPr bwMode="auto">
                <a:xfrm>
                  <a:off x="4982" y="2653"/>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3323" name="Rectangle 11"/>
                <p:cNvSpPr>
                  <a:spLocks noChangeArrowheads="1"/>
                </p:cNvSpPr>
                <p:nvPr/>
              </p:nvSpPr>
              <p:spPr bwMode="auto">
                <a:xfrm>
                  <a:off x="4709" y="2627"/>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3324" name="Rectangle 12"/>
                <p:cNvSpPr>
                  <a:spLocks noChangeArrowheads="1"/>
                </p:cNvSpPr>
                <p:nvPr/>
              </p:nvSpPr>
              <p:spPr bwMode="auto">
                <a:xfrm>
                  <a:off x="3232" y="3028"/>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3325" name="Rectangle 13"/>
                <p:cNvSpPr>
                  <a:spLocks noChangeArrowheads="1"/>
                </p:cNvSpPr>
                <p:nvPr/>
              </p:nvSpPr>
              <p:spPr bwMode="auto">
                <a:xfrm>
                  <a:off x="4435" y="2627"/>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3326" name="Rectangle 14"/>
                <p:cNvSpPr>
                  <a:spLocks noChangeArrowheads="1"/>
                </p:cNvSpPr>
                <p:nvPr/>
              </p:nvSpPr>
              <p:spPr bwMode="auto">
                <a:xfrm>
                  <a:off x="3396" y="2878"/>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3327" name="Rectangle 15"/>
                <p:cNvSpPr>
                  <a:spLocks noChangeArrowheads="1"/>
                </p:cNvSpPr>
                <p:nvPr/>
              </p:nvSpPr>
              <p:spPr bwMode="auto">
                <a:xfrm>
                  <a:off x="3632" y="2777"/>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3328" name="Rectangle 16"/>
                <p:cNvSpPr>
                  <a:spLocks noChangeArrowheads="1"/>
                </p:cNvSpPr>
                <p:nvPr/>
              </p:nvSpPr>
              <p:spPr bwMode="auto">
                <a:xfrm>
                  <a:off x="4179" y="2627"/>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3329" name="Rectangle 17"/>
                <p:cNvSpPr>
                  <a:spLocks noChangeArrowheads="1"/>
                </p:cNvSpPr>
                <p:nvPr/>
              </p:nvSpPr>
              <p:spPr bwMode="auto">
                <a:xfrm>
                  <a:off x="3905" y="2675"/>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grpSp>
        </p:grpSp>
      </p:grpSp>
      <p:grpSp>
        <p:nvGrpSpPr>
          <p:cNvPr id="5" name="Group 18"/>
          <p:cNvGrpSpPr/>
          <p:nvPr/>
        </p:nvGrpSpPr>
        <p:grpSpPr bwMode="auto">
          <a:xfrm>
            <a:off x="6096000" y="2895600"/>
            <a:ext cx="636588" cy="1143000"/>
            <a:chOff x="4080" y="2160"/>
            <a:chExt cx="401" cy="720"/>
          </a:xfrm>
        </p:grpSpPr>
        <p:sp>
          <p:nvSpPr>
            <p:cNvPr id="13331" name="Line 19"/>
            <p:cNvSpPr>
              <a:spLocks noChangeShapeType="1"/>
            </p:cNvSpPr>
            <p:nvPr/>
          </p:nvSpPr>
          <p:spPr bwMode="auto">
            <a:xfrm rot="21480000" flipH="1" flipV="1">
              <a:off x="4080" y="2304"/>
              <a:ext cx="96" cy="576"/>
            </a:xfrm>
            <a:prstGeom prst="line">
              <a:avLst/>
            </a:prstGeom>
            <a:noFill/>
            <a:ln w="38100">
              <a:solidFill>
                <a:srgbClr val="FF3300"/>
              </a:solidFill>
              <a:round/>
              <a:tailEnd type="triangle" w="sm" len="lg"/>
            </a:ln>
            <a:effectLst/>
          </p:spPr>
          <p:txBody>
            <a:bodyPr wrap="none" anchor="ctr"/>
            <a:lstStyle/>
            <a:p>
              <a:endParaRPr lang="zh-CN" altLang="en-US"/>
            </a:p>
          </p:txBody>
        </p:sp>
        <p:graphicFrame>
          <p:nvGraphicFramePr>
            <p:cNvPr id="13332" name="Object 20"/>
            <p:cNvGraphicFramePr>
              <a:graphicFrameLocks noChangeAspect="1"/>
            </p:cNvGraphicFramePr>
            <p:nvPr/>
          </p:nvGraphicFramePr>
          <p:xfrm>
            <a:off x="4176" y="2160"/>
            <a:ext cx="305" cy="384"/>
          </p:xfrm>
          <a:graphic>
            <a:graphicData uri="http://schemas.openxmlformats.org/presentationml/2006/ole">
              <mc:AlternateContent xmlns:mc="http://schemas.openxmlformats.org/markup-compatibility/2006">
                <mc:Choice xmlns:v="urn:schemas-microsoft-com:vml" Requires="v">
                  <p:oleObj spid="_x0000_s8374" name="公式" r:id="rId1" imgW="3134995" imgH="3918585" progId="Equation.3">
                    <p:embed/>
                  </p:oleObj>
                </mc:Choice>
                <mc:Fallback>
                  <p:oleObj name="公式" r:id="rId1" imgW="3134995" imgH="3918585" progId="Equation.3">
                    <p:embed/>
                    <p:pic>
                      <p:nvPicPr>
                        <p:cNvPr id="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 y="2160"/>
                          <a:ext cx="305"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21"/>
          <p:cNvGrpSpPr/>
          <p:nvPr/>
        </p:nvGrpSpPr>
        <p:grpSpPr bwMode="auto">
          <a:xfrm>
            <a:off x="4800600" y="1143000"/>
            <a:ext cx="3962400" cy="519113"/>
            <a:chOff x="3024" y="1065"/>
            <a:chExt cx="2496" cy="327"/>
          </a:xfrm>
        </p:grpSpPr>
        <p:sp>
          <p:nvSpPr>
            <p:cNvPr id="13334" name="Text Box 22"/>
            <p:cNvSpPr txBox="1">
              <a:spLocks noChangeArrowheads="1"/>
            </p:cNvSpPr>
            <p:nvPr/>
          </p:nvSpPr>
          <p:spPr bwMode="auto">
            <a:xfrm>
              <a:off x="3024" y="1065"/>
              <a:ext cx="2496" cy="327"/>
            </a:xfrm>
            <a:prstGeom prst="rect">
              <a:avLst/>
            </a:prstGeom>
            <a:noFill/>
            <a:ln w="9525">
              <a:noFill/>
              <a:miter lim="800000"/>
            </a:ln>
            <a:effectLst/>
          </p:spPr>
          <p:txBody>
            <a:bodyPr>
              <a:spAutoFit/>
            </a:bodyPr>
            <a:lstStyle/>
            <a:p>
              <a:pPr>
                <a:spcBef>
                  <a:spcPct val="50000"/>
                </a:spcBef>
              </a:pPr>
              <a:r>
                <a:rPr lang="en-US" altLang="zh-CN" sz="2800" dirty="0">
                  <a:latin typeface="黑体" panose="02010609060101010101" pitchFamily="2" charset="-122"/>
                  <a:ea typeface="黑体" panose="02010609060101010101" pitchFamily="2" charset="-122"/>
                </a:rPr>
                <a:t>   </a:t>
              </a:r>
              <a:r>
                <a:rPr lang="zh-CN" altLang="en-US" sz="2800" dirty="0">
                  <a:latin typeface="黑体" panose="02010609060101010101" pitchFamily="2" charset="-122"/>
                  <a:ea typeface="黑体" panose="02010609060101010101" pitchFamily="2" charset="-122"/>
                </a:rPr>
                <a:t>为表面电荷面密度    </a:t>
              </a:r>
              <a:endParaRPr lang="zh-CN" altLang="en-US" sz="2800" dirty="0">
                <a:latin typeface="黑体" panose="02010609060101010101" pitchFamily="2" charset="-122"/>
                <a:ea typeface="黑体" panose="02010609060101010101" pitchFamily="2" charset="-122"/>
              </a:endParaRPr>
            </a:p>
          </p:txBody>
        </p:sp>
        <p:graphicFrame>
          <p:nvGraphicFramePr>
            <p:cNvPr id="13335" name="Object 23"/>
            <p:cNvGraphicFramePr>
              <a:graphicFrameLocks noChangeAspect="1"/>
            </p:cNvGraphicFramePr>
            <p:nvPr/>
          </p:nvGraphicFramePr>
          <p:xfrm>
            <a:off x="3130" y="1113"/>
            <a:ext cx="286" cy="230"/>
          </p:xfrm>
          <a:graphic>
            <a:graphicData uri="http://schemas.openxmlformats.org/presentationml/2006/ole">
              <mc:AlternateContent xmlns:mc="http://schemas.openxmlformats.org/markup-compatibility/2006">
                <mc:Choice xmlns:v="urn:schemas-microsoft-com:vml" Requires="v">
                  <p:oleObj spid="_x0000_s8375" name="Equation" r:id="rId3" imgW="215900" imgH="190500" progId="Equation.3">
                    <p:embed/>
                  </p:oleObj>
                </mc:Choice>
                <mc:Fallback>
                  <p:oleObj name="Equation" r:id="rId3" imgW="215900" imgH="1905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 y="1113"/>
                          <a:ext cx="286" cy="23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pSp>
      <p:sp>
        <p:nvSpPr>
          <p:cNvPr id="13336" name="Text Box 24"/>
          <p:cNvSpPr txBox="1">
            <a:spLocks noChangeArrowheads="1"/>
          </p:cNvSpPr>
          <p:nvPr/>
        </p:nvSpPr>
        <p:spPr bwMode="auto">
          <a:xfrm>
            <a:off x="4800600" y="2209800"/>
            <a:ext cx="3733800" cy="519113"/>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2" charset="-122"/>
                <a:ea typeface="黑体" panose="02010609060101010101" pitchFamily="2" charset="-122"/>
              </a:rPr>
              <a:t>作钱币形高斯面</a:t>
            </a:r>
            <a:r>
              <a:rPr lang="zh-CN" altLang="en-US" sz="2800" dirty="0">
                <a:solidFill>
                  <a:srgbClr val="CC0066"/>
                </a:solidFill>
                <a:latin typeface="黑体" panose="02010609060101010101" pitchFamily="2" charset="-122"/>
                <a:ea typeface="黑体" panose="02010609060101010101" pitchFamily="2" charset="-122"/>
              </a:rPr>
              <a:t> </a:t>
            </a:r>
            <a:r>
              <a:rPr lang="en-US" altLang="zh-CN" sz="2800" i="1"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S</a:t>
            </a:r>
            <a:endParaRPr lang="en-US" altLang="zh-CN" sz="2800" i="1"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3337" name="Text Box 25"/>
          <p:cNvSpPr txBox="1">
            <a:spLocks noChangeArrowheads="1"/>
          </p:cNvSpPr>
          <p:nvPr/>
        </p:nvSpPr>
        <p:spPr bwMode="auto">
          <a:xfrm>
            <a:off x="533400" y="228600"/>
            <a:ext cx="7772400" cy="523220"/>
          </a:xfrm>
          <a:prstGeom prst="rect">
            <a:avLst/>
          </a:prstGeom>
          <a:noFill/>
          <a:ln w="9525">
            <a:noFill/>
            <a:miter lim="800000"/>
          </a:ln>
          <a:effectLst/>
        </p:spPr>
        <p:txBody>
          <a:bodyPr wrap="square">
            <a:spAutoFit/>
          </a:bodyPr>
          <a:lstStyle/>
          <a:p>
            <a:pPr>
              <a:spcBef>
                <a:spcPct val="50000"/>
              </a:spcBef>
            </a:pPr>
            <a:r>
              <a:rPr lang="zh-CN" altLang="en-US" sz="2800" b="1" dirty="0" smtClean="0">
                <a:solidFill>
                  <a:srgbClr val="00B050"/>
                </a:solidFill>
                <a:latin typeface="黑体" panose="02010609060101010101" pitchFamily="2" charset="-122"/>
                <a:ea typeface="黑体" panose="02010609060101010101" pitchFamily="2" charset="-122"/>
              </a:rPr>
              <a:t>三 表面电荷</a:t>
            </a:r>
            <a:r>
              <a:rPr lang="zh-CN" altLang="en-US" sz="2800" b="1" dirty="0">
                <a:solidFill>
                  <a:srgbClr val="00B050"/>
                </a:solidFill>
                <a:latin typeface="黑体" panose="02010609060101010101" pitchFamily="2" charset="-122"/>
                <a:ea typeface="黑体" panose="02010609060101010101" pitchFamily="2" charset="-122"/>
              </a:rPr>
              <a:t>面密度</a:t>
            </a:r>
            <a:r>
              <a:rPr lang="zh-CN" altLang="en-US" sz="2800" b="1" dirty="0" smtClean="0">
                <a:solidFill>
                  <a:srgbClr val="00B050"/>
                </a:solidFill>
                <a:latin typeface="黑体" panose="02010609060101010101" pitchFamily="2" charset="-122"/>
                <a:ea typeface="黑体" panose="02010609060101010101" pitchFamily="2" charset="-122"/>
              </a:rPr>
              <a:t>与电场强度</a:t>
            </a:r>
            <a:r>
              <a:rPr lang="zh-CN" altLang="en-US" sz="2800" b="1" dirty="0">
                <a:solidFill>
                  <a:srgbClr val="00B050"/>
                </a:solidFill>
                <a:latin typeface="黑体" panose="02010609060101010101" pitchFamily="2" charset="-122"/>
                <a:ea typeface="黑体" panose="02010609060101010101" pitchFamily="2" charset="-122"/>
              </a:rPr>
              <a:t>的关系</a:t>
            </a:r>
            <a:endParaRPr lang="zh-CN" altLang="en-US" sz="2800" b="1" dirty="0">
              <a:solidFill>
                <a:srgbClr val="00B050"/>
              </a:solidFill>
              <a:latin typeface="黑体" panose="02010609060101010101" pitchFamily="2" charset="-122"/>
              <a:ea typeface="黑体" panose="02010609060101010101" pitchFamily="2" charset="-122"/>
            </a:endParaRPr>
          </a:p>
        </p:txBody>
      </p:sp>
      <p:graphicFrame>
        <p:nvGraphicFramePr>
          <p:cNvPr id="13338" name="Object 26"/>
          <p:cNvGraphicFramePr>
            <a:graphicFrameLocks noChangeAspect="1"/>
          </p:cNvGraphicFramePr>
          <p:nvPr/>
        </p:nvGraphicFramePr>
        <p:xfrm>
          <a:off x="762000" y="1079500"/>
          <a:ext cx="3200400" cy="1206500"/>
        </p:xfrm>
        <a:graphic>
          <a:graphicData uri="http://schemas.openxmlformats.org/presentationml/2006/ole">
            <mc:AlternateContent xmlns:mc="http://schemas.openxmlformats.org/markup-compatibility/2006">
              <mc:Choice xmlns:v="urn:schemas-microsoft-com:vml" Requires="v">
                <p:oleObj spid="_x0000_s8376" name="Equation" r:id="rId5" imgW="927100" imgH="431800" progId="Equation.3">
                  <p:embed/>
                </p:oleObj>
              </mc:Choice>
              <mc:Fallback>
                <p:oleObj name="Equation" r:id="rId5" imgW="927100" imgH="4318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079500"/>
                        <a:ext cx="3200400" cy="120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39" name="Object 27"/>
          <p:cNvGraphicFramePr>
            <a:graphicFrameLocks noChangeAspect="1"/>
          </p:cNvGraphicFramePr>
          <p:nvPr/>
        </p:nvGraphicFramePr>
        <p:xfrm>
          <a:off x="914400" y="2286000"/>
          <a:ext cx="2438400" cy="1198563"/>
        </p:xfrm>
        <a:graphic>
          <a:graphicData uri="http://schemas.openxmlformats.org/presentationml/2006/ole">
            <mc:AlternateContent xmlns:mc="http://schemas.openxmlformats.org/markup-compatibility/2006">
              <mc:Choice xmlns:v="urn:schemas-microsoft-com:vml" Requires="v">
                <p:oleObj spid="_x0000_s8377" name="Equation" r:id="rId7" imgW="825500" imgH="431800" progId="Equation.3">
                  <p:embed/>
                </p:oleObj>
              </mc:Choice>
              <mc:Fallback>
                <p:oleObj name="Equation" r:id="rId7" imgW="825500" imgH="4318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2286000"/>
                        <a:ext cx="2438400" cy="1198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40" name="Object 28"/>
          <p:cNvGraphicFramePr>
            <a:graphicFrameLocks noChangeAspect="1"/>
          </p:cNvGraphicFramePr>
          <p:nvPr/>
        </p:nvGraphicFramePr>
        <p:xfrm>
          <a:off x="1143000" y="3505200"/>
          <a:ext cx="1676400" cy="1143000"/>
        </p:xfrm>
        <a:graphic>
          <a:graphicData uri="http://schemas.openxmlformats.org/presentationml/2006/ole">
            <mc:AlternateContent xmlns:mc="http://schemas.openxmlformats.org/markup-compatibility/2006">
              <mc:Choice xmlns:v="urn:schemas-microsoft-com:vml" Requires="v">
                <p:oleObj spid="_x0000_s8378" name="Equation" r:id="rId9" imgW="711200" imgH="673100" progId="Equation.3">
                  <p:embed/>
                </p:oleObj>
              </mc:Choice>
              <mc:Fallback>
                <p:oleObj name="Equation" r:id="rId9" imgW="711200" imgH="6731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3505200"/>
                        <a:ext cx="1676400" cy="1143000"/>
                      </a:xfrm>
                      <a:prstGeom prst="rect">
                        <a:avLst/>
                      </a:prstGeom>
                      <a:gradFill rotWithShape="0">
                        <a:gsLst>
                          <a:gs pos="0">
                            <a:schemeClr val="accent1"/>
                          </a:gs>
                          <a:gs pos="50000">
                            <a:schemeClr val="accent1">
                              <a:gamma/>
                              <a:tint val="0"/>
                              <a:invGamma/>
                            </a:schemeClr>
                          </a:gs>
                          <a:gs pos="100000">
                            <a:schemeClr val="accent1"/>
                          </a:gs>
                        </a:gsLst>
                        <a:lin ang="5400000" scaled="1"/>
                      </a:gradFill>
                      <a:ln w="12700">
                        <a:solidFill>
                          <a:srgbClr val="006666"/>
                        </a:solidFill>
                        <a:miter lim="800000"/>
                        <a:headEnd/>
                        <a:tailEnd/>
                      </a:ln>
                    </p:spPr>
                  </p:pic>
                </p:oleObj>
              </mc:Fallback>
            </mc:AlternateContent>
          </a:graphicData>
        </a:graphic>
      </p:graphicFrame>
      <p:sp>
        <p:nvSpPr>
          <p:cNvPr id="13341" name="Rectangle 29"/>
          <p:cNvSpPr>
            <a:spLocks noChangeArrowheads="1"/>
          </p:cNvSpPr>
          <p:nvPr/>
        </p:nvSpPr>
        <p:spPr bwMode="auto">
          <a:xfrm>
            <a:off x="304800" y="4800600"/>
            <a:ext cx="3962400" cy="1574855"/>
          </a:xfrm>
          <a:prstGeom prst="rect">
            <a:avLst/>
          </a:prstGeom>
          <a:gradFill rotWithShape="0">
            <a:gsLst>
              <a:gs pos="0">
                <a:schemeClr val="accent1"/>
              </a:gs>
              <a:gs pos="50000">
                <a:schemeClr val="accent1">
                  <a:gamma/>
                  <a:tint val="0"/>
                  <a:invGamma/>
                </a:schemeClr>
              </a:gs>
              <a:gs pos="100000">
                <a:schemeClr val="accent1"/>
              </a:gs>
            </a:gsLst>
            <a:lin ang="5400000" scaled="1"/>
          </a:gradFill>
          <a:ln w="12700">
            <a:solidFill>
              <a:srgbClr val="006666"/>
            </a:solidFill>
            <a:miter lim="800000"/>
          </a:ln>
          <a:effectLst/>
        </p:spPr>
        <p:txBody>
          <a:bodyPr>
            <a:spAutoFit/>
          </a:bodyPr>
          <a:lstStyle/>
          <a:p>
            <a:pPr>
              <a:lnSpc>
                <a:spcPct val="120000"/>
              </a:lnSpc>
              <a:spcBef>
                <a:spcPct val="50000"/>
              </a:spcBef>
            </a:pPr>
            <a:r>
              <a:rPr lang="zh-CN" altLang="en-US" sz="2800" dirty="0">
                <a:latin typeface="黑体" panose="02010609060101010101" pitchFamily="2" charset="-122"/>
                <a:ea typeface="黑体" panose="02010609060101010101" pitchFamily="2" charset="-122"/>
              </a:rPr>
              <a:t>表面电场强度的大小与该表面电荷面密度成正比</a:t>
            </a:r>
            <a:endParaRPr lang="zh-CN" altLang="en-US" sz="2800" dirty="0">
              <a:latin typeface="黑体" panose="02010609060101010101" pitchFamily="2" charset="-122"/>
              <a:ea typeface="黑体" panose="02010609060101010101" pitchFamily="2" charset="-122"/>
            </a:endParaRPr>
          </a:p>
        </p:txBody>
      </p:sp>
      <p:grpSp>
        <p:nvGrpSpPr>
          <p:cNvPr id="7" name="Group 30"/>
          <p:cNvGrpSpPr/>
          <p:nvPr/>
        </p:nvGrpSpPr>
        <p:grpSpPr bwMode="auto">
          <a:xfrm>
            <a:off x="5562600" y="3810000"/>
            <a:ext cx="1638300" cy="457200"/>
            <a:chOff x="3840" y="2736"/>
            <a:chExt cx="1032" cy="288"/>
          </a:xfrm>
        </p:grpSpPr>
        <p:sp>
          <p:nvSpPr>
            <p:cNvPr id="13343" name="AutoShape 31"/>
            <p:cNvSpPr>
              <a:spLocks noChangeArrowheads="1"/>
            </p:cNvSpPr>
            <p:nvPr/>
          </p:nvSpPr>
          <p:spPr bwMode="auto">
            <a:xfrm rot="-674099">
              <a:off x="3840" y="2736"/>
              <a:ext cx="1007" cy="192"/>
            </a:xfrm>
            <a:prstGeom prst="can">
              <a:avLst>
                <a:gd name="adj" fmla="val 50000"/>
              </a:avLst>
            </a:prstGeom>
            <a:solidFill>
              <a:srgbClr val="99CCFF">
                <a:alpha val="50000"/>
              </a:srgbClr>
            </a:solidFill>
            <a:ln w="19050">
              <a:solidFill>
                <a:srgbClr val="0000FF"/>
              </a:solidFill>
              <a:round/>
            </a:ln>
            <a:effectLst/>
          </p:spPr>
          <p:txBody>
            <a:bodyPr wrap="none" anchor="ctr"/>
            <a:lstStyle/>
            <a:p>
              <a:endParaRPr lang="zh-CN" altLang="en-US"/>
            </a:p>
          </p:txBody>
        </p:sp>
        <p:sp>
          <p:nvSpPr>
            <p:cNvPr id="13344" name="AutoShape 32"/>
            <p:cNvSpPr>
              <a:spLocks noChangeArrowheads="1"/>
            </p:cNvSpPr>
            <p:nvPr/>
          </p:nvSpPr>
          <p:spPr bwMode="auto">
            <a:xfrm rot="-674099">
              <a:off x="3865" y="2832"/>
              <a:ext cx="1007" cy="192"/>
            </a:xfrm>
            <a:prstGeom prst="can">
              <a:avLst>
                <a:gd name="adj" fmla="val 50000"/>
              </a:avLst>
            </a:prstGeom>
            <a:noFill/>
            <a:ln w="19050">
              <a:solidFill>
                <a:srgbClr val="0000FF"/>
              </a:solidFill>
              <a:prstDash val="sysDot"/>
              <a:round/>
            </a:ln>
            <a:effectLst/>
          </p:spPr>
          <p:txBody>
            <a:bodyPr wrap="none" anchor="ctr"/>
            <a:lstStyle/>
            <a:p>
              <a:endParaRPr lang="zh-CN" altLang="en-US"/>
            </a:p>
          </p:txBody>
        </p:sp>
      </p:grpSp>
      <p:graphicFrame>
        <p:nvGraphicFramePr>
          <p:cNvPr id="13345" name="Object 33"/>
          <p:cNvGraphicFramePr>
            <a:graphicFrameLocks noChangeAspect="1"/>
          </p:cNvGraphicFramePr>
          <p:nvPr/>
        </p:nvGraphicFramePr>
        <p:xfrm>
          <a:off x="5943600" y="4191000"/>
          <a:ext cx="1228725" cy="657225"/>
        </p:xfrm>
        <a:graphic>
          <a:graphicData uri="http://schemas.openxmlformats.org/presentationml/2006/ole">
            <mc:AlternateContent xmlns:mc="http://schemas.openxmlformats.org/markup-compatibility/2006">
              <mc:Choice xmlns:v="urn:schemas-microsoft-com:vml" Requires="v">
                <p:oleObj spid="_x0000_s8379" name="Equation" r:id="rId11" imgW="381000" imgH="203200" progId="Equation.3">
                  <p:embed/>
                </p:oleObj>
              </mc:Choice>
              <mc:Fallback>
                <p:oleObj name="Equation" r:id="rId11" imgW="381000" imgH="2032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600" y="4191000"/>
                        <a:ext cx="1228725"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45"/>
                                        </p:tgtEl>
                                        <p:attrNameLst>
                                          <p:attrName>style.visibility</p:attrName>
                                        </p:attrNameLst>
                                      </p:cBhvr>
                                      <p:to>
                                        <p:strVal val="visible"/>
                                      </p:to>
                                    </p:set>
                                    <p:animEffect transition="in" filter="blinds(horizontal)">
                                      <p:cBhvr>
                                        <p:cTn id="12" dur="500"/>
                                        <p:tgtEl>
                                          <p:spTgt spid="133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36"/>
                                        </p:tgtEl>
                                        <p:attrNameLst>
                                          <p:attrName>style.visibility</p:attrName>
                                        </p:attrNameLst>
                                      </p:cBhvr>
                                      <p:to>
                                        <p:strVal val="visible"/>
                                      </p:to>
                                    </p:set>
                                    <p:animEffect transition="in" filter="blinds(horizontal)">
                                      <p:cBhvr>
                                        <p:cTn id="17" dur="500"/>
                                        <p:tgtEl>
                                          <p:spTgt spid="1333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ppt_h/2"/>
                                          </p:val>
                                        </p:tav>
                                        <p:tav tm="100000">
                                          <p:val>
                                            <p:strVal val="#ppt_y"/>
                                          </p:val>
                                        </p:tav>
                                      </p:tavLst>
                                    </p:anim>
                                    <p:anim calcmode="lin" valueType="num">
                                      <p:cBhvr>
                                        <p:cTn id="29" dur="500" fill="hold"/>
                                        <p:tgtEl>
                                          <p:spTgt spid="5"/>
                                        </p:tgtEl>
                                        <p:attrNameLst>
                                          <p:attrName>ppt_w</p:attrName>
                                        </p:attrNameLst>
                                      </p:cBhvr>
                                      <p:tavLst>
                                        <p:tav tm="0">
                                          <p:val>
                                            <p:strVal val="#ppt_w"/>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13338"/>
                                        </p:tgtEl>
                                        <p:attrNameLst>
                                          <p:attrName>style.visibility</p:attrName>
                                        </p:attrNameLst>
                                      </p:cBhvr>
                                      <p:to>
                                        <p:strVal val="visible"/>
                                      </p:to>
                                    </p:set>
                                    <p:animEffect transition="in" filter="blinds(vertical)">
                                      <p:cBhvr>
                                        <p:cTn id="35" dur="500"/>
                                        <p:tgtEl>
                                          <p:spTgt spid="1333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linds(horizontal)">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5" fill="hold" nodeType="clickEffect">
                                  <p:stCondLst>
                                    <p:cond delay="0"/>
                                  </p:stCondLst>
                                  <p:childTnLst>
                                    <p:set>
                                      <p:cBhvr>
                                        <p:cTn id="44" dur="1" fill="hold">
                                          <p:stCondLst>
                                            <p:cond delay="0"/>
                                          </p:stCondLst>
                                        </p:cTn>
                                        <p:tgtEl>
                                          <p:spTgt spid="13339"/>
                                        </p:tgtEl>
                                        <p:attrNameLst>
                                          <p:attrName>style.visibility</p:attrName>
                                        </p:attrNameLst>
                                      </p:cBhvr>
                                      <p:to>
                                        <p:strVal val="visible"/>
                                      </p:to>
                                    </p:set>
                                    <p:animEffect transition="in" filter="blinds(vertical)">
                                      <p:cBhvr>
                                        <p:cTn id="45" dur="500"/>
                                        <p:tgtEl>
                                          <p:spTgt spid="1333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3340"/>
                                        </p:tgtEl>
                                        <p:attrNameLst>
                                          <p:attrName>style.visibility</p:attrName>
                                        </p:attrNameLst>
                                      </p:cBhvr>
                                      <p:to>
                                        <p:strVal val="visible"/>
                                      </p:to>
                                    </p:set>
                                    <p:animEffect transition="in" filter="blinds(horizontal)">
                                      <p:cBhvr>
                                        <p:cTn id="50" dur="500"/>
                                        <p:tgtEl>
                                          <p:spTgt spid="1334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3341"/>
                                        </p:tgtEl>
                                        <p:attrNameLst>
                                          <p:attrName>style.visibility</p:attrName>
                                        </p:attrNameLst>
                                      </p:cBhvr>
                                      <p:to>
                                        <p:strVal val="visible"/>
                                      </p:to>
                                    </p:set>
                                    <p:animEffect transition="in" filter="blinds(horizontal)">
                                      <p:cBhvr>
                                        <p:cTn id="55" dur="500"/>
                                        <p:tgtEl>
                                          <p:spTgt spid="13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6" grpId="0" autoUpdateAnimBg="0"/>
      <p:bldP spid="13341"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143000" y="2438400"/>
            <a:ext cx="7086600" cy="2819400"/>
            <a:chOff x="768" y="1680"/>
            <a:chExt cx="4464" cy="1776"/>
          </a:xfrm>
        </p:grpSpPr>
        <p:sp>
          <p:nvSpPr>
            <p:cNvPr id="14339" name="Rectangle 3"/>
            <p:cNvSpPr>
              <a:spLocks noChangeArrowheads="1"/>
            </p:cNvSpPr>
            <p:nvPr/>
          </p:nvSpPr>
          <p:spPr bwMode="auto">
            <a:xfrm>
              <a:off x="768" y="1680"/>
              <a:ext cx="4464" cy="1776"/>
            </a:xfrm>
            <a:prstGeom prst="rect">
              <a:avLst/>
            </a:prstGeom>
            <a:solidFill>
              <a:schemeClr val="bg1"/>
            </a:solidFill>
            <a:ln w="9525">
              <a:solidFill>
                <a:srgbClr val="006666"/>
              </a:solidFill>
              <a:miter lim="800000"/>
              <a:headEnd type="none" w="sm" len="lg"/>
              <a:tailEnd type="none" w="sm" len="lg"/>
            </a:ln>
            <a:effectLst/>
          </p:spPr>
          <p:txBody>
            <a:bodyPr wrap="none" anchor="ctr"/>
            <a:lstStyle/>
            <a:p>
              <a:endParaRPr lang="zh-CN" altLang="en-US"/>
            </a:p>
          </p:txBody>
        </p:sp>
        <p:grpSp>
          <p:nvGrpSpPr>
            <p:cNvPr id="3" name="Group 4"/>
            <p:cNvGrpSpPr/>
            <p:nvPr/>
          </p:nvGrpSpPr>
          <p:grpSpPr bwMode="auto">
            <a:xfrm>
              <a:off x="1392" y="2099"/>
              <a:ext cx="1749" cy="864"/>
              <a:chOff x="1920" y="1955"/>
              <a:chExt cx="1749" cy="864"/>
            </a:xfrm>
          </p:grpSpPr>
          <p:sp>
            <p:nvSpPr>
              <p:cNvPr id="14341" name="Freeform 5"/>
              <p:cNvSpPr/>
              <p:nvPr/>
            </p:nvSpPr>
            <p:spPr bwMode="auto">
              <a:xfrm>
                <a:off x="1949" y="2016"/>
                <a:ext cx="1699" cy="768"/>
              </a:xfrm>
              <a:custGeom>
                <a:avLst/>
                <a:gdLst/>
                <a:ahLst/>
                <a:cxnLst>
                  <a:cxn ang="0">
                    <a:pos x="3" y="376"/>
                  </a:cxn>
                  <a:cxn ang="0">
                    <a:pos x="40" y="229"/>
                  </a:cxn>
                  <a:cxn ang="0">
                    <a:pos x="78" y="170"/>
                  </a:cxn>
                  <a:cxn ang="0">
                    <a:pos x="378" y="0"/>
                  </a:cxn>
                  <a:cxn ang="0">
                    <a:pos x="686" y="6"/>
                  </a:cxn>
                  <a:cxn ang="0">
                    <a:pos x="860" y="33"/>
                  </a:cxn>
                  <a:cxn ang="0">
                    <a:pos x="1255" y="118"/>
                  </a:cxn>
                  <a:cxn ang="0">
                    <a:pos x="1361" y="163"/>
                  </a:cxn>
                  <a:cxn ang="0">
                    <a:pos x="1419" y="203"/>
                  </a:cxn>
                  <a:cxn ang="0">
                    <a:pos x="1659" y="360"/>
                  </a:cxn>
                  <a:cxn ang="0">
                    <a:pos x="1699" y="433"/>
                  </a:cxn>
                  <a:cxn ang="0">
                    <a:pos x="1689" y="531"/>
                  </a:cxn>
                  <a:cxn ang="0">
                    <a:pos x="1641" y="564"/>
                  </a:cxn>
                  <a:cxn ang="0">
                    <a:pos x="1468" y="610"/>
                  </a:cxn>
                  <a:cxn ang="0">
                    <a:pos x="1341" y="643"/>
                  </a:cxn>
                  <a:cxn ang="0">
                    <a:pos x="1033" y="708"/>
                  </a:cxn>
                  <a:cxn ang="0">
                    <a:pos x="869" y="734"/>
                  </a:cxn>
                  <a:cxn ang="0">
                    <a:pos x="349" y="708"/>
                  </a:cxn>
                  <a:cxn ang="0">
                    <a:pos x="175" y="623"/>
                  </a:cxn>
                  <a:cxn ang="0">
                    <a:pos x="75" y="544"/>
                  </a:cxn>
                  <a:cxn ang="0">
                    <a:pos x="21" y="440"/>
                  </a:cxn>
                  <a:cxn ang="0">
                    <a:pos x="3" y="376"/>
                  </a:cxn>
                </a:cxnLst>
                <a:rect l="0" t="0" r="r" b="b"/>
                <a:pathLst>
                  <a:path w="1699" h="768">
                    <a:moveTo>
                      <a:pt x="3" y="376"/>
                    </a:moveTo>
                    <a:cubicBezTo>
                      <a:pt x="6" y="304"/>
                      <a:pt x="33" y="301"/>
                      <a:pt x="40" y="229"/>
                    </a:cubicBezTo>
                    <a:cubicBezTo>
                      <a:pt x="44" y="195"/>
                      <a:pt x="61" y="195"/>
                      <a:pt x="78" y="170"/>
                    </a:cubicBezTo>
                    <a:cubicBezTo>
                      <a:pt x="145" y="77"/>
                      <a:pt x="223" y="19"/>
                      <a:pt x="378" y="0"/>
                    </a:cubicBezTo>
                    <a:cubicBezTo>
                      <a:pt x="480" y="2"/>
                      <a:pt x="583" y="3"/>
                      <a:pt x="686" y="6"/>
                    </a:cubicBezTo>
                    <a:cubicBezTo>
                      <a:pt x="744" y="8"/>
                      <a:pt x="803" y="24"/>
                      <a:pt x="860" y="33"/>
                    </a:cubicBezTo>
                    <a:cubicBezTo>
                      <a:pt x="994" y="52"/>
                      <a:pt x="1132" y="76"/>
                      <a:pt x="1255" y="118"/>
                    </a:cubicBezTo>
                    <a:cubicBezTo>
                      <a:pt x="1271" y="123"/>
                      <a:pt x="1353" y="157"/>
                      <a:pt x="1361" y="163"/>
                    </a:cubicBezTo>
                    <a:cubicBezTo>
                      <a:pt x="1381" y="177"/>
                      <a:pt x="1397" y="193"/>
                      <a:pt x="1419" y="203"/>
                    </a:cubicBezTo>
                    <a:cubicBezTo>
                      <a:pt x="1513" y="246"/>
                      <a:pt x="1609" y="290"/>
                      <a:pt x="1659" y="360"/>
                    </a:cubicBezTo>
                    <a:cubicBezTo>
                      <a:pt x="1668" y="390"/>
                      <a:pt x="1685" y="406"/>
                      <a:pt x="1699" y="433"/>
                    </a:cubicBezTo>
                    <a:cubicBezTo>
                      <a:pt x="1695" y="466"/>
                      <a:pt x="1698" y="499"/>
                      <a:pt x="1689" y="531"/>
                    </a:cubicBezTo>
                    <a:cubicBezTo>
                      <a:pt x="1685" y="546"/>
                      <a:pt x="1656" y="557"/>
                      <a:pt x="1641" y="564"/>
                    </a:cubicBezTo>
                    <a:cubicBezTo>
                      <a:pt x="1590" y="587"/>
                      <a:pt x="1526" y="598"/>
                      <a:pt x="1468" y="610"/>
                    </a:cubicBezTo>
                    <a:cubicBezTo>
                      <a:pt x="1427" y="628"/>
                      <a:pt x="1385" y="627"/>
                      <a:pt x="1341" y="643"/>
                    </a:cubicBezTo>
                    <a:cubicBezTo>
                      <a:pt x="1241" y="676"/>
                      <a:pt x="1141" y="687"/>
                      <a:pt x="1033" y="708"/>
                    </a:cubicBezTo>
                    <a:cubicBezTo>
                      <a:pt x="885" y="737"/>
                      <a:pt x="1010" y="723"/>
                      <a:pt x="869" y="734"/>
                    </a:cubicBezTo>
                    <a:cubicBezTo>
                      <a:pt x="680" y="768"/>
                      <a:pt x="526" y="733"/>
                      <a:pt x="349" y="708"/>
                    </a:cubicBezTo>
                    <a:cubicBezTo>
                      <a:pt x="290" y="683"/>
                      <a:pt x="216" y="665"/>
                      <a:pt x="175" y="623"/>
                    </a:cubicBezTo>
                    <a:cubicBezTo>
                      <a:pt x="134" y="581"/>
                      <a:pt x="102" y="583"/>
                      <a:pt x="75" y="544"/>
                    </a:cubicBezTo>
                    <a:cubicBezTo>
                      <a:pt x="48" y="507"/>
                      <a:pt x="47" y="477"/>
                      <a:pt x="21" y="440"/>
                    </a:cubicBezTo>
                    <a:cubicBezTo>
                      <a:pt x="19" y="437"/>
                      <a:pt x="0" y="374"/>
                      <a:pt x="3" y="376"/>
                    </a:cubicBezTo>
                    <a:close/>
                  </a:path>
                </a:pathLst>
              </a:custGeom>
              <a:gradFill rotWithShape="0">
                <a:gsLst>
                  <a:gs pos="0">
                    <a:srgbClr val="B2B2B2"/>
                  </a:gs>
                  <a:gs pos="100000">
                    <a:schemeClr val="bg1"/>
                  </a:gs>
                </a:gsLst>
                <a:lin ang="18900000" scaled="1"/>
              </a:gradFill>
              <a:ln w="19050" cap="flat" cmpd="sng">
                <a:solidFill>
                  <a:schemeClr val="tx1"/>
                </a:solidFill>
                <a:prstDash val="solid"/>
                <a:round/>
              </a:ln>
              <a:effectLst/>
            </p:spPr>
            <p:txBody>
              <a:bodyPr wrap="none" anchor="ctr"/>
              <a:lstStyle/>
              <a:p>
                <a:endParaRPr lang="zh-CN" altLang="en-US"/>
              </a:p>
            </p:txBody>
          </p:sp>
          <p:sp>
            <p:nvSpPr>
              <p:cNvPr id="14342" name="Text Box 6"/>
              <p:cNvSpPr txBox="1">
                <a:spLocks noChangeArrowheads="1"/>
              </p:cNvSpPr>
              <p:nvPr/>
            </p:nvSpPr>
            <p:spPr bwMode="auto">
              <a:xfrm>
                <a:off x="3360" y="2208"/>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3300"/>
                    </a:solidFill>
                    <a:latin typeface="黑体" panose="02010609060101010101" pitchFamily="2" charset="-122"/>
                    <a:ea typeface="黑体" panose="02010609060101010101" pitchFamily="2" charset="-122"/>
                  </a:rPr>
                  <a:t>+</a:t>
                </a:r>
                <a:endParaRPr lang="en-US" altLang="zh-CN" sz="2400" b="1">
                  <a:latin typeface="黑体" panose="02010609060101010101" pitchFamily="2" charset="-122"/>
                  <a:ea typeface="黑体" panose="02010609060101010101" pitchFamily="2" charset="-122"/>
                </a:endParaRPr>
              </a:p>
            </p:txBody>
          </p:sp>
          <p:sp>
            <p:nvSpPr>
              <p:cNvPr id="14343" name="Rectangle 7"/>
              <p:cNvSpPr>
                <a:spLocks noChangeArrowheads="1"/>
              </p:cNvSpPr>
              <p:nvPr/>
            </p:nvSpPr>
            <p:spPr bwMode="auto">
              <a:xfrm>
                <a:off x="3456" y="2291"/>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3300"/>
                    </a:solidFill>
                    <a:latin typeface="黑体" panose="02010609060101010101" pitchFamily="2" charset="-122"/>
                    <a:ea typeface="黑体" panose="02010609060101010101" pitchFamily="2" charset="-122"/>
                  </a:rPr>
                  <a:t>+</a:t>
                </a:r>
                <a:endParaRPr lang="en-US" altLang="zh-CN" sz="2400" b="1">
                  <a:solidFill>
                    <a:srgbClr val="FF3300"/>
                  </a:solidFill>
                  <a:latin typeface="黑体" panose="02010609060101010101" pitchFamily="2" charset="-122"/>
                  <a:ea typeface="黑体" panose="02010609060101010101" pitchFamily="2" charset="-122"/>
                </a:endParaRPr>
              </a:p>
            </p:txBody>
          </p:sp>
          <p:sp>
            <p:nvSpPr>
              <p:cNvPr id="14344" name="Rectangle 8"/>
              <p:cNvSpPr>
                <a:spLocks noChangeArrowheads="1"/>
              </p:cNvSpPr>
              <p:nvPr/>
            </p:nvSpPr>
            <p:spPr bwMode="auto">
              <a:xfrm>
                <a:off x="3456" y="2387"/>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3300"/>
                    </a:solidFill>
                    <a:latin typeface="黑体" panose="02010609060101010101" pitchFamily="2" charset="-122"/>
                    <a:ea typeface="黑体" panose="02010609060101010101" pitchFamily="2" charset="-122"/>
                  </a:rPr>
                  <a:t>+</a:t>
                </a:r>
                <a:endParaRPr lang="en-US" altLang="zh-CN" sz="2400" b="1">
                  <a:solidFill>
                    <a:srgbClr val="FF3300"/>
                  </a:solidFill>
                  <a:latin typeface="黑体" panose="02010609060101010101" pitchFamily="2" charset="-122"/>
                  <a:ea typeface="黑体" panose="02010609060101010101" pitchFamily="2" charset="-122"/>
                </a:endParaRPr>
              </a:p>
            </p:txBody>
          </p:sp>
          <p:sp>
            <p:nvSpPr>
              <p:cNvPr id="14345" name="Rectangle 9"/>
              <p:cNvSpPr>
                <a:spLocks noChangeArrowheads="1"/>
              </p:cNvSpPr>
              <p:nvPr/>
            </p:nvSpPr>
            <p:spPr bwMode="auto">
              <a:xfrm>
                <a:off x="3312" y="2387"/>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3300"/>
                    </a:solidFill>
                    <a:latin typeface="黑体" panose="02010609060101010101" pitchFamily="2" charset="-122"/>
                    <a:ea typeface="黑体" panose="02010609060101010101" pitchFamily="2" charset="-122"/>
                  </a:rPr>
                  <a:t>+</a:t>
                </a:r>
                <a:endParaRPr lang="en-US" altLang="zh-CN" sz="2400" b="1">
                  <a:solidFill>
                    <a:srgbClr val="FF3300"/>
                  </a:solidFill>
                  <a:latin typeface="黑体" panose="02010609060101010101" pitchFamily="2" charset="-122"/>
                  <a:ea typeface="黑体" panose="02010609060101010101" pitchFamily="2" charset="-122"/>
                </a:endParaRPr>
              </a:p>
            </p:txBody>
          </p:sp>
          <p:sp>
            <p:nvSpPr>
              <p:cNvPr id="14346" name="Rectangle 10"/>
              <p:cNvSpPr>
                <a:spLocks noChangeArrowheads="1"/>
              </p:cNvSpPr>
              <p:nvPr/>
            </p:nvSpPr>
            <p:spPr bwMode="auto">
              <a:xfrm>
                <a:off x="2064" y="2003"/>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3300"/>
                    </a:solidFill>
                    <a:latin typeface="黑体" panose="02010609060101010101" pitchFamily="2" charset="-122"/>
                    <a:ea typeface="黑体" panose="02010609060101010101" pitchFamily="2" charset="-122"/>
                  </a:rPr>
                  <a:t>+</a:t>
                </a:r>
                <a:endParaRPr lang="en-US" altLang="zh-CN" sz="2400" b="1">
                  <a:solidFill>
                    <a:srgbClr val="FF3300"/>
                  </a:solidFill>
                  <a:latin typeface="黑体" panose="02010609060101010101" pitchFamily="2" charset="-122"/>
                  <a:ea typeface="黑体" panose="02010609060101010101" pitchFamily="2" charset="-122"/>
                </a:endParaRPr>
              </a:p>
            </p:txBody>
          </p:sp>
          <p:sp>
            <p:nvSpPr>
              <p:cNvPr id="14347" name="Rectangle 11"/>
              <p:cNvSpPr>
                <a:spLocks noChangeArrowheads="1"/>
              </p:cNvSpPr>
              <p:nvPr/>
            </p:nvSpPr>
            <p:spPr bwMode="auto">
              <a:xfrm>
                <a:off x="1920" y="2195"/>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3300"/>
                    </a:solidFill>
                    <a:latin typeface="黑体" panose="02010609060101010101" pitchFamily="2" charset="-122"/>
                    <a:ea typeface="黑体" panose="02010609060101010101" pitchFamily="2" charset="-122"/>
                  </a:rPr>
                  <a:t>+</a:t>
                </a:r>
                <a:endParaRPr lang="en-US" altLang="zh-CN" sz="2400" b="1">
                  <a:solidFill>
                    <a:srgbClr val="FF3300"/>
                  </a:solidFill>
                  <a:latin typeface="黑体" panose="02010609060101010101" pitchFamily="2" charset="-122"/>
                  <a:ea typeface="黑体" panose="02010609060101010101" pitchFamily="2" charset="-122"/>
                </a:endParaRPr>
              </a:p>
            </p:txBody>
          </p:sp>
          <p:sp>
            <p:nvSpPr>
              <p:cNvPr id="14348" name="Rectangle 12"/>
              <p:cNvSpPr>
                <a:spLocks noChangeArrowheads="1"/>
              </p:cNvSpPr>
              <p:nvPr/>
            </p:nvSpPr>
            <p:spPr bwMode="auto">
              <a:xfrm>
                <a:off x="2064" y="2435"/>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3300"/>
                    </a:solidFill>
                    <a:latin typeface="黑体" panose="02010609060101010101" pitchFamily="2" charset="-122"/>
                    <a:ea typeface="黑体" panose="02010609060101010101" pitchFamily="2" charset="-122"/>
                  </a:rPr>
                  <a:t>+</a:t>
                </a:r>
                <a:endParaRPr lang="en-US" altLang="zh-CN" sz="2400" b="1">
                  <a:solidFill>
                    <a:srgbClr val="FF3300"/>
                  </a:solidFill>
                  <a:latin typeface="黑体" panose="02010609060101010101" pitchFamily="2" charset="-122"/>
                  <a:ea typeface="黑体" panose="02010609060101010101" pitchFamily="2" charset="-122"/>
                </a:endParaRPr>
              </a:p>
            </p:txBody>
          </p:sp>
          <p:sp>
            <p:nvSpPr>
              <p:cNvPr id="14349" name="Rectangle 13"/>
              <p:cNvSpPr>
                <a:spLocks noChangeArrowheads="1"/>
              </p:cNvSpPr>
              <p:nvPr/>
            </p:nvSpPr>
            <p:spPr bwMode="auto">
              <a:xfrm>
                <a:off x="2496" y="1955"/>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3300"/>
                    </a:solidFill>
                    <a:latin typeface="黑体" panose="02010609060101010101" pitchFamily="2" charset="-122"/>
                    <a:ea typeface="黑体" panose="02010609060101010101" pitchFamily="2" charset="-122"/>
                  </a:rPr>
                  <a:t>+</a:t>
                </a:r>
                <a:endParaRPr lang="en-US" altLang="zh-CN" sz="2400" b="1">
                  <a:solidFill>
                    <a:srgbClr val="FF3300"/>
                  </a:solidFill>
                  <a:latin typeface="黑体" panose="02010609060101010101" pitchFamily="2" charset="-122"/>
                  <a:ea typeface="黑体" panose="02010609060101010101" pitchFamily="2" charset="-122"/>
                </a:endParaRPr>
              </a:p>
            </p:txBody>
          </p:sp>
          <p:sp>
            <p:nvSpPr>
              <p:cNvPr id="14350" name="Rectangle 14"/>
              <p:cNvSpPr>
                <a:spLocks noChangeArrowheads="1"/>
              </p:cNvSpPr>
              <p:nvPr/>
            </p:nvSpPr>
            <p:spPr bwMode="auto">
              <a:xfrm>
                <a:off x="2448" y="2531"/>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3300"/>
                    </a:solidFill>
                    <a:latin typeface="黑体" panose="02010609060101010101" pitchFamily="2" charset="-122"/>
                    <a:ea typeface="黑体" panose="02010609060101010101" pitchFamily="2" charset="-122"/>
                  </a:rPr>
                  <a:t>+</a:t>
                </a:r>
                <a:endParaRPr lang="en-US" altLang="zh-CN" sz="2400" b="1">
                  <a:solidFill>
                    <a:srgbClr val="FF3300"/>
                  </a:solidFill>
                  <a:latin typeface="黑体" panose="02010609060101010101" pitchFamily="2" charset="-122"/>
                  <a:ea typeface="黑体" panose="02010609060101010101" pitchFamily="2" charset="-122"/>
                </a:endParaRPr>
              </a:p>
            </p:txBody>
          </p:sp>
        </p:grpSp>
      </p:grpSp>
      <p:grpSp>
        <p:nvGrpSpPr>
          <p:cNvPr id="4" name="Group 15"/>
          <p:cNvGrpSpPr/>
          <p:nvPr/>
        </p:nvGrpSpPr>
        <p:grpSpPr bwMode="auto">
          <a:xfrm>
            <a:off x="1524000" y="2590800"/>
            <a:ext cx="4191000" cy="2438400"/>
            <a:chOff x="1536" y="1632"/>
            <a:chExt cx="2640" cy="1536"/>
          </a:xfrm>
        </p:grpSpPr>
        <p:sp>
          <p:nvSpPr>
            <p:cNvPr id="14352" name="Line 16"/>
            <p:cNvSpPr>
              <a:spLocks noChangeShapeType="1"/>
            </p:cNvSpPr>
            <p:nvPr/>
          </p:nvSpPr>
          <p:spPr bwMode="auto">
            <a:xfrm flipH="1">
              <a:off x="1776" y="2592"/>
              <a:ext cx="336" cy="384"/>
            </a:xfrm>
            <a:prstGeom prst="line">
              <a:avLst/>
            </a:prstGeom>
            <a:noFill/>
            <a:ln w="19050">
              <a:solidFill>
                <a:srgbClr val="FF0000"/>
              </a:solidFill>
              <a:round/>
              <a:tailEnd type="triangle" w="sm" len="lg"/>
            </a:ln>
            <a:effectLst/>
          </p:spPr>
          <p:txBody>
            <a:bodyPr wrap="none" anchor="ctr"/>
            <a:lstStyle/>
            <a:p>
              <a:endParaRPr lang="zh-CN" altLang="en-US"/>
            </a:p>
          </p:txBody>
        </p:sp>
        <p:sp>
          <p:nvSpPr>
            <p:cNvPr id="14353" name="Line 17"/>
            <p:cNvSpPr>
              <a:spLocks noChangeShapeType="1"/>
            </p:cNvSpPr>
            <p:nvPr/>
          </p:nvSpPr>
          <p:spPr bwMode="auto">
            <a:xfrm>
              <a:off x="3600" y="2544"/>
              <a:ext cx="480" cy="288"/>
            </a:xfrm>
            <a:prstGeom prst="line">
              <a:avLst/>
            </a:prstGeom>
            <a:noFill/>
            <a:ln w="19050">
              <a:solidFill>
                <a:srgbClr val="FF0000"/>
              </a:solidFill>
              <a:round/>
              <a:tailEnd type="triangle" w="sm" len="lg"/>
            </a:ln>
            <a:effectLst/>
          </p:spPr>
          <p:txBody>
            <a:bodyPr wrap="none" anchor="ctr"/>
            <a:lstStyle/>
            <a:p>
              <a:endParaRPr lang="zh-CN" altLang="en-US"/>
            </a:p>
          </p:txBody>
        </p:sp>
        <p:sp>
          <p:nvSpPr>
            <p:cNvPr id="14354" name="Line 18"/>
            <p:cNvSpPr>
              <a:spLocks noChangeShapeType="1"/>
            </p:cNvSpPr>
            <p:nvPr/>
          </p:nvSpPr>
          <p:spPr bwMode="auto">
            <a:xfrm flipV="1">
              <a:off x="3600" y="2160"/>
              <a:ext cx="480" cy="240"/>
            </a:xfrm>
            <a:prstGeom prst="line">
              <a:avLst/>
            </a:prstGeom>
            <a:noFill/>
            <a:ln w="19050">
              <a:solidFill>
                <a:srgbClr val="FF0000"/>
              </a:solidFill>
              <a:round/>
              <a:tailEnd type="triangle" w="sm" len="lg"/>
            </a:ln>
            <a:effectLst/>
          </p:spPr>
          <p:txBody>
            <a:bodyPr wrap="none" anchor="ctr"/>
            <a:lstStyle/>
            <a:p>
              <a:endParaRPr lang="zh-CN" altLang="en-US"/>
            </a:p>
          </p:txBody>
        </p:sp>
        <p:sp>
          <p:nvSpPr>
            <p:cNvPr id="14355" name="Line 19"/>
            <p:cNvSpPr>
              <a:spLocks noChangeShapeType="1"/>
            </p:cNvSpPr>
            <p:nvPr/>
          </p:nvSpPr>
          <p:spPr bwMode="auto">
            <a:xfrm>
              <a:off x="3648" y="2496"/>
              <a:ext cx="528" cy="0"/>
            </a:xfrm>
            <a:prstGeom prst="line">
              <a:avLst/>
            </a:prstGeom>
            <a:noFill/>
            <a:ln w="19050">
              <a:solidFill>
                <a:srgbClr val="FF0000"/>
              </a:solidFill>
              <a:round/>
              <a:tailEnd type="triangle" w="sm" len="lg"/>
            </a:ln>
            <a:effectLst/>
          </p:spPr>
          <p:txBody>
            <a:bodyPr wrap="none" anchor="ctr"/>
            <a:lstStyle/>
            <a:p>
              <a:endParaRPr lang="zh-CN" altLang="en-US"/>
            </a:p>
          </p:txBody>
        </p:sp>
        <p:sp>
          <p:nvSpPr>
            <p:cNvPr id="14356" name="Line 20"/>
            <p:cNvSpPr>
              <a:spLocks noChangeShapeType="1"/>
            </p:cNvSpPr>
            <p:nvPr/>
          </p:nvSpPr>
          <p:spPr bwMode="auto">
            <a:xfrm flipH="1">
              <a:off x="2496" y="2736"/>
              <a:ext cx="48" cy="432"/>
            </a:xfrm>
            <a:prstGeom prst="line">
              <a:avLst/>
            </a:prstGeom>
            <a:noFill/>
            <a:ln w="19050">
              <a:solidFill>
                <a:srgbClr val="FF0000"/>
              </a:solidFill>
              <a:round/>
              <a:tailEnd type="triangle" w="sm" len="lg"/>
            </a:ln>
            <a:effectLst/>
          </p:spPr>
          <p:txBody>
            <a:bodyPr wrap="none" anchor="ctr"/>
            <a:lstStyle/>
            <a:p>
              <a:endParaRPr lang="zh-CN" altLang="en-US"/>
            </a:p>
          </p:txBody>
        </p:sp>
        <p:sp>
          <p:nvSpPr>
            <p:cNvPr id="14357" name="Line 21"/>
            <p:cNvSpPr>
              <a:spLocks noChangeShapeType="1"/>
            </p:cNvSpPr>
            <p:nvPr/>
          </p:nvSpPr>
          <p:spPr bwMode="auto">
            <a:xfrm flipV="1">
              <a:off x="2592" y="1632"/>
              <a:ext cx="0" cy="384"/>
            </a:xfrm>
            <a:prstGeom prst="line">
              <a:avLst/>
            </a:prstGeom>
            <a:noFill/>
            <a:ln w="19050">
              <a:solidFill>
                <a:srgbClr val="FF0000"/>
              </a:solidFill>
              <a:round/>
              <a:tailEnd type="triangle" w="sm" len="lg"/>
            </a:ln>
            <a:effectLst/>
          </p:spPr>
          <p:txBody>
            <a:bodyPr wrap="none" anchor="ctr"/>
            <a:lstStyle/>
            <a:p>
              <a:endParaRPr lang="zh-CN" altLang="en-US"/>
            </a:p>
          </p:txBody>
        </p:sp>
        <p:sp>
          <p:nvSpPr>
            <p:cNvPr id="14358" name="Line 22"/>
            <p:cNvSpPr>
              <a:spLocks noChangeShapeType="1"/>
            </p:cNvSpPr>
            <p:nvPr/>
          </p:nvSpPr>
          <p:spPr bwMode="auto">
            <a:xfrm flipH="1" flipV="1">
              <a:off x="1872" y="1776"/>
              <a:ext cx="240" cy="336"/>
            </a:xfrm>
            <a:prstGeom prst="line">
              <a:avLst/>
            </a:prstGeom>
            <a:noFill/>
            <a:ln w="19050">
              <a:solidFill>
                <a:srgbClr val="FF0000"/>
              </a:solidFill>
              <a:round/>
              <a:tailEnd type="triangle" w="sm" len="lg"/>
            </a:ln>
            <a:effectLst/>
          </p:spPr>
          <p:txBody>
            <a:bodyPr wrap="none" anchor="ctr"/>
            <a:lstStyle/>
            <a:p>
              <a:endParaRPr lang="zh-CN" altLang="en-US"/>
            </a:p>
          </p:txBody>
        </p:sp>
        <p:sp>
          <p:nvSpPr>
            <p:cNvPr id="14359" name="Line 23"/>
            <p:cNvSpPr>
              <a:spLocks noChangeShapeType="1"/>
            </p:cNvSpPr>
            <p:nvPr/>
          </p:nvSpPr>
          <p:spPr bwMode="auto">
            <a:xfrm flipH="1">
              <a:off x="1536" y="2352"/>
              <a:ext cx="480" cy="0"/>
            </a:xfrm>
            <a:prstGeom prst="line">
              <a:avLst/>
            </a:prstGeom>
            <a:noFill/>
            <a:ln w="19050">
              <a:solidFill>
                <a:srgbClr val="FF0000"/>
              </a:solidFill>
              <a:round/>
              <a:tailEnd type="triangle" w="sm" len="lg"/>
            </a:ln>
            <a:effectLst/>
          </p:spPr>
          <p:txBody>
            <a:bodyPr wrap="none" anchor="ctr"/>
            <a:lstStyle/>
            <a:p>
              <a:endParaRPr lang="zh-CN" altLang="en-US"/>
            </a:p>
          </p:txBody>
        </p:sp>
        <p:sp>
          <p:nvSpPr>
            <p:cNvPr id="14360" name="Line 24"/>
            <p:cNvSpPr>
              <a:spLocks noChangeShapeType="1"/>
            </p:cNvSpPr>
            <p:nvPr/>
          </p:nvSpPr>
          <p:spPr bwMode="auto">
            <a:xfrm>
              <a:off x="3456" y="2640"/>
              <a:ext cx="96" cy="432"/>
            </a:xfrm>
            <a:prstGeom prst="line">
              <a:avLst/>
            </a:prstGeom>
            <a:noFill/>
            <a:ln w="19050">
              <a:solidFill>
                <a:srgbClr val="FF0000"/>
              </a:solidFill>
              <a:round/>
              <a:tailEnd type="triangle" w="sm" len="lg"/>
            </a:ln>
            <a:effectLst/>
          </p:spPr>
          <p:txBody>
            <a:bodyPr wrap="none" anchor="ctr"/>
            <a:lstStyle/>
            <a:p>
              <a:endParaRPr lang="zh-CN" altLang="en-US"/>
            </a:p>
          </p:txBody>
        </p:sp>
        <p:sp>
          <p:nvSpPr>
            <p:cNvPr id="14361" name="Line 25"/>
            <p:cNvSpPr>
              <a:spLocks noChangeShapeType="1"/>
            </p:cNvSpPr>
            <p:nvPr/>
          </p:nvSpPr>
          <p:spPr bwMode="auto">
            <a:xfrm flipV="1">
              <a:off x="3504" y="1824"/>
              <a:ext cx="288" cy="432"/>
            </a:xfrm>
            <a:prstGeom prst="line">
              <a:avLst/>
            </a:prstGeom>
            <a:noFill/>
            <a:ln w="19050">
              <a:solidFill>
                <a:srgbClr val="FF0000"/>
              </a:solidFill>
              <a:round/>
              <a:tailEnd type="triangle" w="sm" len="lg"/>
            </a:ln>
            <a:effectLst/>
          </p:spPr>
          <p:txBody>
            <a:bodyPr wrap="none" anchor="ctr"/>
            <a:lstStyle/>
            <a:p>
              <a:endParaRPr lang="zh-CN" altLang="en-US"/>
            </a:p>
          </p:txBody>
        </p:sp>
      </p:grpSp>
      <p:sp>
        <p:nvSpPr>
          <p:cNvPr id="14362" name="Text Box 26"/>
          <p:cNvSpPr txBox="1">
            <a:spLocks noChangeArrowheads="1"/>
          </p:cNvSpPr>
          <p:nvPr/>
        </p:nvSpPr>
        <p:spPr bwMode="auto">
          <a:xfrm>
            <a:off x="228600" y="5881688"/>
            <a:ext cx="8915400" cy="519112"/>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注意</a:t>
            </a:r>
            <a:r>
              <a:rPr lang="en-US" altLang="zh-CN" sz="2800" dirty="0">
                <a:solidFill>
                  <a:srgbClr val="CC0000"/>
                </a:solidFill>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导体表面电荷分布与导体形状以及周围环境有关</a:t>
            </a:r>
            <a:r>
              <a:rPr lang="en-US" altLang="zh-CN" sz="2800" dirty="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p:txBody>
      </p:sp>
      <p:sp>
        <p:nvSpPr>
          <p:cNvPr id="14363" name="Text Box 27"/>
          <p:cNvSpPr txBox="1">
            <a:spLocks noChangeArrowheads="1"/>
          </p:cNvSpPr>
          <p:nvPr/>
        </p:nvSpPr>
        <p:spPr bwMode="auto">
          <a:xfrm>
            <a:off x="457200" y="924580"/>
            <a:ext cx="3810000" cy="523220"/>
          </a:xfrm>
          <a:prstGeom prst="rect">
            <a:avLst/>
          </a:prstGeom>
          <a:noFill/>
          <a:ln w="9525">
            <a:noFill/>
            <a:miter lim="800000"/>
            <a:headEnd type="none" w="sm" len="lg"/>
            <a:tailEnd type="none" w="sm" len="lg"/>
          </a:ln>
          <a:effectLst/>
        </p:spPr>
        <p:txBody>
          <a:bodyPr wrap="square">
            <a:spAutoFit/>
          </a:bodyPr>
          <a:lstStyle/>
          <a:p>
            <a:pPr>
              <a:spcBef>
                <a:spcPct val="50000"/>
              </a:spcBef>
            </a:pPr>
            <a:r>
              <a:rPr lang="en-US" altLang="zh-CN" sz="2800" dirty="0" smtClean="0">
                <a:solidFill>
                  <a:srgbClr val="0070C0"/>
                </a:solidFill>
                <a:latin typeface="黑体" panose="02010609060101010101" pitchFamily="2" charset="-122"/>
                <a:ea typeface="黑体" panose="02010609060101010101" pitchFamily="2" charset="-122"/>
              </a:rPr>
              <a:t>(1)</a:t>
            </a:r>
            <a:r>
              <a:rPr lang="zh-CN" altLang="en-US" sz="2800" dirty="0" smtClean="0">
                <a:solidFill>
                  <a:srgbClr val="0070C0"/>
                </a:solidFill>
                <a:latin typeface="黑体" panose="02010609060101010101" pitchFamily="2" charset="-122"/>
                <a:ea typeface="黑体" panose="02010609060101010101" pitchFamily="2" charset="-122"/>
              </a:rPr>
              <a:t>导体</a:t>
            </a:r>
            <a:r>
              <a:rPr lang="zh-CN" altLang="en-US" sz="2800" dirty="0">
                <a:solidFill>
                  <a:srgbClr val="0070C0"/>
                </a:solidFill>
                <a:latin typeface="黑体" panose="02010609060101010101" pitchFamily="2" charset="-122"/>
                <a:ea typeface="黑体" panose="02010609060101010101" pitchFamily="2" charset="-122"/>
              </a:rPr>
              <a:t>表面电荷分布</a:t>
            </a:r>
            <a:endParaRPr lang="zh-CN" altLang="en-US" sz="2800" dirty="0">
              <a:solidFill>
                <a:srgbClr val="0070C0"/>
              </a:solidFill>
              <a:latin typeface="黑体" panose="02010609060101010101" pitchFamily="2" charset="-122"/>
              <a:ea typeface="黑体" panose="02010609060101010101" pitchFamily="2" charset="-122"/>
            </a:endParaRPr>
          </a:p>
        </p:txBody>
      </p:sp>
      <p:graphicFrame>
        <p:nvGraphicFramePr>
          <p:cNvPr id="14364" name="Object 28"/>
          <p:cNvGraphicFramePr>
            <a:graphicFrameLocks noChangeAspect="1"/>
          </p:cNvGraphicFramePr>
          <p:nvPr/>
        </p:nvGraphicFramePr>
        <p:xfrm>
          <a:off x="2379663" y="1524000"/>
          <a:ext cx="3944937" cy="717550"/>
        </p:xfrm>
        <a:graphic>
          <a:graphicData uri="http://schemas.openxmlformats.org/presentationml/2006/ole">
            <mc:AlternateContent xmlns:mc="http://schemas.openxmlformats.org/markup-compatibility/2006">
              <mc:Choice xmlns:v="urn:schemas-microsoft-com:vml" Requires="v">
                <p:oleObj spid="_x0000_s9280" name="Equation" r:id="rId1" imgW="1257300" imgH="228600" progId="Equation.3">
                  <p:embed/>
                </p:oleObj>
              </mc:Choice>
              <mc:Fallback>
                <p:oleObj name="Equation" r:id="rId1" imgW="1257300" imgH="2286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663" y="1524000"/>
                        <a:ext cx="3944937"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65" name="Object 29"/>
          <p:cNvGraphicFramePr>
            <a:graphicFrameLocks noChangeAspect="1"/>
          </p:cNvGraphicFramePr>
          <p:nvPr/>
        </p:nvGraphicFramePr>
        <p:xfrm>
          <a:off x="6172200" y="3276600"/>
          <a:ext cx="1600200" cy="1276350"/>
        </p:xfrm>
        <a:graphic>
          <a:graphicData uri="http://schemas.openxmlformats.org/presentationml/2006/ole">
            <mc:AlternateContent xmlns:mc="http://schemas.openxmlformats.org/markup-compatibility/2006">
              <mc:Choice xmlns:v="urn:schemas-microsoft-com:vml" Requires="v">
                <p:oleObj spid="_x0000_s9281" name="Equation" r:id="rId3" imgW="711200" imgH="673100" progId="Equation.3">
                  <p:embed/>
                </p:oleObj>
              </mc:Choice>
              <mc:Fallback>
                <p:oleObj name="Equation" r:id="rId3" imgW="711200" imgH="6731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276600"/>
                        <a:ext cx="1600200" cy="1276350"/>
                      </a:xfrm>
                      <a:prstGeom prst="rect">
                        <a:avLst/>
                      </a:prstGeom>
                      <a:noFill/>
                      <a:ln>
                        <a:noFill/>
                      </a:ln>
                      <a:extLst>
                        <a:ext uri="{909E8E84-426E-40DD-AFC4-6F175D3DCCD1}">
                          <a14:hiddenFill xmlns:a14="http://schemas.microsoft.com/office/drawing/2010/main">
                            <a:gradFill rotWithShape="0">
                              <a:gsLst>
                                <a:gs pos="0">
                                  <a:schemeClr val="accent1"/>
                                </a:gs>
                                <a:gs pos="50000">
                                  <a:schemeClr val="accent1">
                                    <a:gamma/>
                                    <a:tint val="0"/>
                                    <a:invGamma/>
                                  </a:schemeClr>
                                </a:gs>
                                <a:gs pos="100000">
                                  <a:schemeClr val="accent1"/>
                                </a:gs>
                              </a:gsLst>
                              <a:lin ang="5400000" scaled="1"/>
                            </a:gradFill>
                          </a14:hiddenFill>
                        </a:ext>
                        <a:ext uri="{91240B29-F687-4F45-9708-019B960494DF}">
                          <a14:hiddenLine xmlns:a14="http://schemas.microsoft.com/office/drawing/2010/main" w="12700">
                            <a:solidFill>
                              <a:srgbClr val="006666"/>
                            </a:solidFill>
                            <a:miter lim="800000"/>
                            <a:headEnd/>
                            <a:tailEnd/>
                          </a14:hiddenLine>
                        </a:ext>
                      </a:extLst>
                    </p:spPr>
                  </p:pic>
                </p:oleObj>
              </mc:Fallback>
            </mc:AlternateContent>
          </a:graphicData>
        </a:graphic>
      </p:graphicFrame>
      <p:sp>
        <p:nvSpPr>
          <p:cNvPr id="30" name="Text Box 25"/>
          <p:cNvSpPr txBox="1">
            <a:spLocks noChangeArrowheads="1"/>
          </p:cNvSpPr>
          <p:nvPr/>
        </p:nvSpPr>
        <p:spPr bwMode="auto">
          <a:xfrm>
            <a:off x="533400" y="228600"/>
            <a:ext cx="7772400" cy="523220"/>
          </a:xfrm>
          <a:prstGeom prst="rect">
            <a:avLst/>
          </a:prstGeom>
          <a:noFill/>
          <a:ln w="9525">
            <a:noFill/>
            <a:miter lim="800000"/>
          </a:ln>
          <a:effectLst/>
        </p:spPr>
        <p:txBody>
          <a:bodyPr wrap="square">
            <a:spAutoFit/>
          </a:bodyPr>
          <a:lstStyle/>
          <a:p>
            <a:pPr>
              <a:spcBef>
                <a:spcPct val="50000"/>
              </a:spcBef>
            </a:pPr>
            <a:r>
              <a:rPr lang="zh-CN" altLang="en-US" sz="2800" b="1" dirty="0" smtClean="0">
                <a:solidFill>
                  <a:srgbClr val="00B050"/>
                </a:solidFill>
                <a:latin typeface="黑体" panose="02010609060101010101" pitchFamily="2" charset="-122"/>
                <a:ea typeface="黑体" panose="02010609060101010101" pitchFamily="2" charset="-122"/>
              </a:rPr>
              <a:t>三 表面电荷</a:t>
            </a:r>
            <a:r>
              <a:rPr lang="zh-CN" altLang="en-US" sz="2800" b="1" dirty="0">
                <a:solidFill>
                  <a:srgbClr val="00B050"/>
                </a:solidFill>
                <a:latin typeface="黑体" panose="02010609060101010101" pitchFamily="2" charset="-122"/>
                <a:ea typeface="黑体" panose="02010609060101010101" pitchFamily="2" charset="-122"/>
              </a:rPr>
              <a:t>面密度</a:t>
            </a:r>
            <a:r>
              <a:rPr lang="zh-CN" altLang="en-US" sz="2800" b="1" dirty="0" smtClean="0">
                <a:solidFill>
                  <a:srgbClr val="00B050"/>
                </a:solidFill>
                <a:latin typeface="黑体" panose="02010609060101010101" pitchFamily="2" charset="-122"/>
                <a:ea typeface="黑体" panose="02010609060101010101" pitchFamily="2" charset="-122"/>
              </a:rPr>
              <a:t>与电场强度</a:t>
            </a:r>
            <a:r>
              <a:rPr lang="zh-CN" altLang="en-US" sz="2800" b="1" dirty="0">
                <a:solidFill>
                  <a:srgbClr val="00B050"/>
                </a:solidFill>
                <a:latin typeface="黑体" panose="02010609060101010101" pitchFamily="2" charset="-122"/>
                <a:ea typeface="黑体" panose="02010609060101010101" pitchFamily="2" charset="-122"/>
              </a:rPr>
              <a:t>的关系</a:t>
            </a:r>
            <a:endParaRPr lang="zh-CN" altLang="en-US" sz="28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64"/>
                                        </p:tgtEl>
                                        <p:attrNameLst>
                                          <p:attrName>style.visibility</p:attrName>
                                        </p:attrNameLst>
                                      </p:cBhvr>
                                      <p:to>
                                        <p:strVal val="visible"/>
                                      </p:to>
                                    </p:set>
                                    <p:animEffect transition="in" filter="blinds(horizontal)">
                                      <p:cBhvr>
                                        <p:cTn id="7" dur="500"/>
                                        <p:tgtEl>
                                          <p:spTgt spid="1436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365"/>
                                        </p:tgtEl>
                                        <p:attrNameLst>
                                          <p:attrName>style.visibility</p:attrName>
                                        </p:attrNameLst>
                                      </p:cBhvr>
                                      <p:to>
                                        <p:strVal val="visible"/>
                                      </p:to>
                                    </p:set>
                                    <p:animEffect transition="in" filter="blinds(horizontal)">
                                      <p:cBhvr>
                                        <p:cTn id="17" dur="500"/>
                                        <p:tgtEl>
                                          <p:spTgt spid="1436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ou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4362"/>
                                        </p:tgtEl>
                                        <p:attrNameLst>
                                          <p:attrName>style.visibility</p:attrName>
                                        </p:attrNameLst>
                                      </p:cBhvr>
                                      <p:to>
                                        <p:strVal val="visible"/>
                                      </p:to>
                                    </p:set>
                                    <p:animEffect transition="in" filter="blinds(vertical)">
                                      <p:cBhvr>
                                        <p:cTn id="27" dur="500"/>
                                        <p:tgtEl>
                                          <p:spTgt spid="14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533400" y="228600"/>
            <a:ext cx="7772400" cy="523220"/>
          </a:xfrm>
          <a:prstGeom prst="rect">
            <a:avLst/>
          </a:prstGeom>
          <a:noFill/>
          <a:ln w="9525">
            <a:noFill/>
            <a:miter lim="800000"/>
          </a:ln>
          <a:effectLst/>
        </p:spPr>
        <p:txBody>
          <a:bodyPr wrap="square">
            <a:spAutoFit/>
          </a:bodyPr>
          <a:lstStyle/>
          <a:p>
            <a:pPr>
              <a:spcBef>
                <a:spcPct val="50000"/>
              </a:spcBef>
            </a:pPr>
            <a:r>
              <a:rPr lang="zh-CN" altLang="en-US" sz="2800" b="1" dirty="0" smtClean="0">
                <a:solidFill>
                  <a:srgbClr val="00B050"/>
                </a:solidFill>
                <a:latin typeface="黑体" panose="02010609060101010101" pitchFamily="2" charset="-122"/>
                <a:ea typeface="黑体" panose="02010609060101010101" pitchFamily="2" charset="-122"/>
              </a:rPr>
              <a:t>三 表面电荷</a:t>
            </a:r>
            <a:r>
              <a:rPr lang="zh-CN" altLang="en-US" sz="2800" b="1" dirty="0">
                <a:solidFill>
                  <a:srgbClr val="00B050"/>
                </a:solidFill>
                <a:latin typeface="黑体" panose="02010609060101010101" pitchFamily="2" charset="-122"/>
                <a:ea typeface="黑体" panose="02010609060101010101" pitchFamily="2" charset="-122"/>
              </a:rPr>
              <a:t>面密度</a:t>
            </a:r>
            <a:r>
              <a:rPr lang="zh-CN" altLang="en-US" sz="2800" b="1" dirty="0" smtClean="0">
                <a:solidFill>
                  <a:srgbClr val="00B050"/>
                </a:solidFill>
                <a:latin typeface="黑体" panose="02010609060101010101" pitchFamily="2" charset="-122"/>
                <a:ea typeface="黑体" panose="02010609060101010101" pitchFamily="2" charset="-122"/>
              </a:rPr>
              <a:t>与电场强度</a:t>
            </a:r>
            <a:r>
              <a:rPr lang="zh-CN" altLang="en-US" sz="2800" b="1" dirty="0">
                <a:solidFill>
                  <a:srgbClr val="00B050"/>
                </a:solidFill>
                <a:latin typeface="黑体" panose="02010609060101010101" pitchFamily="2" charset="-122"/>
                <a:ea typeface="黑体" panose="02010609060101010101" pitchFamily="2" charset="-122"/>
              </a:rPr>
              <a:t>的关系</a:t>
            </a:r>
            <a:endParaRPr lang="zh-CN" altLang="en-US" sz="2800" b="1" dirty="0">
              <a:solidFill>
                <a:srgbClr val="00B050"/>
              </a:solidFill>
              <a:latin typeface="黑体" panose="02010609060101010101" pitchFamily="2" charset="-122"/>
              <a:ea typeface="黑体" panose="02010609060101010101" pitchFamily="2" charset="-122"/>
            </a:endParaRPr>
          </a:p>
        </p:txBody>
      </p:sp>
      <p:sp>
        <p:nvSpPr>
          <p:cNvPr id="3" name="矩形 2"/>
          <p:cNvSpPr/>
          <p:nvPr/>
        </p:nvSpPr>
        <p:spPr>
          <a:xfrm>
            <a:off x="76200" y="962868"/>
            <a:ext cx="9144000" cy="1475532"/>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6.1.3</a:t>
            </a:r>
            <a:r>
              <a:rPr lang="en-US"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两个半径分别为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的球形导体（</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&lt;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），距离很远，用一个很长的导线连接两个导体球，并使它们带电，求两球表面的电荷面密度与曲率半径的关系。</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84994" name="Picture 2" descr="C:\Users\zhangru\Desktop\新教材ppt\上册整合后的图片\6.1.10.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80953" y="2740025"/>
            <a:ext cx="4458247" cy="13747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2514600"/>
            <a:ext cx="4191000" cy="2897460"/>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两球相距很远，故可认为每个球上所带电荷产生的电场不影响另一个球上的电荷分布。设小球和大球上分别带电为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，它们的电势分别为：</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4994279" y="5444661"/>
          <a:ext cx="1741990" cy="1108539"/>
        </p:xfrm>
        <a:graphic>
          <a:graphicData uri="http://schemas.openxmlformats.org/presentationml/2006/ole">
            <mc:AlternateContent xmlns:mc="http://schemas.openxmlformats.org/markup-compatibility/2006">
              <mc:Choice xmlns:v="urn:schemas-microsoft-com:vml" Requires="v">
                <p:oleObj spid="_x0000_s85053" name="" r:id="rId2" imgW="622300" imgH="393700" progId="Equation.DSMT4">
                  <p:embed/>
                </p:oleObj>
              </mc:Choice>
              <mc:Fallback>
                <p:oleObj name="" r:id="rId2" imgW="622300" imgH="3937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279" y="5444661"/>
                        <a:ext cx="1741990" cy="1108539"/>
                      </a:xfrm>
                      <a:prstGeom prst="rect">
                        <a:avLst/>
                      </a:prstGeom>
                      <a:noFill/>
                    </p:spPr>
                  </p:pic>
                </p:oleObj>
              </mc:Fallback>
            </mc:AlternateContent>
          </a:graphicData>
        </a:graphic>
      </p:graphicFrame>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286000" y="5460964"/>
          <a:ext cx="1790700" cy="1074420"/>
        </p:xfrm>
        <a:graphic>
          <a:graphicData uri="http://schemas.openxmlformats.org/presentationml/2006/ole">
            <mc:AlternateContent xmlns:mc="http://schemas.openxmlformats.org/markup-compatibility/2006">
              <mc:Choice xmlns:v="urn:schemas-microsoft-com:vml" Requires="v">
                <p:oleObj spid="_x0000_s85054" name="" r:id="rId4" imgW="673100" imgH="393700" progId="Equation.DSMT4">
                  <p:embed/>
                </p:oleObj>
              </mc:Choice>
              <mc:Fallback>
                <p:oleObj name="" r:id="rId4" imgW="673100" imgH="3937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5460964"/>
                        <a:ext cx="1790700" cy="1074420"/>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029" y="2971800"/>
            <a:ext cx="8987971" cy="523220"/>
          </a:xfrm>
          <a:prstGeom prst="rect">
            <a:avLst/>
          </a:prstGeom>
        </p:spPr>
        <p:txBody>
          <a:bodyPr wrap="square">
            <a:spAutoFit/>
          </a:bodyPr>
          <a:lstStyle/>
          <a:p>
            <a:r>
              <a:rPr lang="zh-CN" altLang="zh-CN" sz="2800" dirty="0">
                <a:latin typeface="黑体" panose="02010609060101010101" pitchFamily="2" charset="-122"/>
                <a:ea typeface="黑体" panose="02010609060101010101" pitchFamily="2" charset="-122"/>
              </a:rPr>
              <a:t>用导线相连两球达到静电平衡时，两个球的电势</a:t>
            </a:r>
            <a:r>
              <a:rPr lang="zh-CN" altLang="zh-CN" sz="2800" dirty="0" smtClean="0">
                <a:latin typeface="黑体" panose="02010609060101010101" pitchFamily="2" charset="-122"/>
                <a:ea typeface="黑体" panose="02010609060101010101" pitchFamily="2" charset="-122"/>
              </a:rPr>
              <a:t>相等</a:t>
            </a:r>
            <a:r>
              <a:rPr lang="zh-CN" altLang="en-US" sz="2800" dirty="0">
                <a:latin typeface="黑体" panose="02010609060101010101" pitchFamily="2" charset="-122"/>
                <a:ea typeface="黑体" panose="02010609060101010101" pitchFamily="2" charset="-122"/>
              </a:rPr>
              <a:t>：</a:t>
            </a:r>
            <a:endParaRPr lang="zh-CN" altLang="zh-CN" sz="2800" dirty="0">
              <a:latin typeface="黑体" panose="02010609060101010101" pitchFamily="2" charset="-122"/>
              <a:ea typeface="黑体" panose="02010609060101010101" pitchFamily="2" charset="-122"/>
            </a:endParaRPr>
          </a:p>
        </p:txBody>
      </p:sp>
      <p:pic>
        <p:nvPicPr>
          <p:cNvPr id="3" name="Picture 2" descr="C:\Users\zhangru\Desktop\新教材ppt\上册整合后的图片\6.1.10.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47353" y="1219200"/>
            <a:ext cx="4458247" cy="13747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3505200" y="3505200"/>
          <a:ext cx="2311399" cy="1066800"/>
        </p:xfrm>
        <a:graphic>
          <a:graphicData uri="http://schemas.openxmlformats.org/presentationml/2006/ole">
            <mc:AlternateContent xmlns:mc="http://schemas.openxmlformats.org/markup-compatibility/2006">
              <mc:Choice xmlns:v="urn:schemas-microsoft-com:vml" Requires="v">
                <p:oleObj spid="_x0000_s86114" name="" r:id="rId2" imgW="862965" imgH="393700" progId="Equation.DSMT4">
                  <p:embed/>
                </p:oleObj>
              </mc:Choice>
              <mc:Fallback>
                <p:oleObj name="" r:id="rId2" imgW="862965" imgH="3937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505200"/>
                        <a:ext cx="2311399" cy="1066800"/>
                      </a:xfrm>
                      <a:prstGeom prst="rect">
                        <a:avLst/>
                      </a:prstGeom>
                      <a:noFill/>
                    </p:spPr>
                  </p:pic>
                </p:oleObj>
              </mc:Fallback>
            </mc:AlternateContent>
          </a:graphicData>
        </a:graphic>
      </p:graphicFrame>
      <p:sp>
        <p:nvSpPr>
          <p:cNvPr id="8" name="矩形 7"/>
          <p:cNvSpPr/>
          <p:nvPr/>
        </p:nvSpPr>
        <p:spPr>
          <a:xfrm>
            <a:off x="152400" y="4572000"/>
            <a:ext cx="9047296" cy="982385"/>
          </a:xfrm>
          <a:prstGeom prst="rect">
            <a:avLst/>
          </a:prstGeom>
        </p:spPr>
        <p:txBody>
          <a:bodyPr wrap="square">
            <a:spAutoFit/>
          </a:bodyPr>
          <a:lstStyle/>
          <a:p>
            <a:pPr>
              <a:lnSpc>
                <a:spcPct val="110000"/>
              </a:lnSpc>
            </a:pPr>
            <a:r>
              <a:rPr lang="zh-CN" altLang="zh-CN" sz="2800" dirty="0">
                <a:latin typeface="黑体" panose="02010609060101010101" pitchFamily="2" charset="-122"/>
                <a:ea typeface="黑体" panose="02010609060101010101" pitchFamily="2" charset="-122"/>
              </a:rPr>
              <a:t>可见，两球的带电量与球的半径成正比。小球和大球的电荷面密度之比为：</a:t>
            </a:r>
            <a:endParaRPr lang="zh-CN" altLang="zh-CN" sz="2800" dirty="0">
              <a:latin typeface="黑体" panose="02010609060101010101" pitchFamily="2" charset="-122"/>
              <a:ea typeface="黑体" panose="02010609060101010101" pitchFamily="2" charset="-122"/>
            </a:endParaRPr>
          </a:p>
        </p:txBody>
      </p:sp>
      <p:sp>
        <p:nvSpPr>
          <p:cNvPr id="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3461385" y="5507057"/>
          <a:ext cx="2725078" cy="969943"/>
        </p:xfrm>
        <a:graphic>
          <a:graphicData uri="http://schemas.openxmlformats.org/presentationml/2006/ole">
            <mc:AlternateContent xmlns:mc="http://schemas.openxmlformats.org/markup-compatibility/2006">
              <mc:Choice xmlns:v="urn:schemas-microsoft-com:vml" Requires="v">
                <p:oleObj spid="_x0000_s86115" name="" r:id="rId4" imgW="1116965" imgH="393700" progId="Equation.DSMT4">
                  <p:embed/>
                </p:oleObj>
              </mc:Choice>
              <mc:Fallback>
                <p:oleObj name="" r:id="rId4" imgW="1116965" imgH="3937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1385" y="5507057"/>
                        <a:ext cx="2725078" cy="969943"/>
                      </a:xfrm>
                      <a:prstGeom prst="rect">
                        <a:avLst/>
                      </a:prstGeom>
                      <a:noFill/>
                    </p:spPr>
                  </p:pic>
                </p:oleObj>
              </mc:Fallback>
            </mc:AlternateContent>
          </a:graphicData>
        </a:graphic>
      </p:graphicFrame>
      <p:sp>
        <p:nvSpPr>
          <p:cNvPr id="11" name="Text Box 25"/>
          <p:cNvSpPr txBox="1">
            <a:spLocks noChangeArrowheads="1"/>
          </p:cNvSpPr>
          <p:nvPr/>
        </p:nvSpPr>
        <p:spPr bwMode="auto">
          <a:xfrm>
            <a:off x="609600" y="228600"/>
            <a:ext cx="6172200" cy="523220"/>
          </a:xfrm>
          <a:prstGeom prst="rect">
            <a:avLst/>
          </a:prstGeom>
          <a:noFill/>
          <a:ln w="9525">
            <a:noFill/>
            <a:miter lim="800000"/>
          </a:ln>
          <a:effectLst/>
        </p:spPr>
        <p:txBody>
          <a:bodyPr wrap="square">
            <a:spAutoFit/>
          </a:bodyPr>
          <a:lstStyle/>
          <a:p>
            <a:pPr>
              <a:spcBef>
                <a:spcPct val="50000"/>
              </a:spcBef>
            </a:pPr>
            <a:r>
              <a:rPr lang="zh-CN" altLang="en-US" sz="2800" b="1" dirty="0" smtClean="0">
                <a:solidFill>
                  <a:srgbClr val="00B050"/>
                </a:solidFill>
                <a:latin typeface="黑体" panose="02010609060101010101" pitchFamily="2" charset="-122"/>
                <a:ea typeface="黑体" panose="02010609060101010101" pitchFamily="2" charset="-122"/>
              </a:rPr>
              <a:t>三 表面电荷</a:t>
            </a:r>
            <a:r>
              <a:rPr lang="zh-CN" altLang="en-US" sz="2800" b="1" dirty="0">
                <a:solidFill>
                  <a:srgbClr val="00B050"/>
                </a:solidFill>
                <a:latin typeface="黑体" panose="02010609060101010101" pitchFamily="2" charset="-122"/>
                <a:ea typeface="黑体" panose="02010609060101010101" pitchFamily="2" charset="-122"/>
              </a:rPr>
              <a:t>面密度</a:t>
            </a:r>
            <a:r>
              <a:rPr lang="zh-CN" altLang="en-US" sz="2800" b="1" dirty="0" smtClean="0">
                <a:solidFill>
                  <a:srgbClr val="00B050"/>
                </a:solidFill>
                <a:latin typeface="黑体" panose="02010609060101010101" pitchFamily="2" charset="-122"/>
                <a:ea typeface="黑体" panose="02010609060101010101" pitchFamily="2" charset="-122"/>
              </a:rPr>
              <a:t>与电场强度</a:t>
            </a:r>
            <a:r>
              <a:rPr lang="zh-CN" altLang="en-US" sz="2800" b="1" dirty="0">
                <a:solidFill>
                  <a:srgbClr val="00B050"/>
                </a:solidFill>
                <a:latin typeface="黑体" panose="02010609060101010101" pitchFamily="2" charset="-122"/>
                <a:ea typeface="黑体" panose="02010609060101010101" pitchFamily="2" charset="-122"/>
              </a:rPr>
              <a:t>的关系</a:t>
            </a:r>
            <a:endParaRPr lang="zh-CN" altLang="en-US" sz="28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Z7"/>
          <p:cNvPicPr>
            <a:picLocks noChangeAspect="1" noChangeArrowheads="1"/>
          </p:cNvPicPr>
          <p:nvPr/>
        </p:nvPicPr>
        <p:blipFill>
          <a:blip r:embed="rId1" cstate="print"/>
          <a:srcRect/>
          <a:stretch>
            <a:fillRect/>
          </a:stretch>
        </p:blipFill>
        <p:spPr bwMode="auto">
          <a:xfrm>
            <a:off x="5537200" y="1850370"/>
            <a:ext cx="3302000" cy="3581400"/>
          </a:xfrm>
          <a:prstGeom prst="rect">
            <a:avLst/>
          </a:prstGeom>
          <a:noFill/>
          <a:ln w="9525">
            <a:solidFill>
              <a:schemeClr val="tx2"/>
            </a:solidFill>
            <a:miter lim="800000"/>
            <a:headEnd/>
            <a:tailEnd/>
          </a:ln>
        </p:spPr>
      </p:pic>
      <p:sp>
        <p:nvSpPr>
          <p:cNvPr id="15363" name="Text Box 3"/>
          <p:cNvSpPr txBox="1">
            <a:spLocks noChangeArrowheads="1"/>
          </p:cNvSpPr>
          <p:nvPr/>
        </p:nvSpPr>
        <p:spPr bwMode="auto">
          <a:xfrm>
            <a:off x="457200" y="2321858"/>
            <a:ext cx="5105400" cy="519112"/>
          </a:xfrm>
          <a:prstGeom prst="rect">
            <a:avLst/>
          </a:prstGeom>
          <a:noFill/>
          <a:ln w="9525">
            <a:noFill/>
            <a:miter lim="800000"/>
          </a:ln>
          <a:effectLst/>
        </p:spPr>
        <p:txBody>
          <a:bodyPr>
            <a:spAutoFit/>
          </a:bodyPr>
          <a:lstStyle/>
          <a:p>
            <a:pPr>
              <a:spcBef>
                <a:spcPct val="50000"/>
              </a:spcBef>
            </a:pPr>
            <a:r>
              <a:rPr lang="zh-CN" altLang="en-US" sz="2800" dirty="0">
                <a:solidFill>
                  <a:srgbClr val="1C1C1C"/>
                </a:solidFill>
                <a:latin typeface="黑体" panose="02010609060101010101" pitchFamily="2" charset="-122"/>
                <a:ea typeface="黑体" panose="02010609060101010101" pitchFamily="2" charset="-122"/>
              </a:rPr>
              <a:t>带电导体尖端附近电场最强</a:t>
            </a:r>
            <a:endParaRPr lang="zh-CN" altLang="en-US" sz="2800" dirty="0">
              <a:solidFill>
                <a:srgbClr val="1C1C1C"/>
              </a:solidFill>
              <a:latin typeface="黑体" panose="02010609060101010101" pitchFamily="2" charset="-122"/>
              <a:ea typeface="黑体" panose="02010609060101010101" pitchFamily="2" charset="-122"/>
            </a:endParaRPr>
          </a:p>
        </p:txBody>
      </p:sp>
      <p:sp>
        <p:nvSpPr>
          <p:cNvPr id="15364" name="Rectangle 4"/>
          <p:cNvSpPr>
            <a:spLocks noChangeArrowheads="1"/>
          </p:cNvSpPr>
          <p:nvPr/>
        </p:nvSpPr>
        <p:spPr bwMode="auto">
          <a:xfrm>
            <a:off x="152400" y="2983845"/>
            <a:ext cx="5334000" cy="2143125"/>
          </a:xfrm>
          <a:prstGeom prst="rect">
            <a:avLst/>
          </a:prstGeom>
          <a:noFill/>
          <a:ln w="9525">
            <a:noFill/>
            <a:miter lim="800000"/>
          </a:ln>
          <a:effectLst/>
        </p:spPr>
        <p:txBody>
          <a:bodyPr>
            <a:spAutoFit/>
          </a:bodyPr>
          <a:lstStyle/>
          <a:p>
            <a:pPr>
              <a:lnSpc>
                <a:spcPct val="120000"/>
              </a:lnSpc>
              <a:spcBef>
                <a:spcPct val="50000"/>
              </a:spcBef>
            </a:pPr>
            <a:r>
              <a:rPr lang="zh-CN" altLang="en-US" sz="2800" dirty="0">
                <a:solidFill>
                  <a:srgbClr val="1C1C1C"/>
                </a:solidFill>
                <a:latin typeface="黑体" panose="02010609060101010101" pitchFamily="2" charset="-122"/>
                <a:ea typeface="黑体" panose="02010609060101010101" pitchFamily="2" charset="-122"/>
              </a:rPr>
              <a:t>带电导体尖端附近的电场特别大，可使尖端附近的空气发生电离而成为导体产生放电现象</a:t>
            </a:r>
            <a:r>
              <a:rPr lang="en-US" altLang="zh-CN" sz="2800" dirty="0">
                <a:solidFill>
                  <a:srgbClr val="1C1C1C"/>
                </a:solidFill>
                <a:latin typeface="黑体" panose="02010609060101010101" pitchFamily="2" charset="-122"/>
                <a:ea typeface="黑体" panose="02010609060101010101" pitchFamily="2" charset="-122"/>
              </a:rPr>
              <a:t>,</a:t>
            </a:r>
            <a:r>
              <a:rPr lang="zh-CN" altLang="en-US" sz="2800" dirty="0">
                <a:solidFill>
                  <a:srgbClr val="1C1C1C"/>
                </a:solidFill>
                <a:latin typeface="黑体" panose="02010609060101010101" pitchFamily="2" charset="-122"/>
                <a:ea typeface="黑体" panose="02010609060101010101" pitchFamily="2" charset="-122"/>
              </a:rPr>
              <a:t>即</a:t>
            </a:r>
            <a:r>
              <a:rPr lang="zh-CN" altLang="en-US" sz="2800" dirty="0">
                <a:solidFill>
                  <a:srgbClr val="CC0000"/>
                </a:solidFill>
                <a:latin typeface="黑体" panose="02010609060101010101" pitchFamily="2" charset="-122"/>
                <a:ea typeface="黑体" panose="02010609060101010101" pitchFamily="2" charset="-122"/>
              </a:rPr>
              <a:t>尖端放电</a:t>
            </a:r>
            <a:r>
              <a:rPr lang="en-US" altLang="zh-CN" sz="2800" dirty="0">
                <a:solidFill>
                  <a:srgbClr val="CC0000"/>
                </a:solidFill>
                <a:latin typeface="黑体" panose="02010609060101010101" pitchFamily="2" charset="-122"/>
                <a:ea typeface="黑体" panose="02010609060101010101" pitchFamily="2" charset="-122"/>
              </a:rPr>
              <a:t>.</a:t>
            </a:r>
            <a:endParaRPr lang="en-US" altLang="zh-CN" sz="2800" dirty="0">
              <a:solidFill>
                <a:srgbClr val="1C1C1C"/>
              </a:solidFill>
              <a:latin typeface="黑体" panose="02010609060101010101" pitchFamily="2" charset="-122"/>
              <a:ea typeface="黑体" panose="02010609060101010101" pitchFamily="2" charset="-122"/>
            </a:endParaRPr>
          </a:p>
        </p:txBody>
      </p:sp>
      <p:sp>
        <p:nvSpPr>
          <p:cNvPr id="15365" name="Text Box 5"/>
          <p:cNvSpPr txBox="1">
            <a:spLocks noChangeArrowheads="1"/>
          </p:cNvSpPr>
          <p:nvPr/>
        </p:nvSpPr>
        <p:spPr bwMode="auto">
          <a:xfrm>
            <a:off x="152400" y="5761970"/>
            <a:ext cx="8610600" cy="1057790"/>
          </a:xfrm>
          <a:prstGeom prst="rect">
            <a:avLst/>
          </a:prstGeom>
          <a:noFill/>
          <a:ln w="9525">
            <a:noFill/>
            <a:miter lim="800000"/>
          </a:ln>
          <a:effectLst/>
        </p:spPr>
        <p:txBody>
          <a:bodyPr>
            <a:spAutoFit/>
          </a:bodyPr>
          <a:lstStyle/>
          <a:p>
            <a:pPr>
              <a:lnSpc>
                <a:spcPct val="120000"/>
              </a:lnSpc>
              <a:spcBef>
                <a:spcPct val="50000"/>
              </a:spcBef>
            </a:pPr>
            <a:r>
              <a:rPr lang="zh-CN" altLang="en-US" sz="2800" dirty="0">
                <a:solidFill>
                  <a:srgbClr val="1C1C1C"/>
                </a:solidFill>
                <a:latin typeface="黑体" panose="02010609060101010101" pitchFamily="2" charset="-122"/>
                <a:ea typeface="黑体" panose="02010609060101010101" pitchFamily="2" charset="-122"/>
              </a:rPr>
              <a:t>尖端放电会损耗电能</a:t>
            </a:r>
            <a:r>
              <a:rPr lang="en-US" altLang="zh-CN" sz="2800" dirty="0">
                <a:solidFill>
                  <a:srgbClr val="1C1C1C"/>
                </a:solidFill>
                <a:latin typeface="黑体" panose="02010609060101010101" pitchFamily="2" charset="-122"/>
                <a:ea typeface="黑体" panose="02010609060101010101" pitchFamily="2" charset="-122"/>
              </a:rPr>
              <a:t>,</a:t>
            </a:r>
            <a:r>
              <a:rPr lang="zh-CN" altLang="en-US" sz="2800" dirty="0">
                <a:solidFill>
                  <a:srgbClr val="1C1C1C"/>
                </a:solidFill>
                <a:latin typeface="黑体" panose="02010609060101010101" pitchFamily="2" charset="-122"/>
                <a:ea typeface="黑体" panose="02010609060101010101" pitchFamily="2" charset="-122"/>
              </a:rPr>
              <a:t>还会干扰精密测量和对通讯产生</a:t>
            </a:r>
            <a:r>
              <a:rPr lang="zh-CN" altLang="en-US" sz="2800" dirty="0">
                <a:solidFill>
                  <a:srgbClr val="CC0000"/>
                </a:solidFill>
                <a:latin typeface="黑体" panose="02010609060101010101" pitchFamily="2" charset="-122"/>
                <a:ea typeface="黑体" panose="02010609060101010101" pitchFamily="2" charset="-122"/>
              </a:rPr>
              <a:t>危害</a:t>
            </a:r>
            <a:r>
              <a:rPr lang="en-US" altLang="zh-CN" sz="2800" dirty="0">
                <a:solidFill>
                  <a:srgbClr val="1C1C1C"/>
                </a:solidFill>
                <a:latin typeface="黑体" panose="02010609060101010101" pitchFamily="2" charset="-122"/>
                <a:ea typeface="黑体" panose="02010609060101010101" pitchFamily="2" charset="-122"/>
              </a:rPr>
              <a:t>.</a:t>
            </a:r>
            <a:r>
              <a:rPr lang="zh-CN" altLang="en-US" sz="2800" dirty="0">
                <a:solidFill>
                  <a:srgbClr val="1C1C1C"/>
                </a:solidFill>
                <a:latin typeface="黑体" panose="02010609060101010101" pitchFamily="2" charset="-122"/>
                <a:ea typeface="黑体" panose="02010609060101010101" pitchFamily="2" charset="-122"/>
              </a:rPr>
              <a:t>然而尖端放电也有很广泛的</a:t>
            </a:r>
            <a:r>
              <a:rPr lang="zh-CN" altLang="en-US" sz="2800" dirty="0">
                <a:solidFill>
                  <a:srgbClr val="CC0000"/>
                </a:solidFill>
                <a:latin typeface="黑体" panose="02010609060101010101" pitchFamily="2" charset="-122"/>
                <a:ea typeface="黑体" panose="02010609060101010101" pitchFamily="2" charset="-122"/>
              </a:rPr>
              <a:t>应用</a:t>
            </a:r>
            <a:r>
              <a:rPr lang="en-US" altLang="zh-CN" sz="2800" dirty="0">
                <a:solidFill>
                  <a:srgbClr val="1C1C1C"/>
                </a:solidFill>
                <a:latin typeface="黑体" panose="02010609060101010101" pitchFamily="2" charset="-122"/>
                <a:ea typeface="黑体" panose="02010609060101010101" pitchFamily="2" charset="-122"/>
              </a:rPr>
              <a:t>.</a:t>
            </a:r>
            <a:endParaRPr lang="en-US" altLang="zh-CN" sz="2800" dirty="0">
              <a:solidFill>
                <a:srgbClr val="1C1C1C"/>
              </a:solidFill>
              <a:latin typeface="黑体" panose="02010609060101010101" pitchFamily="2" charset="-122"/>
              <a:ea typeface="黑体" panose="02010609060101010101" pitchFamily="2" charset="-122"/>
            </a:endParaRPr>
          </a:p>
        </p:txBody>
      </p:sp>
      <p:sp>
        <p:nvSpPr>
          <p:cNvPr id="15366" name="Text Box 6"/>
          <p:cNvSpPr txBox="1">
            <a:spLocks noChangeArrowheads="1"/>
          </p:cNvSpPr>
          <p:nvPr/>
        </p:nvSpPr>
        <p:spPr bwMode="auto">
          <a:xfrm>
            <a:off x="533400" y="1066800"/>
            <a:ext cx="3657600" cy="523220"/>
          </a:xfrm>
          <a:prstGeom prst="rect">
            <a:avLst/>
          </a:prstGeom>
          <a:noFill/>
          <a:ln w="9525">
            <a:noFill/>
            <a:miter lim="800000"/>
            <a:headEnd type="none" w="sm" len="lg"/>
            <a:tailEnd type="none" w="sm" len="lg"/>
          </a:ln>
          <a:effectLst/>
        </p:spPr>
        <p:txBody>
          <a:bodyPr>
            <a:spAutoFit/>
          </a:bodyPr>
          <a:lstStyle/>
          <a:p>
            <a:pPr>
              <a:spcBef>
                <a:spcPct val="50000"/>
              </a:spcBef>
            </a:pPr>
            <a:r>
              <a:rPr lang="en-US" altLang="zh-CN" sz="2800" dirty="0" smtClean="0">
                <a:solidFill>
                  <a:srgbClr val="0070C0"/>
                </a:solidFill>
                <a:latin typeface="黑体" panose="02010609060101010101" pitchFamily="2" charset="-122"/>
                <a:ea typeface="黑体" panose="02010609060101010101" pitchFamily="2" charset="-122"/>
              </a:rPr>
              <a:t>(2) </a:t>
            </a:r>
            <a:r>
              <a:rPr lang="zh-CN" altLang="en-US" sz="2800" dirty="0" smtClean="0">
                <a:solidFill>
                  <a:srgbClr val="0070C0"/>
                </a:solidFill>
                <a:latin typeface="黑体" panose="02010609060101010101" pitchFamily="2" charset="-122"/>
                <a:ea typeface="黑体" panose="02010609060101010101" pitchFamily="2" charset="-122"/>
              </a:rPr>
              <a:t>尖端放电</a:t>
            </a:r>
            <a:r>
              <a:rPr lang="zh-CN" altLang="en-US" sz="2800" dirty="0">
                <a:solidFill>
                  <a:srgbClr val="0070C0"/>
                </a:solidFill>
                <a:latin typeface="黑体" panose="02010609060101010101" pitchFamily="2" charset="-122"/>
                <a:ea typeface="黑体" panose="02010609060101010101" pitchFamily="2" charset="-122"/>
              </a:rPr>
              <a:t>现象</a:t>
            </a:r>
            <a:endParaRPr lang="zh-CN" altLang="en-US" sz="2800" dirty="0">
              <a:solidFill>
                <a:srgbClr val="0070C0"/>
              </a:solidFill>
              <a:latin typeface="黑体" panose="02010609060101010101" pitchFamily="2" charset="-122"/>
              <a:ea typeface="黑体" panose="02010609060101010101" pitchFamily="2" charset="-122"/>
            </a:endParaRPr>
          </a:p>
        </p:txBody>
      </p:sp>
      <p:graphicFrame>
        <p:nvGraphicFramePr>
          <p:cNvPr id="15367" name="Object 7"/>
          <p:cNvGraphicFramePr>
            <a:graphicFrameLocks noChangeAspect="1"/>
          </p:cNvGraphicFramePr>
          <p:nvPr/>
        </p:nvGraphicFramePr>
        <p:xfrm>
          <a:off x="838200" y="1666220"/>
          <a:ext cx="2351088" cy="717550"/>
        </p:xfrm>
        <a:graphic>
          <a:graphicData uri="http://schemas.openxmlformats.org/presentationml/2006/ole">
            <mc:AlternateContent xmlns:mc="http://schemas.openxmlformats.org/markup-compatibility/2006">
              <mc:Choice xmlns:v="urn:schemas-microsoft-com:vml" Requires="v">
                <p:oleObj spid="_x0000_s10272" name="Equation" r:id="rId2" imgW="749300" imgH="228600" progId="Equation.3">
                  <p:embed/>
                </p:oleObj>
              </mc:Choice>
              <mc:Fallback>
                <p:oleObj name="Equation" r:id="rId2" imgW="749300" imgH="22860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66220"/>
                        <a:ext cx="2351088"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8" name="Text Box 8"/>
          <p:cNvSpPr txBox="1">
            <a:spLocks noChangeArrowheads="1"/>
          </p:cNvSpPr>
          <p:nvPr/>
        </p:nvSpPr>
        <p:spPr bwMode="auto">
          <a:xfrm>
            <a:off x="914400" y="5171420"/>
            <a:ext cx="3810000" cy="52322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9525">
            <a:noFill/>
            <a:miter lim="800000"/>
            <a:headEnd type="none" w="sm" len="lg"/>
            <a:tailEnd type="none" w="sm" len="lg"/>
          </a:ln>
          <a:effectLst/>
        </p:spPr>
        <p:txBody>
          <a:bodyPr wrap="square">
            <a:spAutoFit/>
          </a:bodyPr>
          <a:lstStyle/>
          <a:p>
            <a:pPr>
              <a:spcBef>
                <a:spcPct val="50000"/>
              </a:spcBef>
            </a:pPr>
            <a:r>
              <a:rPr lang="zh-CN" altLang="en-US" sz="2800" dirty="0">
                <a:solidFill>
                  <a:srgbClr val="1C1C1C"/>
                </a:solidFill>
                <a:latin typeface="黑体" panose="02010609060101010101" pitchFamily="2" charset="-122"/>
                <a:ea typeface="黑体" panose="02010609060101010101" pitchFamily="2" charset="-122"/>
              </a:rPr>
              <a:t>尖端放电现象的</a:t>
            </a:r>
            <a:r>
              <a:rPr lang="zh-CN" altLang="en-US" sz="2800" dirty="0">
                <a:solidFill>
                  <a:srgbClr val="FF0000"/>
                </a:solidFill>
                <a:latin typeface="黑体" panose="02010609060101010101" pitchFamily="2" charset="-122"/>
                <a:ea typeface="黑体" panose="02010609060101010101" pitchFamily="2" charset="-122"/>
              </a:rPr>
              <a:t>利</a:t>
            </a:r>
            <a:r>
              <a:rPr lang="zh-CN" altLang="en-US" sz="2800" dirty="0">
                <a:solidFill>
                  <a:srgbClr val="1C1C1C"/>
                </a:solidFill>
                <a:latin typeface="黑体" panose="02010609060101010101" pitchFamily="2" charset="-122"/>
                <a:ea typeface="黑体" panose="02010609060101010101" pitchFamily="2" charset="-122"/>
              </a:rPr>
              <a:t>与</a:t>
            </a:r>
            <a:r>
              <a:rPr lang="zh-CN" altLang="en-US" sz="2800" dirty="0">
                <a:solidFill>
                  <a:srgbClr val="0000FF"/>
                </a:solidFill>
                <a:latin typeface="黑体" panose="02010609060101010101" pitchFamily="2" charset="-122"/>
                <a:ea typeface="黑体" panose="02010609060101010101" pitchFamily="2" charset="-122"/>
              </a:rPr>
              <a:t>弊</a:t>
            </a:r>
            <a:endParaRPr lang="zh-CN" altLang="en-US" sz="2800" dirty="0">
              <a:solidFill>
                <a:srgbClr val="0000FF"/>
              </a:solidFill>
              <a:latin typeface="黑体" panose="02010609060101010101" pitchFamily="2" charset="-122"/>
              <a:ea typeface="黑体" panose="02010609060101010101" pitchFamily="2" charset="-122"/>
            </a:endParaRPr>
          </a:p>
        </p:txBody>
      </p:sp>
      <p:sp>
        <p:nvSpPr>
          <p:cNvPr id="9" name="Text Box 25"/>
          <p:cNvSpPr txBox="1">
            <a:spLocks noChangeArrowheads="1"/>
          </p:cNvSpPr>
          <p:nvPr/>
        </p:nvSpPr>
        <p:spPr bwMode="auto">
          <a:xfrm>
            <a:off x="533400" y="228600"/>
            <a:ext cx="7772400" cy="523220"/>
          </a:xfrm>
          <a:prstGeom prst="rect">
            <a:avLst/>
          </a:prstGeom>
          <a:noFill/>
          <a:ln w="9525">
            <a:noFill/>
            <a:miter lim="800000"/>
          </a:ln>
          <a:effectLst/>
        </p:spPr>
        <p:txBody>
          <a:bodyPr wrap="square">
            <a:spAutoFit/>
          </a:bodyPr>
          <a:lstStyle/>
          <a:p>
            <a:pPr>
              <a:spcBef>
                <a:spcPct val="50000"/>
              </a:spcBef>
            </a:pPr>
            <a:r>
              <a:rPr lang="zh-CN" altLang="en-US" sz="2800" b="1" dirty="0" smtClean="0">
                <a:solidFill>
                  <a:srgbClr val="00B050"/>
                </a:solidFill>
                <a:latin typeface="黑体" panose="02010609060101010101" pitchFamily="2" charset="-122"/>
                <a:ea typeface="黑体" panose="02010609060101010101" pitchFamily="2" charset="-122"/>
              </a:rPr>
              <a:t>三 表面电荷</a:t>
            </a:r>
            <a:r>
              <a:rPr lang="zh-CN" altLang="en-US" sz="2800" b="1" dirty="0">
                <a:solidFill>
                  <a:srgbClr val="00B050"/>
                </a:solidFill>
                <a:latin typeface="黑体" panose="02010609060101010101" pitchFamily="2" charset="-122"/>
                <a:ea typeface="黑体" panose="02010609060101010101" pitchFamily="2" charset="-122"/>
              </a:rPr>
              <a:t>面密度</a:t>
            </a:r>
            <a:r>
              <a:rPr lang="zh-CN" altLang="en-US" sz="2800" b="1" dirty="0" smtClean="0">
                <a:solidFill>
                  <a:srgbClr val="00B050"/>
                </a:solidFill>
                <a:latin typeface="黑体" panose="02010609060101010101" pitchFamily="2" charset="-122"/>
                <a:ea typeface="黑体" panose="02010609060101010101" pitchFamily="2" charset="-122"/>
              </a:rPr>
              <a:t>与电场强度</a:t>
            </a:r>
            <a:r>
              <a:rPr lang="zh-CN" altLang="en-US" sz="2800" b="1" dirty="0">
                <a:solidFill>
                  <a:srgbClr val="00B050"/>
                </a:solidFill>
                <a:latin typeface="黑体" panose="02010609060101010101" pitchFamily="2" charset="-122"/>
                <a:ea typeface="黑体" panose="02010609060101010101" pitchFamily="2" charset="-122"/>
              </a:rPr>
              <a:t>的关系</a:t>
            </a:r>
            <a:endParaRPr lang="zh-CN" altLang="en-US" sz="28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7"/>
                                        </p:tgtEl>
                                        <p:attrNameLst>
                                          <p:attrName>style.visibility</p:attrName>
                                        </p:attrNameLst>
                                      </p:cBhvr>
                                      <p:to>
                                        <p:strVal val="visible"/>
                                      </p:to>
                                    </p:set>
                                    <p:animEffect transition="in" filter="blinds(horizontal)">
                                      <p:cBhvr>
                                        <p:cTn id="7" dur="500"/>
                                        <p:tgtEl>
                                          <p:spTgt spid="153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blinds(horizontal)">
                                      <p:cBhvr>
                                        <p:cTn id="12" dur="500"/>
                                        <p:tgtEl>
                                          <p:spTgt spid="1536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5362"/>
                                        </p:tgtEl>
                                        <p:attrNameLst>
                                          <p:attrName>style.visibility</p:attrName>
                                        </p:attrNameLst>
                                      </p:cBhvr>
                                      <p:to>
                                        <p:strVal val="visible"/>
                                      </p:to>
                                    </p:set>
                                    <p:animEffect transition="in" filter="box(out)">
                                      <p:cBhvr>
                                        <p:cTn id="17" dur="500"/>
                                        <p:tgtEl>
                                          <p:spTgt spid="1536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364"/>
                                        </p:tgtEl>
                                        <p:attrNameLst>
                                          <p:attrName>style.visibility</p:attrName>
                                        </p:attrNameLst>
                                      </p:cBhvr>
                                      <p:to>
                                        <p:strVal val="visible"/>
                                      </p:to>
                                    </p:set>
                                    <p:animEffect transition="in" filter="blinds(horizontal)">
                                      <p:cBhvr>
                                        <p:cTn id="22" dur="500"/>
                                        <p:tgtEl>
                                          <p:spTgt spid="1536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368"/>
                                        </p:tgtEl>
                                        <p:attrNameLst>
                                          <p:attrName>style.visibility</p:attrName>
                                        </p:attrNameLst>
                                      </p:cBhvr>
                                      <p:to>
                                        <p:strVal val="visible"/>
                                      </p:to>
                                    </p:set>
                                    <p:animEffect transition="in" filter="blinds(horizontal)">
                                      <p:cBhvr>
                                        <p:cTn id="27" dur="500"/>
                                        <p:tgtEl>
                                          <p:spTgt spid="1536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365"/>
                                        </p:tgtEl>
                                        <p:attrNameLst>
                                          <p:attrName>style.visibility</p:attrName>
                                        </p:attrNameLst>
                                      </p:cBhvr>
                                      <p:to>
                                        <p:strVal val="visible"/>
                                      </p:to>
                                    </p:set>
                                    <p:animEffect transition="in" filter="blinds(horizontal)">
                                      <p:cBhvr>
                                        <p:cTn id="32"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autoUpdateAnimBg="0"/>
      <p:bldP spid="15364" grpId="0" autoUpdateAnimBg="0"/>
      <p:bldP spid="15365" grpId="0" autoUpdateAnimBg="0"/>
      <p:bldP spid="15368"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143000" y="2667000"/>
            <a:ext cx="7010400" cy="4114800"/>
          </a:xfrm>
          <a:prstGeom prst="rect">
            <a:avLst/>
          </a:prstGeom>
          <a:gradFill rotWithShape="0">
            <a:gsLst>
              <a:gs pos="0">
                <a:srgbClr val="F2F2F2"/>
              </a:gs>
              <a:gs pos="50000">
                <a:srgbClr val="FFFFFF"/>
              </a:gs>
              <a:gs pos="100000">
                <a:srgbClr val="F2F2F2"/>
              </a:gs>
            </a:gsLst>
            <a:lin ang="5400000" scaled="1"/>
          </a:gradFill>
          <a:ln w="9525">
            <a:solidFill>
              <a:srgbClr val="000000"/>
            </a:solidFill>
            <a:miter lim="800000"/>
          </a:ln>
          <a:effectLst>
            <a:outerShdw dist="107763" dir="18900000" algn="ctr" rotWithShape="0">
              <a:srgbClr val="808080"/>
            </a:outerShdw>
          </a:effectLst>
        </p:spPr>
        <p:txBody>
          <a:bodyPr wrap="none" anchor="ctr"/>
          <a:lstStyle/>
          <a:p>
            <a:endParaRPr lang="zh-CN" altLang="en-US"/>
          </a:p>
        </p:txBody>
      </p:sp>
      <p:sp>
        <p:nvSpPr>
          <p:cNvPr id="76803" name="AutoShape 3"/>
          <p:cNvSpPr>
            <a:spLocks noChangeArrowheads="1"/>
          </p:cNvSpPr>
          <p:nvPr/>
        </p:nvSpPr>
        <p:spPr bwMode="auto">
          <a:xfrm>
            <a:off x="5410200" y="1828800"/>
            <a:ext cx="2590800" cy="990600"/>
          </a:xfrm>
          <a:prstGeom prst="cloudCallout">
            <a:avLst>
              <a:gd name="adj1" fmla="val -57292"/>
              <a:gd name="adj2" fmla="val 46954"/>
            </a:avLst>
          </a:prstGeom>
          <a:gradFill rotWithShape="0">
            <a:gsLst>
              <a:gs pos="0">
                <a:srgbClr val="9F9FE7"/>
              </a:gs>
              <a:gs pos="100000">
                <a:srgbClr val="FFFFFF"/>
              </a:gs>
            </a:gsLst>
            <a:lin ang="5400000" scaled="1"/>
          </a:gradFill>
          <a:ln w="9525">
            <a:solidFill>
              <a:schemeClr val="tx1"/>
            </a:solidFill>
            <a:round/>
          </a:ln>
          <a:effectLst/>
        </p:spPr>
        <p:txBody>
          <a:bodyPr wrap="none" anchor="ctr"/>
          <a:lstStyle/>
          <a:p>
            <a:pPr algn="ctr" eaLnBrk="0" hangingPunct="0"/>
            <a:endParaRPr kumimoji="1" lang="zh-CN" altLang="zh-CN" sz="3200" b="1">
              <a:latin typeface="Times New Roman" panose="02020603050405020304" pitchFamily="18" charset="0"/>
            </a:endParaRPr>
          </a:p>
        </p:txBody>
      </p:sp>
      <p:graphicFrame>
        <p:nvGraphicFramePr>
          <p:cNvPr id="76804" name="Object 4"/>
          <p:cNvGraphicFramePr>
            <a:graphicFrameLocks noChangeAspect="1"/>
          </p:cNvGraphicFramePr>
          <p:nvPr/>
        </p:nvGraphicFramePr>
        <p:xfrm>
          <a:off x="1600200" y="3687763"/>
          <a:ext cx="2827338" cy="2971800"/>
        </p:xfrm>
        <a:graphic>
          <a:graphicData uri="http://schemas.openxmlformats.org/presentationml/2006/ole">
            <mc:AlternateContent xmlns:mc="http://schemas.openxmlformats.org/markup-compatibility/2006">
              <mc:Choice xmlns:v="urn:schemas-microsoft-com:vml" Requires="v">
                <p:oleObj spid="_x0000_s11296" name="剪辑" r:id="rId1" imgW="2827655" imgH="3497580" progId="">
                  <p:embed/>
                </p:oleObj>
              </mc:Choice>
              <mc:Fallback>
                <p:oleObj name="剪辑" r:id="rId1" imgW="2827655" imgH="3497580" progId="">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687763"/>
                        <a:ext cx="2827338"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5" name="AutoShape 5"/>
          <p:cNvSpPr>
            <a:spLocks noChangeArrowheads="1"/>
          </p:cNvSpPr>
          <p:nvPr/>
        </p:nvSpPr>
        <p:spPr bwMode="auto">
          <a:xfrm flipH="1">
            <a:off x="3733800" y="2743200"/>
            <a:ext cx="1752600" cy="381000"/>
          </a:xfrm>
          <a:prstGeom prst="lightningBolt">
            <a:avLst/>
          </a:prstGeom>
          <a:solidFill>
            <a:srgbClr val="FFFFFF"/>
          </a:solidFill>
          <a:ln w="9525">
            <a:solidFill>
              <a:schemeClr val="tx1"/>
            </a:solidFill>
            <a:miter lim="800000"/>
          </a:ln>
          <a:effectLst/>
        </p:spPr>
        <p:txBody>
          <a:bodyPr wrap="none" anchor="ctr"/>
          <a:lstStyle/>
          <a:p>
            <a:endParaRPr lang="zh-CN" altLang="en-US"/>
          </a:p>
        </p:txBody>
      </p:sp>
      <p:sp>
        <p:nvSpPr>
          <p:cNvPr id="76806" name="Line 6"/>
          <p:cNvSpPr>
            <a:spLocks noChangeShapeType="1"/>
          </p:cNvSpPr>
          <p:nvPr/>
        </p:nvSpPr>
        <p:spPr bwMode="auto">
          <a:xfrm>
            <a:off x="3505200" y="3606800"/>
            <a:ext cx="457200" cy="0"/>
          </a:xfrm>
          <a:prstGeom prst="line">
            <a:avLst/>
          </a:prstGeom>
          <a:noFill/>
          <a:ln w="28575">
            <a:solidFill>
              <a:schemeClr val="tx1"/>
            </a:solidFill>
            <a:round/>
          </a:ln>
          <a:effectLst/>
        </p:spPr>
        <p:txBody>
          <a:bodyPr wrap="none" anchor="ctr"/>
          <a:lstStyle/>
          <a:p>
            <a:endParaRPr lang="zh-CN" altLang="en-US"/>
          </a:p>
        </p:txBody>
      </p:sp>
      <p:sp>
        <p:nvSpPr>
          <p:cNvPr id="76807" name="Line 7"/>
          <p:cNvSpPr>
            <a:spLocks noChangeShapeType="1"/>
          </p:cNvSpPr>
          <p:nvPr/>
        </p:nvSpPr>
        <p:spPr bwMode="auto">
          <a:xfrm>
            <a:off x="3962400" y="3581400"/>
            <a:ext cx="0" cy="3001963"/>
          </a:xfrm>
          <a:prstGeom prst="line">
            <a:avLst/>
          </a:prstGeom>
          <a:noFill/>
          <a:ln w="28575">
            <a:solidFill>
              <a:schemeClr val="tx1"/>
            </a:solidFill>
            <a:round/>
          </a:ln>
          <a:effectLst/>
        </p:spPr>
        <p:txBody>
          <a:bodyPr wrap="none" anchor="ctr"/>
          <a:lstStyle/>
          <a:p>
            <a:endParaRPr lang="zh-CN" altLang="en-US"/>
          </a:p>
        </p:txBody>
      </p:sp>
      <p:sp>
        <p:nvSpPr>
          <p:cNvPr id="76808" name="Line 8"/>
          <p:cNvSpPr>
            <a:spLocks noChangeShapeType="1"/>
          </p:cNvSpPr>
          <p:nvPr/>
        </p:nvSpPr>
        <p:spPr bwMode="auto">
          <a:xfrm>
            <a:off x="3810000" y="6583363"/>
            <a:ext cx="381000" cy="0"/>
          </a:xfrm>
          <a:prstGeom prst="line">
            <a:avLst/>
          </a:prstGeom>
          <a:noFill/>
          <a:ln w="28575">
            <a:solidFill>
              <a:schemeClr val="tx1"/>
            </a:solidFill>
            <a:round/>
          </a:ln>
          <a:effectLst/>
        </p:spPr>
        <p:txBody>
          <a:bodyPr wrap="none" anchor="ctr"/>
          <a:lstStyle/>
          <a:p>
            <a:endParaRPr lang="zh-CN" altLang="en-US"/>
          </a:p>
        </p:txBody>
      </p:sp>
      <p:sp>
        <p:nvSpPr>
          <p:cNvPr id="76809" name="Line 9"/>
          <p:cNvSpPr>
            <a:spLocks noChangeShapeType="1"/>
          </p:cNvSpPr>
          <p:nvPr/>
        </p:nvSpPr>
        <p:spPr bwMode="auto">
          <a:xfrm flipH="1">
            <a:off x="3886200" y="6659563"/>
            <a:ext cx="228600" cy="0"/>
          </a:xfrm>
          <a:prstGeom prst="line">
            <a:avLst/>
          </a:prstGeom>
          <a:noFill/>
          <a:ln w="28575">
            <a:solidFill>
              <a:schemeClr val="tx1"/>
            </a:solidFill>
            <a:round/>
          </a:ln>
          <a:effectLst/>
        </p:spPr>
        <p:txBody>
          <a:bodyPr wrap="none" anchor="ctr"/>
          <a:lstStyle/>
          <a:p>
            <a:endParaRPr lang="zh-CN" altLang="en-US"/>
          </a:p>
        </p:txBody>
      </p:sp>
      <p:sp>
        <p:nvSpPr>
          <p:cNvPr id="76810" name="Text Box 10"/>
          <p:cNvSpPr txBox="1">
            <a:spLocks noChangeArrowheads="1"/>
          </p:cNvSpPr>
          <p:nvPr/>
        </p:nvSpPr>
        <p:spPr bwMode="auto">
          <a:xfrm>
            <a:off x="5486400" y="3733800"/>
            <a:ext cx="2286000" cy="1643527"/>
          </a:xfrm>
          <a:prstGeom prst="rect">
            <a:avLst/>
          </a:prstGeom>
          <a:noFill/>
          <a:ln w="9525">
            <a:noFill/>
            <a:miter lim="800000"/>
          </a:ln>
          <a:effectLst/>
        </p:spPr>
        <p:txBody>
          <a:bodyPr>
            <a:spAutoFit/>
          </a:bodyPr>
          <a:lstStyle/>
          <a:p>
            <a:pPr eaLnBrk="0" hangingPunct="0">
              <a:lnSpc>
                <a:spcPct val="120000"/>
              </a:lnSpc>
            </a:pPr>
            <a:r>
              <a:rPr kumimoji="1" lang="zh-CN" altLang="en-US" sz="2800" dirty="0">
                <a:latin typeface="Times New Roman" panose="02020603050405020304" pitchFamily="18" charset="0"/>
                <a:ea typeface="黑体" panose="02010609060101010101" pitchFamily="2" charset="-122"/>
              </a:rPr>
              <a:t>静电感应</a:t>
            </a:r>
            <a:endParaRPr kumimoji="1" lang="zh-CN" altLang="en-US" sz="2800" dirty="0">
              <a:latin typeface="Times New Roman" panose="02020603050405020304" pitchFamily="18" charset="0"/>
              <a:ea typeface="黑体" panose="02010609060101010101" pitchFamily="2" charset="-122"/>
            </a:endParaRPr>
          </a:p>
          <a:p>
            <a:pPr eaLnBrk="0" hangingPunct="0">
              <a:lnSpc>
                <a:spcPct val="120000"/>
              </a:lnSpc>
            </a:pPr>
            <a:r>
              <a:rPr kumimoji="1" lang="zh-CN" altLang="en-US" sz="2800" dirty="0">
                <a:latin typeface="Times New Roman" panose="02020603050405020304" pitchFamily="18" charset="0"/>
                <a:ea typeface="黑体" panose="02010609060101010101" pitchFamily="2" charset="-122"/>
              </a:rPr>
              <a:t>电晕放电</a:t>
            </a:r>
            <a:endParaRPr kumimoji="1" lang="zh-CN" altLang="en-US" sz="2800" dirty="0">
              <a:latin typeface="Times New Roman" panose="02020603050405020304" pitchFamily="18" charset="0"/>
              <a:ea typeface="黑体" panose="02010609060101010101" pitchFamily="2" charset="-122"/>
            </a:endParaRPr>
          </a:p>
          <a:p>
            <a:pPr eaLnBrk="0" hangingPunct="0">
              <a:lnSpc>
                <a:spcPct val="120000"/>
              </a:lnSpc>
            </a:pPr>
            <a:r>
              <a:rPr kumimoji="1" lang="zh-CN" altLang="en-US" sz="2800" dirty="0">
                <a:latin typeface="Times New Roman" panose="02020603050405020304" pitchFamily="18" charset="0"/>
                <a:ea typeface="黑体" panose="02010609060101010101" pitchFamily="2" charset="-122"/>
              </a:rPr>
              <a:t>可靠接地</a:t>
            </a:r>
            <a:endParaRPr kumimoji="1" lang="zh-CN" altLang="en-US" sz="2800" dirty="0">
              <a:latin typeface="Times New Roman" panose="02020603050405020304" pitchFamily="18" charset="0"/>
              <a:ea typeface="黑体" panose="02010609060101010101" pitchFamily="2" charset="-122"/>
            </a:endParaRPr>
          </a:p>
        </p:txBody>
      </p:sp>
      <p:pic>
        <p:nvPicPr>
          <p:cNvPr id="76811" name="Picture 11" descr="QTDH186"/>
          <p:cNvPicPr>
            <a:picLocks noChangeAspect="1" noChangeArrowheads="1"/>
          </p:cNvPicPr>
          <p:nvPr/>
        </p:nvPicPr>
        <p:blipFill>
          <a:blip r:embed="rId3" cstate="print"/>
          <a:srcRect/>
          <a:stretch>
            <a:fillRect/>
          </a:stretch>
        </p:blipFill>
        <p:spPr bwMode="auto">
          <a:xfrm>
            <a:off x="4495800" y="2514600"/>
            <a:ext cx="1447800" cy="598488"/>
          </a:xfrm>
          <a:prstGeom prst="rect">
            <a:avLst/>
          </a:prstGeom>
          <a:noFill/>
        </p:spPr>
      </p:pic>
      <p:sp>
        <p:nvSpPr>
          <p:cNvPr id="76812" name="Text Box 12"/>
          <p:cNvSpPr txBox="1">
            <a:spLocks noChangeArrowheads="1"/>
          </p:cNvSpPr>
          <p:nvPr/>
        </p:nvSpPr>
        <p:spPr bwMode="auto">
          <a:xfrm>
            <a:off x="6096000" y="2133600"/>
            <a:ext cx="1295400" cy="457200"/>
          </a:xfrm>
          <a:prstGeom prst="rect">
            <a:avLst/>
          </a:prstGeom>
          <a:noFill/>
          <a:ln w="9525">
            <a:noFill/>
            <a:miter lim="800000"/>
          </a:ln>
          <a:effectLst/>
        </p:spPr>
        <p:txBody>
          <a:bodyPr>
            <a:spAutoFit/>
          </a:bodyPr>
          <a:lstStyle/>
          <a:p>
            <a:pPr eaLnBrk="0" hangingPunct="0">
              <a:spcBef>
                <a:spcPct val="50000"/>
              </a:spcBef>
            </a:pPr>
            <a:r>
              <a:rPr kumimoji="1" lang="zh-CN" altLang="en-US" sz="2400" dirty="0">
                <a:solidFill>
                  <a:srgbClr val="000066"/>
                </a:solidFill>
                <a:effectLst>
                  <a:outerShdw blurRad="38100" dist="38100" dir="2700000" algn="tl">
                    <a:srgbClr val="C0C0C0"/>
                  </a:outerShdw>
                </a:effectLst>
                <a:latin typeface="黑体" panose="02010609060101010101" pitchFamily="2" charset="-122"/>
                <a:ea typeface="黑体" panose="02010609060101010101" pitchFamily="2" charset="-122"/>
              </a:rPr>
              <a:t>带电云</a:t>
            </a:r>
            <a:endParaRPr kumimoji="1" lang="zh-CN" altLang="en-US" sz="2400" dirty="0">
              <a:solidFill>
                <a:srgbClr val="000066"/>
              </a:solidFill>
              <a:effectLst>
                <a:outerShdw blurRad="38100" dist="38100" dir="2700000" algn="tl">
                  <a:srgbClr val="C0C0C0"/>
                </a:outerShdw>
              </a:effectLst>
              <a:latin typeface="黑体" panose="02010609060101010101" pitchFamily="2" charset="-122"/>
              <a:ea typeface="黑体" panose="02010609060101010101" pitchFamily="2" charset="-122"/>
            </a:endParaRPr>
          </a:p>
        </p:txBody>
      </p:sp>
      <p:sp>
        <p:nvSpPr>
          <p:cNvPr id="76813" name="Text Box 13"/>
          <p:cNvSpPr txBox="1">
            <a:spLocks noChangeArrowheads="1"/>
          </p:cNvSpPr>
          <p:nvPr/>
        </p:nvSpPr>
        <p:spPr bwMode="auto">
          <a:xfrm>
            <a:off x="2819400" y="1229380"/>
            <a:ext cx="3048000" cy="523220"/>
          </a:xfrm>
          <a:prstGeom prst="rect">
            <a:avLst/>
          </a:prstGeom>
          <a:noFill/>
          <a:ln w="9525">
            <a:noFill/>
            <a:miter lim="800000"/>
          </a:ln>
          <a:effectLst/>
        </p:spPr>
        <p:txBody>
          <a:bodyPr wrap="square">
            <a:spAutoFit/>
          </a:bodyPr>
          <a:lstStyle/>
          <a:p>
            <a:pPr eaLnBrk="0" hangingPunct="0">
              <a:spcBef>
                <a:spcPct val="50000"/>
              </a:spcBef>
            </a:pPr>
            <a:r>
              <a:rPr kumimoji="1" lang="zh-CN" altLang="en-US" sz="2800" dirty="0">
                <a:solidFill>
                  <a:srgbClr val="C00000"/>
                </a:solidFill>
                <a:latin typeface="Times New Roman" panose="02020603050405020304" pitchFamily="18" charset="0"/>
                <a:ea typeface="黑体" panose="02010609060101010101" pitchFamily="2" charset="-122"/>
              </a:rPr>
              <a:t>避雷针的工作原理</a:t>
            </a:r>
            <a:endParaRPr kumimoji="1" lang="zh-CN" altLang="en-US" sz="2800" dirty="0">
              <a:solidFill>
                <a:srgbClr val="C00000"/>
              </a:solidFill>
              <a:latin typeface="Times New Roman" panose="02020603050405020304" pitchFamily="18" charset="0"/>
              <a:ea typeface="黑体" panose="02010609060101010101" pitchFamily="2" charset="-122"/>
            </a:endParaRPr>
          </a:p>
        </p:txBody>
      </p:sp>
      <p:sp>
        <p:nvSpPr>
          <p:cNvPr id="76814" name="Rectangle 14"/>
          <p:cNvSpPr>
            <a:spLocks noChangeArrowheads="1"/>
          </p:cNvSpPr>
          <p:nvPr/>
        </p:nvSpPr>
        <p:spPr bwMode="auto">
          <a:xfrm>
            <a:off x="5638800" y="1981200"/>
            <a:ext cx="357188" cy="457200"/>
          </a:xfrm>
          <a:prstGeom prst="rect">
            <a:avLst/>
          </a:prstGeom>
          <a:noFill/>
          <a:ln w="9525">
            <a:noFill/>
            <a:miter lim="800000"/>
          </a:ln>
          <a:effectLst/>
        </p:spPr>
        <p:txBody>
          <a:bodyPr wrap="none">
            <a:spAutoFit/>
          </a:bodyPr>
          <a:lstStyle/>
          <a:p>
            <a:r>
              <a:rPr lang="en-US" altLang="zh-CN" sz="2400" b="1">
                <a:solidFill>
                  <a:srgbClr val="FF3300"/>
                </a:solidFill>
                <a:latin typeface="Times New Roman" panose="02020603050405020304" pitchFamily="18" charset="0"/>
              </a:rPr>
              <a:t>+</a:t>
            </a:r>
            <a:endParaRPr lang="en-US" altLang="zh-CN" sz="2400" b="1">
              <a:solidFill>
                <a:srgbClr val="FF3300"/>
              </a:solidFill>
              <a:latin typeface="Times New Roman" panose="02020603050405020304" pitchFamily="18" charset="0"/>
            </a:endParaRPr>
          </a:p>
        </p:txBody>
      </p:sp>
      <p:sp>
        <p:nvSpPr>
          <p:cNvPr id="76815" name="Rectangle 15"/>
          <p:cNvSpPr>
            <a:spLocks noChangeArrowheads="1"/>
          </p:cNvSpPr>
          <p:nvPr/>
        </p:nvSpPr>
        <p:spPr bwMode="auto">
          <a:xfrm>
            <a:off x="6400800" y="1828800"/>
            <a:ext cx="357188" cy="457200"/>
          </a:xfrm>
          <a:prstGeom prst="rect">
            <a:avLst/>
          </a:prstGeom>
          <a:noFill/>
          <a:ln w="9525">
            <a:noFill/>
            <a:miter lim="800000"/>
          </a:ln>
          <a:effectLst/>
        </p:spPr>
        <p:txBody>
          <a:bodyPr wrap="none">
            <a:spAutoFit/>
          </a:bodyPr>
          <a:lstStyle/>
          <a:p>
            <a:r>
              <a:rPr lang="en-US" altLang="zh-CN" sz="2400" b="1">
                <a:solidFill>
                  <a:srgbClr val="FF3300"/>
                </a:solidFill>
                <a:latin typeface="Times New Roman" panose="02020603050405020304" pitchFamily="18" charset="0"/>
              </a:rPr>
              <a:t>+</a:t>
            </a:r>
            <a:endParaRPr lang="en-US" altLang="zh-CN" sz="2400" b="1">
              <a:solidFill>
                <a:srgbClr val="FF3300"/>
              </a:solidFill>
              <a:latin typeface="Times New Roman" panose="02020603050405020304" pitchFamily="18" charset="0"/>
            </a:endParaRPr>
          </a:p>
        </p:txBody>
      </p:sp>
      <p:sp>
        <p:nvSpPr>
          <p:cNvPr id="76816" name="Rectangle 16"/>
          <p:cNvSpPr>
            <a:spLocks noChangeArrowheads="1"/>
          </p:cNvSpPr>
          <p:nvPr/>
        </p:nvSpPr>
        <p:spPr bwMode="auto">
          <a:xfrm>
            <a:off x="6934200" y="1752600"/>
            <a:ext cx="357188" cy="457200"/>
          </a:xfrm>
          <a:prstGeom prst="rect">
            <a:avLst/>
          </a:prstGeom>
          <a:noFill/>
          <a:ln w="9525">
            <a:noFill/>
            <a:miter lim="800000"/>
          </a:ln>
          <a:effectLst/>
        </p:spPr>
        <p:txBody>
          <a:bodyPr wrap="none">
            <a:spAutoFit/>
          </a:bodyPr>
          <a:lstStyle/>
          <a:p>
            <a:r>
              <a:rPr lang="en-US" altLang="zh-CN" sz="2400" b="1">
                <a:solidFill>
                  <a:srgbClr val="FF3300"/>
                </a:solidFill>
                <a:latin typeface="Times New Roman" panose="02020603050405020304" pitchFamily="18" charset="0"/>
              </a:rPr>
              <a:t>+</a:t>
            </a:r>
            <a:endParaRPr lang="en-US" altLang="zh-CN" sz="2400" b="1">
              <a:solidFill>
                <a:srgbClr val="FF3300"/>
              </a:solidFill>
              <a:latin typeface="Times New Roman" panose="02020603050405020304" pitchFamily="18" charset="0"/>
            </a:endParaRPr>
          </a:p>
        </p:txBody>
      </p:sp>
      <p:sp>
        <p:nvSpPr>
          <p:cNvPr id="76817" name="Rectangle 17"/>
          <p:cNvSpPr>
            <a:spLocks noChangeArrowheads="1"/>
          </p:cNvSpPr>
          <p:nvPr/>
        </p:nvSpPr>
        <p:spPr bwMode="auto">
          <a:xfrm>
            <a:off x="7391400" y="1828800"/>
            <a:ext cx="357188" cy="457200"/>
          </a:xfrm>
          <a:prstGeom prst="rect">
            <a:avLst/>
          </a:prstGeom>
          <a:noFill/>
          <a:ln w="9525">
            <a:noFill/>
            <a:miter lim="800000"/>
          </a:ln>
          <a:effectLst/>
        </p:spPr>
        <p:txBody>
          <a:bodyPr wrap="none">
            <a:spAutoFit/>
          </a:bodyPr>
          <a:lstStyle/>
          <a:p>
            <a:r>
              <a:rPr lang="en-US" altLang="zh-CN" sz="2400" b="1">
                <a:solidFill>
                  <a:srgbClr val="FF3300"/>
                </a:solidFill>
                <a:latin typeface="Times New Roman" panose="02020603050405020304" pitchFamily="18" charset="0"/>
              </a:rPr>
              <a:t>+</a:t>
            </a:r>
            <a:endParaRPr lang="en-US" altLang="zh-CN" sz="2400" b="1">
              <a:solidFill>
                <a:srgbClr val="FF3300"/>
              </a:solidFill>
              <a:latin typeface="Times New Roman" panose="02020603050405020304" pitchFamily="18" charset="0"/>
            </a:endParaRPr>
          </a:p>
        </p:txBody>
      </p:sp>
      <p:sp>
        <p:nvSpPr>
          <p:cNvPr id="76818" name="Rectangle 18"/>
          <p:cNvSpPr>
            <a:spLocks noChangeArrowheads="1"/>
          </p:cNvSpPr>
          <p:nvPr/>
        </p:nvSpPr>
        <p:spPr bwMode="auto">
          <a:xfrm>
            <a:off x="7239000" y="2362200"/>
            <a:ext cx="381000" cy="396875"/>
          </a:xfrm>
          <a:prstGeom prst="rect">
            <a:avLst/>
          </a:prstGeom>
          <a:noFill/>
          <a:ln w="9525">
            <a:noFill/>
            <a:miter lim="800000"/>
          </a:ln>
          <a:effectLst/>
        </p:spPr>
        <p:txBody>
          <a:bodyPr>
            <a:spAutoFit/>
          </a:bodyPr>
          <a:lstStyle/>
          <a:p>
            <a:r>
              <a:rPr lang="zh-CN" altLang="en-US" sz="2000" b="1">
                <a:solidFill>
                  <a:srgbClr val="333399"/>
                </a:solidFill>
                <a:latin typeface="Times New Roman" panose="02020603050405020304" pitchFamily="18" charset="0"/>
              </a:rPr>
              <a:t>－</a:t>
            </a:r>
            <a:endParaRPr lang="zh-CN" altLang="en-US" sz="2000" b="1">
              <a:solidFill>
                <a:srgbClr val="333399"/>
              </a:solidFill>
              <a:latin typeface="Times New Roman" panose="02020603050405020304" pitchFamily="18" charset="0"/>
            </a:endParaRPr>
          </a:p>
        </p:txBody>
      </p:sp>
      <p:sp>
        <p:nvSpPr>
          <p:cNvPr id="76819" name="Rectangle 19"/>
          <p:cNvSpPr>
            <a:spLocks noChangeArrowheads="1"/>
          </p:cNvSpPr>
          <p:nvPr/>
        </p:nvSpPr>
        <p:spPr bwMode="auto">
          <a:xfrm>
            <a:off x="6781800" y="2422525"/>
            <a:ext cx="439738" cy="396875"/>
          </a:xfrm>
          <a:prstGeom prst="rect">
            <a:avLst/>
          </a:prstGeom>
          <a:noFill/>
          <a:ln w="9525">
            <a:noFill/>
            <a:miter lim="800000"/>
          </a:ln>
          <a:effectLst/>
        </p:spPr>
        <p:txBody>
          <a:bodyPr wrap="none">
            <a:spAutoFit/>
          </a:bodyPr>
          <a:lstStyle/>
          <a:p>
            <a:r>
              <a:rPr lang="zh-CN" altLang="en-US" sz="2000" b="1">
                <a:solidFill>
                  <a:srgbClr val="333399"/>
                </a:solidFill>
                <a:latin typeface="Times New Roman" panose="02020603050405020304" pitchFamily="18" charset="0"/>
              </a:rPr>
              <a:t>－</a:t>
            </a:r>
            <a:endParaRPr lang="zh-CN" altLang="en-US" sz="2000" b="1">
              <a:solidFill>
                <a:srgbClr val="333399"/>
              </a:solidFill>
              <a:latin typeface="Times New Roman" panose="02020603050405020304" pitchFamily="18" charset="0"/>
            </a:endParaRPr>
          </a:p>
        </p:txBody>
      </p:sp>
      <p:sp>
        <p:nvSpPr>
          <p:cNvPr id="76820" name="Rectangle 20"/>
          <p:cNvSpPr>
            <a:spLocks noChangeArrowheads="1"/>
          </p:cNvSpPr>
          <p:nvPr/>
        </p:nvSpPr>
        <p:spPr bwMode="auto">
          <a:xfrm>
            <a:off x="6324600" y="2462213"/>
            <a:ext cx="439738" cy="396875"/>
          </a:xfrm>
          <a:prstGeom prst="rect">
            <a:avLst/>
          </a:prstGeom>
          <a:noFill/>
          <a:ln w="9525">
            <a:noFill/>
            <a:miter lim="800000"/>
          </a:ln>
          <a:effectLst/>
        </p:spPr>
        <p:txBody>
          <a:bodyPr wrap="none">
            <a:spAutoFit/>
          </a:bodyPr>
          <a:lstStyle/>
          <a:p>
            <a:r>
              <a:rPr lang="zh-CN" altLang="en-US" sz="2000" b="1">
                <a:solidFill>
                  <a:srgbClr val="333399"/>
                </a:solidFill>
                <a:latin typeface="Times New Roman" panose="02020603050405020304" pitchFamily="18" charset="0"/>
              </a:rPr>
              <a:t>－</a:t>
            </a:r>
            <a:endParaRPr lang="zh-CN" altLang="en-US" sz="2000" b="1">
              <a:solidFill>
                <a:srgbClr val="333399"/>
              </a:solidFill>
              <a:latin typeface="Times New Roman" panose="02020603050405020304" pitchFamily="18" charset="0"/>
            </a:endParaRPr>
          </a:p>
        </p:txBody>
      </p:sp>
      <p:sp>
        <p:nvSpPr>
          <p:cNvPr id="76821" name="Rectangle 21"/>
          <p:cNvSpPr>
            <a:spLocks noChangeArrowheads="1"/>
          </p:cNvSpPr>
          <p:nvPr/>
        </p:nvSpPr>
        <p:spPr bwMode="auto">
          <a:xfrm>
            <a:off x="6096000" y="2590800"/>
            <a:ext cx="388938" cy="336550"/>
          </a:xfrm>
          <a:prstGeom prst="rect">
            <a:avLst/>
          </a:prstGeom>
          <a:noFill/>
          <a:ln w="9525">
            <a:noFill/>
            <a:miter lim="800000"/>
          </a:ln>
          <a:effectLst/>
        </p:spPr>
        <p:txBody>
          <a:bodyPr wrap="none">
            <a:spAutoFit/>
          </a:bodyPr>
          <a:lstStyle/>
          <a:p>
            <a:r>
              <a:rPr lang="zh-CN" altLang="en-US" sz="1600" b="1">
                <a:solidFill>
                  <a:srgbClr val="333399"/>
                </a:solidFill>
                <a:latin typeface="Times New Roman" panose="02020603050405020304" pitchFamily="18" charset="0"/>
              </a:rPr>
              <a:t>－</a:t>
            </a:r>
            <a:endParaRPr lang="zh-CN" altLang="en-US" sz="1600" b="1">
              <a:solidFill>
                <a:srgbClr val="333399"/>
              </a:solidFill>
              <a:latin typeface="Times New Roman" panose="02020603050405020304" pitchFamily="18" charset="0"/>
            </a:endParaRPr>
          </a:p>
        </p:txBody>
      </p:sp>
      <p:sp>
        <p:nvSpPr>
          <p:cNvPr id="76822" name="Rectangle 22"/>
          <p:cNvSpPr>
            <a:spLocks noChangeArrowheads="1"/>
          </p:cNvSpPr>
          <p:nvPr/>
        </p:nvSpPr>
        <p:spPr bwMode="auto">
          <a:xfrm>
            <a:off x="5867400" y="2438400"/>
            <a:ext cx="439738" cy="396875"/>
          </a:xfrm>
          <a:prstGeom prst="rect">
            <a:avLst/>
          </a:prstGeom>
          <a:noFill/>
          <a:ln w="9525">
            <a:noFill/>
            <a:miter lim="800000"/>
          </a:ln>
          <a:effectLst/>
        </p:spPr>
        <p:txBody>
          <a:bodyPr wrap="none">
            <a:spAutoFit/>
          </a:bodyPr>
          <a:lstStyle/>
          <a:p>
            <a:r>
              <a:rPr lang="zh-CN" altLang="en-US" sz="2000" b="1">
                <a:solidFill>
                  <a:srgbClr val="333399"/>
                </a:solidFill>
                <a:latin typeface="Times New Roman" panose="02020603050405020304" pitchFamily="18" charset="0"/>
              </a:rPr>
              <a:t>－</a:t>
            </a:r>
            <a:endParaRPr lang="zh-CN" altLang="en-US" sz="2000" b="1">
              <a:solidFill>
                <a:srgbClr val="333399"/>
              </a:solidFill>
              <a:latin typeface="Times New Roman" panose="02020603050405020304" pitchFamily="18" charset="0"/>
            </a:endParaRPr>
          </a:p>
        </p:txBody>
      </p:sp>
      <p:sp>
        <p:nvSpPr>
          <p:cNvPr id="76823" name="Rectangle 23"/>
          <p:cNvSpPr>
            <a:spLocks noChangeArrowheads="1"/>
          </p:cNvSpPr>
          <p:nvPr/>
        </p:nvSpPr>
        <p:spPr bwMode="auto">
          <a:xfrm>
            <a:off x="3505200" y="2819400"/>
            <a:ext cx="357188" cy="457200"/>
          </a:xfrm>
          <a:prstGeom prst="rect">
            <a:avLst/>
          </a:prstGeom>
          <a:noFill/>
          <a:ln w="9525">
            <a:noFill/>
            <a:miter lim="800000"/>
          </a:ln>
          <a:effectLst/>
        </p:spPr>
        <p:txBody>
          <a:bodyPr wrap="none">
            <a:spAutoFit/>
          </a:bodyPr>
          <a:lstStyle/>
          <a:p>
            <a:r>
              <a:rPr lang="en-US" altLang="zh-CN" sz="2400" b="1">
                <a:solidFill>
                  <a:srgbClr val="FF3300"/>
                </a:solidFill>
                <a:latin typeface="Times New Roman" panose="02020603050405020304" pitchFamily="18" charset="0"/>
              </a:rPr>
              <a:t>+</a:t>
            </a:r>
            <a:endParaRPr lang="en-US" altLang="zh-CN" sz="2400" b="1">
              <a:solidFill>
                <a:srgbClr val="FF3300"/>
              </a:solidFill>
              <a:latin typeface="Times New Roman" panose="02020603050405020304" pitchFamily="18" charset="0"/>
            </a:endParaRPr>
          </a:p>
        </p:txBody>
      </p:sp>
      <p:sp>
        <p:nvSpPr>
          <p:cNvPr id="76824" name="Line 24"/>
          <p:cNvSpPr>
            <a:spLocks noChangeShapeType="1"/>
          </p:cNvSpPr>
          <p:nvPr/>
        </p:nvSpPr>
        <p:spPr bwMode="auto">
          <a:xfrm rot="16200000">
            <a:off x="3162300" y="3390900"/>
            <a:ext cx="685800" cy="0"/>
          </a:xfrm>
          <a:prstGeom prst="line">
            <a:avLst/>
          </a:prstGeom>
          <a:noFill/>
          <a:ln w="38100">
            <a:solidFill>
              <a:schemeClr val="tx1"/>
            </a:solidFill>
            <a:round/>
            <a:headEnd type="none" w="sm" len="lg"/>
            <a:tailEnd type="diamond" w="sm" len="lg"/>
          </a:ln>
          <a:effectLst/>
        </p:spPr>
        <p:txBody>
          <a:bodyPr wrap="none"/>
          <a:lstStyle/>
          <a:p>
            <a:endParaRPr lang="zh-CN" altLang="en-US"/>
          </a:p>
        </p:txBody>
      </p:sp>
      <p:sp>
        <p:nvSpPr>
          <p:cNvPr id="76825" name="Rectangle 25"/>
          <p:cNvSpPr>
            <a:spLocks noChangeArrowheads="1"/>
          </p:cNvSpPr>
          <p:nvPr/>
        </p:nvSpPr>
        <p:spPr bwMode="auto">
          <a:xfrm>
            <a:off x="3505200" y="3124200"/>
            <a:ext cx="357188" cy="457200"/>
          </a:xfrm>
          <a:prstGeom prst="rect">
            <a:avLst/>
          </a:prstGeom>
          <a:noFill/>
          <a:ln w="9525">
            <a:noFill/>
            <a:miter lim="800000"/>
          </a:ln>
          <a:effectLst/>
        </p:spPr>
        <p:txBody>
          <a:bodyPr wrap="none">
            <a:spAutoFit/>
          </a:bodyPr>
          <a:lstStyle/>
          <a:p>
            <a:r>
              <a:rPr lang="en-US" altLang="zh-CN" sz="2400" b="1">
                <a:solidFill>
                  <a:srgbClr val="FF3300"/>
                </a:solidFill>
                <a:latin typeface="Times New Roman" panose="02020603050405020304" pitchFamily="18" charset="0"/>
              </a:rPr>
              <a:t>+</a:t>
            </a:r>
            <a:endParaRPr lang="en-US" altLang="zh-CN" sz="2400" b="1">
              <a:solidFill>
                <a:srgbClr val="FF3300"/>
              </a:solidFill>
              <a:latin typeface="Times New Roman" panose="02020603050405020304" pitchFamily="18" charset="0"/>
            </a:endParaRPr>
          </a:p>
        </p:txBody>
      </p:sp>
      <p:sp>
        <p:nvSpPr>
          <p:cNvPr id="76826" name="Rectangle 26"/>
          <p:cNvSpPr>
            <a:spLocks noChangeArrowheads="1"/>
          </p:cNvSpPr>
          <p:nvPr/>
        </p:nvSpPr>
        <p:spPr bwMode="auto">
          <a:xfrm>
            <a:off x="5410200" y="2716213"/>
            <a:ext cx="414338" cy="366712"/>
          </a:xfrm>
          <a:prstGeom prst="rect">
            <a:avLst/>
          </a:prstGeom>
          <a:noFill/>
          <a:ln w="9525">
            <a:noFill/>
            <a:miter lim="800000"/>
          </a:ln>
          <a:effectLst/>
        </p:spPr>
        <p:txBody>
          <a:bodyPr wrap="none">
            <a:spAutoFit/>
          </a:bodyPr>
          <a:lstStyle/>
          <a:p>
            <a:r>
              <a:rPr lang="zh-CN" altLang="en-US" b="1">
                <a:solidFill>
                  <a:srgbClr val="333399"/>
                </a:solidFill>
                <a:latin typeface="Times New Roman" panose="02020603050405020304" pitchFamily="18" charset="0"/>
              </a:rPr>
              <a:t>－</a:t>
            </a:r>
            <a:endParaRPr lang="zh-CN" altLang="en-US" b="1">
              <a:solidFill>
                <a:srgbClr val="333399"/>
              </a:solidFill>
              <a:latin typeface="Times New Roman" panose="02020603050405020304" pitchFamily="18" charset="0"/>
            </a:endParaRPr>
          </a:p>
        </p:txBody>
      </p:sp>
      <p:sp>
        <p:nvSpPr>
          <p:cNvPr id="76827" name="Rectangle 27"/>
          <p:cNvSpPr>
            <a:spLocks noChangeArrowheads="1"/>
          </p:cNvSpPr>
          <p:nvPr/>
        </p:nvSpPr>
        <p:spPr bwMode="auto">
          <a:xfrm>
            <a:off x="6019800" y="1905000"/>
            <a:ext cx="357188" cy="457200"/>
          </a:xfrm>
          <a:prstGeom prst="rect">
            <a:avLst/>
          </a:prstGeom>
          <a:noFill/>
          <a:ln w="9525">
            <a:noFill/>
            <a:miter lim="800000"/>
          </a:ln>
          <a:effectLst/>
        </p:spPr>
        <p:txBody>
          <a:bodyPr wrap="none">
            <a:spAutoFit/>
          </a:bodyPr>
          <a:lstStyle/>
          <a:p>
            <a:r>
              <a:rPr lang="en-US" altLang="zh-CN" sz="2400" b="1">
                <a:solidFill>
                  <a:srgbClr val="FF3300"/>
                </a:solidFill>
                <a:latin typeface="Times New Roman" panose="02020603050405020304" pitchFamily="18" charset="0"/>
              </a:rPr>
              <a:t>+</a:t>
            </a:r>
            <a:endParaRPr lang="en-US" altLang="zh-CN" sz="2400" b="1">
              <a:solidFill>
                <a:srgbClr val="FF3300"/>
              </a:solidFill>
              <a:latin typeface="Times New Roman" panose="02020603050405020304" pitchFamily="18" charset="0"/>
            </a:endParaRPr>
          </a:p>
        </p:txBody>
      </p:sp>
      <p:sp>
        <p:nvSpPr>
          <p:cNvPr id="28" name="Text Box 25"/>
          <p:cNvSpPr txBox="1">
            <a:spLocks noChangeArrowheads="1"/>
          </p:cNvSpPr>
          <p:nvPr/>
        </p:nvSpPr>
        <p:spPr bwMode="auto">
          <a:xfrm>
            <a:off x="533400" y="228600"/>
            <a:ext cx="7772400" cy="523220"/>
          </a:xfrm>
          <a:prstGeom prst="rect">
            <a:avLst/>
          </a:prstGeom>
          <a:noFill/>
          <a:ln w="9525">
            <a:noFill/>
            <a:miter lim="800000"/>
          </a:ln>
          <a:effectLst/>
        </p:spPr>
        <p:txBody>
          <a:bodyPr wrap="square">
            <a:spAutoFit/>
          </a:bodyPr>
          <a:lstStyle/>
          <a:p>
            <a:pPr>
              <a:spcBef>
                <a:spcPct val="50000"/>
              </a:spcBef>
            </a:pPr>
            <a:r>
              <a:rPr lang="zh-CN" altLang="en-US" sz="2800" b="1" dirty="0" smtClean="0">
                <a:solidFill>
                  <a:srgbClr val="00B050"/>
                </a:solidFill>
                <a:latin typeface="黑体" panose="02010609060101010101" pitchFamily="2" charset="-122"/>
                <a:ea typeface="黑体" panose="02010609060101010101" pitchFamily="2" charset="-122"/>
              </a:rPr>
              <a:t>三 表面电荷</a:t>
            </a:r>
            <a:r>
              <a:rPr lang="zh-CN" altLang="en-US" sz="2800" b="1" dirty="0">
                <a:solidFill>
                  <a:srgbClr val="00B050"/>
                </a:solidFill>
                <a:latin typeface="黑体" panose="02010609060101010101" pitchFamily="2" charset="-122"/>
                <a:ea typeface="黑体" panose="02010609060101010101" pitchFamily="2" charset="-122"/>
              </a:rPr>
              <a:t>面密度</a:t>
            </a:r>
            <a:r>
              <a:rPr lang="zh-CN" altLang="en-US" sz="2800" b="1" dirty="0" smtClean="0">
                <a:solidFill>
                  <a:srgbClr val="00B050"/>
                </a:solidFill>
                <a:latin typeface="黑体" panose="02010609060101010101" pitchFamily="2" charset="-122"/>
                <a:ea typeface="黑体" panose="02010609060101010101" pitchFamily="2" charset="-122"/>
              </a:rPr>
              <a:t>与电场强度</a:t>
            </a:r>
            <a:r>
              <a:rPr lang="zh-CN" altLang="en-US" sz="2800" b="1" dirty="0">
                <a:solidFill>
                  <a:srgbClr val="00B050"/>
                </a:solidFill>
                <a:latin typeface="黑体" panose="02010609060101010101" pitchFamily="2" charset="-122"/>
                <a:ea typeface="黑体" panose="02010609060101010101" pitchFamily="2" charset="-122"/>
              </a:rPr>
              <a:t>的关系</a:t>
            </a:r>
            <a:endParaRPr lang="zh-CN" altLang="en-US" sz="28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381000" y="152400"/>
            <a:ext cx="3276600" cy="584775"/>
          </a:xfrm>
          <a:prstGeom prst="rect">
            <a:avLst/>
          </a:prstGeom>
          <a:noFill/>
          <a:ln w="9525">
            <a:noFill/>
            <a:miter lim="800000"/>
          </a:ln>
          <a:effectLst/>
        </p:spPr>
        <p:txBody>
          <a:bodyPr>
            <a:spAutoFit/>
          </a:bodyPr>
          <a:lstStyle/>
          <a:p>
            <a:pPr algn="ctr">
              <a:spcBef>
                <a:spcPct val="50000"/>
              </a:spcBef>
            </a:pPr>
            <a:r>
              <a:rPr lang="zh-CN" altLang="en-US" sz="3200" b="1" dirty="0">
                <a:solidFill>
                  <a:srgbClr val="00B050"/>
                </a:solidFill>
                <a:latin typeface="黑体" panose="02010609060101010101" pitchFamily="2" charset="-122"/>
                <a:ea typeface="黑体" panose="02010609060101010101" pitchFamily="2" charset="-122"/>
              </a:rPr>
              <a:t>四</a:t>
            </a:r>
            <a:r>
              <a:rPr lang="zh-CN" altLang="en-US" sz="3200" b="1" dirty="0" smtClean="0">
                <a:solidFill>
                  <a:srgbClr val="00B050"/>
                </a:solidFill>
                <a:latin typeface="黑体" panose="02010609060101010101" pitchFamily="2" charset="-122"/>
                <a:ea typeface="黑体" panose="02010609060101010101" pitchFamily="2" charset="-122"/>
              </a:rPr>
              <a:t> </a:t>
            </a:r>
            <a:r>
              <a:rPr lang="zh-CN" altLang="en-US" sz="3200" b="1" dirty="0">
                <a:solidFill>
                  <a:srgbClr val="00B050"/>
                </a:solidFill>
                <a:latin typeface="黑体" panose="02010609060101010101" pitchFamily="2" charset="-122"/>
                <a:ea typeface="黑体" panose="02010609060101010101" pitchFamily="2" charset="-122"/>
              </a:rPr>
              <a:t>静电屏蔽</a:t>
            </a:r>
            <a:endParaRPr lang="zh-CN" altLang="en-US" sz="3200" b="1" dirty="0">
              <a:solidFill>
                <a:srgbClr val="00B050"/>
              </a:solidFill>
              <a:latin typeface="黑体" panose="02010609060101010101" pitchFamily="2" charset="-122"/>
              <a:ea typeface="黑体" panose="02010609060101010101" pitchFamily="2" charset="-122"/>
            </a:endParaRPr>
          </a:p>
        </p:txBody>
      </p:sp>
      <p:sp>
        <p:nvSpPr>
          <p:cNvPr id="16387" name="Text Box 3"/>
          <p:cNvSpPr txBox="1">
            <a:spLocks noChangeArrowheads="1"/>
          </p:cNvSpPr>
          <p:nvPr/>
        </p:nvSpPr>
        <p:spPr bwMode="auto">
          <a:xfrm>
            <a:off x="304800" y="1066800"/>
            <a:ext cx="2667000" cy="519113"/>
          </a:xfrm>
          <a:prstGeom prst="rect">
            <a:avLst/>
          </a:prstGeom>
          <a:noFill/>
          <a:ln w="9525">
            <a:noFill/>
            <a:miter lim="800000"/>
          </a:ln>
          <a:effectLst/>
        </p:spPr>
        <p:txBody>
          <a:bodyPr wrap="square">
            <a:spAutoFit/>
          </a:bodyPr>
          <a:lstStyle/>
          <a:p>
            <a:pPr>
              <a:spcBef>
                <a:spcPct val="50000"/>
              </a:spcBef>
            </a:pPr>
            <a:r>
              <a:rPr lang="en-US" altLang="zh-CN" sz="2800" dirty="0">
                <a:solidFill>
                  <a:srgbClr val="C00000"/>
                </a:solidFill>
                <a:latin typeface="黑体" panose="02010609060101010101" pitchFamily="2" charset="-122"/>
                <a:ea typeface="黑体" panose="02010609060101010101" pitchFamily="2" charset="-122"/>
              </a:rPr>
              <a:t> </a:t>
            </a:r>
            <a:r>
              <a:rPr lang="en-US" altLang="zh-CN" sz="2800" dirty="0">
                <a:solidFill>
                  <a:srgbClr val="FF0000"/>
                </a:solidFill>
                <a:latin typeface="黑体" panose="02010609060101010101" pitchFamily="2" charset="-122"/>
                <a:ea typeface="黑体" panose="02010609060101010101" pitchFamily="2" charset="-122"/>
              </a:rPr>
              <a:t>1.</a:t>
            </a:r>
            <a:r>
              <a:rPr lang="zh-CN" altLang="en-US" sz="2800" dirty="0">
                <a:solidFill>
                  <a:srgbClr val="FF0000"/>
                </a:solidFill>
                <a:latin typeface="黑体" panose="02010609060101010101" pitchFamily="2" charset="-122"/>
                <a:ea typeface="黑体" panose="02010609060101010101" pitchFamily="2" charset="-122"/>
              </a:rPr>
              <a:t>屏蔽外电场</a:t>
            </a:r>
            <a:endParaRPr lang="zh-CN" altLang="en-US" sz="2800" dirty="0">
              <a:solidFill>
                <a:srgbClr val="FF0000"/>
              </a:solidFill>
              <a:latin typeface="黑体" panose="02010609060101010101" pitchFamily="2" charset="-122"/>
              <a:ea typeface="黑体" panose="02010609060101010101" pitchFamily="2" charset="-122"/>
            </a:endParaRPr>
          </a:p>
        </p:txBody>
      </p:sp>
      <p:grpSp>
        <p:nvGrpSpPr>
          <p:cNvPr id="2" name="Group 4"/>
          <p:cNvGrpSpPr/>
          <p:nvPr/>
        </p:nvGrpSpPr>
        <p:grpSpPr bwMode="auto">
          <a:xfrm>
            <a:off x="762000" y="1752600"/>
            <a:ext cx="7772400" cy="3276600"/>
            <a:chOff x="480" y="1152"/>
            <a:chExt cx="4896" cy="2064"/>
          </a:xfrm>
        </p:grpSpPr>
        <p:sp>
          <p:nvSpPr>
            <p:cNvPr id="16389" name="Rectangle 5"/>
            <p:cNvSpPr>
              <a:spLocks noChangeArrowheads="1"/>
            </p:cNvSpPr>
            <p:nvPr/>
          </p:nvSpPr>
          <p:spPr bwMode="auto">
            <a:xfrm>
              <a:off x="480" y="1152"/>
              <a:ext cx="4896" cy="2064"/>
            </a:xfrm>
            <a:prstGeom prst="rect">
              <a:avLst/>
            </a:prstGeom>
            <a:solidFill>
              <a:schemeClr val="bg1"/>
            </a:solidFill>
            <a:ln w="9525">
              <a:solidFill>
                <a:schemeClr val="tx2"/>
              </a:solidFill>
              <a:miter lim="800000"/>
            </a:ln>
            <a:effectLst/>
          </p:spPr>
          <p:txBody>
            <a:bodyPr wrap="none" anchor="ctr"/>
            <a:lstStyle/>
            <a:p>
              <a:endParaRPr lang="zh-CN" altLang="en-US"/>
            </a:p>
          </p:txBody>
        </p:sp>
        <p:grpSp>
          <p:nvGrpSpPr>
            <p:cNvPr id="3" name="Group 6"/>
            <p:cNvGrpSpPr/>
            <p:nvPr/>
          </p:nvGrpSpPr>
          <p:grpSpPr bwMode="auto">
            <a:xfrm>
              <a:off x="672" y="1248"/>
              <a:ext cx="2208" cy="1911"/>
              <a:chOff x="672" y="1248"/>
              <a:chExt cx="2208" cy="1911"/>
            </a:xfrm>
          </p:grpSpPr>
          <p:grpSp>
            <p:nvGrpSpPr>
              <p:cNvPr id="4" name="Group 7"/>
              <p:cNvGrpSpPr/>
              <p:nvPr/>
            </p:nvGrpSpPr>
            <p:grpSpPr bwMode="auto">
              <a:xfrm>
                <a:off x="672" y="1296"/>
                <a:ext cx="1920" cy="1518"/>
                <a:chOff x="672" y="1428"/>
                <a:chExt cx="1920" cy="1518"/>
              </a:xfrm>
            </p:grpSpPr>
            <p:sp>
              <p:nvSpPr>
                <p:cNvPr id="16392" name="Line 8"/>
                <p:cNvSpPr>
                  <a:spLocks noChangeShapeType="1"/>
                </p:cNvSpPr>
                <p:nvPr/>
              </p:nvSpPr>
              <p:spPr bwMode="auto">
                <a:xfrm>
                  <a:off x="672" y="1428"/>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393" name="Line 9"/>
                <p:cNvSpPr>
                  <a:spLocks noChangeShapeType="1"/>
                </p:cNvSpPr>
                <p:nvPr/>
              </p:nvSpPr>
              <p:spPr bwMode="auto">
                <a:xfrm>
                  <a:off x="672" y="1555"/>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394" name="Line 10"/>
                <p:cNvSpPr>
                  <a:spLocks noChangeShapeType="1"/>
                </p:cNvSpPr>
                <p:nvPr/>
              </p:nvSpPr>
              <p:spPr bwMode="auto">
                <a:xfrm>
                  <a:off x="672" y="1681"/>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395" name="Line 11"/>
                <p:cNvSpPr>
                  <a:spLocks noChangeShapeType="1"/>
                </p:cNvSpPr>
                <p:nvPr/>
              </p:nvSpPr>
              <p:spPr bwMode="auto">
                <a:xfrm>
                  <a:off x="672" y="1808"/>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396" name="Line 12"/>
                <p:cNvSpPr>
                  <a:spLocks noChangeShapeType="1"/>
                </p:cNvSpPr>
                <p:nvPr/>
              </p:nvSpPr>
              <p:spPr bwMode="auto">
                <a:xfrm>
                  <a:off x="672" y="1934"/>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397" name="Line 13"/>
                <p:cNvSpPr>
                  <a:spLocks noChangeShapeType="1"/>
                </p:cNvSpPr>
                <p:nvPr/>
              </p:nvSpPr>
              <p:spPr bwMode="auto">
                <a:xfrm>
                  <a:off x="672" y="2061"/>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398" name="Line 14"/>
                <p:cNvSpPr>
                  <a:spLocks noChangeShapeType="1"/>
                </p:cNvSpPr>
                <p:nvPr/>
              </p:nvSpPr>
              <p:spPr bwMode="auto">
                <a:xfrm>
                  <a:off x="672" y="2187"/>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399" name="Line 15"/>
                <p:cNvSpPr>
                  <a:spLocks noChangeShapeType="1"/>
                </p:cNvSpPr>
                <p:nvPr/>
              </p:nvSpPr>
              <p:spPr bwMode="auto">
                <a:xfrm>
                  <a:off x="672" y="2313"/>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400" name="Line 16"/>
                <p:cNvSpPr>
                  <a:spLocks noChangeShapeType="1"/>
                </p:cNvSpPr>
                <p:nvPr/>
              </p:nvSpPr>
              <p:spPr bwMode="auto">
                <a:xfrm>
                  <a:off x="672" y="2440"/>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401" name="Line 17"/>
                <p:cNvSpPr>
                  <a:spLocks noChangeShapeType="1"/>
                </p:cNvSpPr>
                <p:nvPr/>
              </p:nvSpPr>
              <p:spPr bwMode="auto">
                <a:xfrm>
                  <a:off x="672" y="2566"/>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402" name="Line 18"/>
                <p:cNvSpPr>
                  <a:spLocks noChangeShapeType="1"/>
                </p:cNvSpPr>
                <p:nvPr/>
              </p:nvSpPr>
              <p:spPr bwMode="auto">
                <a:xfrm>
                  <a:off x="672" y="2693"/>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403" name="Line 19"/>
                <p:cNvSpPr>
                  <a:spLocks noChangeShapeType="1"/>
                </p:cNvSpPr>
                <p:nvPr/>
              </p:nvSpPr>
              <p:spPr bwMode="auto">
                <a:xfrm>
                  <a:off x="672" y="2819"/>
                  <a:ext cx="1920" cy="0"/>
                </a:xfrm>
                <a:prstGeom prst="line">
                  <a:avLst/>
                </a:prstGeom>
                <a:noFill/>
                <a:ln w="15875">
                  <a:solidFill>
                    <a:srgbClr val="009900"/>
                  </a:solidFill>
                  <a:round/>
                  <a:tailEnd type="triangle" w="sm" len="lg"/>
                </a:ln>
                <a:effectLst/>
              </p:spPr>
              <p:txBody>
                <a:bodyPr wrap="none"/>
                <a:lstStyle/>
                <a:p>
                  <a:endParaRPr lang="zh-CN" altLang="en-US"/>
                </a:p>
              </p:txBody>
            </p:sp>
            <p:sp>
              <p:nvSpPr>
                <p:cNvPr id="16404" name="Line 20"/>
                <p:cNvSpPr>
                  <a:spLocks noChangeShapeType="1"/>
                </p:cNvSpPr>
                <p:nvPr/>
              </p:nvSpPr>
              <p:spPr bwMode="auto">
                <a:xfrm>
                  <a:off x="672" y="2946"/>
                  <a:ext cx="1920" cy="0"/>
                </a:xfrm>
                <a:prstGeom prst="line">
                  <a:avLst/>
                </a:prstGeom>
                <a:noFill/>
                <a:ln w="15875">
                  <a:solidFill>
                    <a:srgbClr val="009900"/>
                  </a:solidFill>
                  <a:round/>
                  <a:tailEnd type="triangle" w="sm" len="lg"/>
                </a:ln>
                <a:effectLst/>
              </p:spPr>
              <p:txBody>
                <a:bodyPr wrap="none"/>
                <a:lstStyle/>
                <a:p>
                  <a:endParaRPr lang="zh-CN" altLang="en-US"/>
                </a:p>
              </p:txBody>
            </p:sp>
          </p:grpSp>
          <p:graphicFrame>
            <p:nvGraphicFramePr>
              <p:cNvPr id="16405" name="Object 21"/>
              <p:cNvGraphicFramePr>
                <a:graphicFrameLocks noChangeAspect="1"/>
              </p:cNvGraphicFramePr>
              <p:nvPr/>
            </p:nvGraphicFramePr>
            <p:xfrm>
              <a:off x="2573" y="1248"/>
              <a:ext cx="307" cy="384"/>
            </p:xfrm>
            <a:graphic>
              <a:graphicData uri="http://schemas.openxmlformats.org/presentationml/2006/ole">
                <mc:AlternateContent xmlns:mc="http://schemas.openxmlformats.org/markup-compatibility/2006">
                  <mc:Choice xmlns:v="urn:schemas-microsoft-com:vml" Requires="v">
                    <p:oleObj spid="_x0000_s12352" name="Equation" r:id="rId1" imgW="215900" imgH="266065" progId="Equation.3">
                      <p:embed/>
                    </p:oleObj>
                  </mc:Choice>
                  <mc:Fallback>
                    <p:oleObj name="Equation" r:id="rId1" imgW="215900" imgH="266065" progId="Equation.3">
                      <p:embed/>
                      <p:pic>
                        <p:nvPicPr>
                          <p:cNvPr id="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 y="1248"/>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oleObj>
                  </mc:Fallback>
                </mc:AlternateContent>
              </a:graphicData>
            </a:graphic>
          </p:graphicFrame>
          <p:sp>
            <p:nvSpPr>
              <p:cNvPr id="16406" name="Text Box 22"/>
              <p:cNvSpPr txBox="1">
                <a:spLocks noChangeArrowheads="1"/>
              </p:cNvSpPr>
              <p:nvPr/>
            </p:nvSpPr>
            <p:spPr bwMode="auto">
              <a:xfrm>
                <a:off x="1104" y="2832"/>
                <a:ext cx="960" cy="327"/>
              </a:xfrm>
              <a:prstGeom prst="rect">
                <a:avLst/>
              </a:prstGeom>
              <a:noFill/>
              <a:ln w="19050">
                <a:noFill/>
                <a:miter lim="800000"/>
              </a:ln>
              <a:effectLst/>
            </p:spPr>
            <p:txBody>
              <a:bodyPr>
                <a:spAutoFit/>
              </a:bodyPr>
              <a:lstStyle/>
              <a:p>
                <a:pPr>
                  <a:spcBef>
                    <a:spcPct val="50000"/>
                  </a:spcBef>
                </a:pPr>
                <a:r>
                  <a:rPr lang="zh-CN" altLang="en-US" sz="2800" dirty="0">
                    <a:solidFill>
                      <a:srgbClr val="1C1C1C"/>
                    </a:solidFill>
                    <a:latin typeface="黑体" panose="02010609060101010101" pitchFamily="2" charset="-122"/>
                    <a:ea typeface="黑体" panose="02010609060101010101" pitchFamily="2" charset="-122"/>
                  </a:rPr>
                  <a:t>外电场</a:t>
                </a:r>
                <a:endParaRPr lang="zh-CN" altLang="en-US" sz="2800" dirty="0">
                  <a:solidFill>
                    <a:srgbClr val="1C1C1C"/>
                  </a:solidFill>
                  <a:latin typeface="黑体" panose="02010609060101010101" pitchFamily="2" charset="-122"/>
                  <a:ea typeface="黑体" panose="02010609060101010101" pitchFamily="2" charset="-122"/>
                </a:endParaRPr>
              </a:p>
            </p:txBody>
          </p:sp>
        </p:grpSp>
      </p:grpSp>
      <p:sp>
        <p:nvSpPr>
          <p:cNvPr id="16407" name="Rectangle 23"/>
          <p:cNvSpPr>
            <a:spLocks noChangeArrowheads="1"/>
          </p:cNvSpPr>
          <p:nvPr/>
        </p:nvSpPr>
        <p:spPr bwMode="auto">
          <a:xfrm>
            <a:off x="381000" y="5267325"/>
            <a:ext cx="8610600" cy="1057790"/>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headEnd type="none" w="sm" len="lg"/>
            <a:tailEnd type="none" w="sm" len="lg"/>
          </a:ln>
          <a:effectLst/>
        </p:spPr>
        <p:txBody>
          <a:bodyPr>
            <a:spAutoFit/>
          </a:bodyPr>
          <a:lstStyle/>
          <a:p>
            <a:pPr>
              <a:lnSpc>
                <a:spcPct val="120000"/>
              </a:lnSpc>
              <a:spcBef>
                <a:spcPct val="50000"/>
              </a:spcBef>
            </a:pPr>
            <a:r>
              <a:rPr lang="zh-CN" altLang="en-US" sz="2800" dirty="0">
                <a:latin typeface="黑体" panose="02010609060101010101" pitchFamily="2" charset="-122"/>
                <a:ea typeface="黑体" panose="02010609060101010101" pitchFamily="2" charset="-122"/>
              </a:rPr>
              <a:t>空腔导体可以屏蔽外电场</a:t>
            </a:r>
            <a:r>
              <a:rPr lang="en-US" altLang="zh-CN" sz="2800" dirty="0">
                <a:latin typeface="黑体" panose="02010609060101010101" pitchFamily="2" charset="-122"/>
                <a:ea typeface="黑体" panose="02010609060101010101" pitchFamily="2" charset="-122"/>
              </a:rPr>
              <a:t>, </a:t>
            </a:r>
            <a:r>
              <a:rPr lang="zh-CN" altLang="en-US" sz="2800" dirty="0">
                <a:latin typeface="黑体" panose="02010609060101010101" pitchFamily="2" charset="-122"/>
                <a:ea typeface="黑体" panose="02010609060101010101" pitchFamily="2" charset="-122"/>
              </a:rPr>
              <a:t>使空腔内物体不受外电场影响</a:t>
            </a:r>
            <a:r>
              <a:rPr lang="en-US" altLang="zh-CN" sz="2800" dirty="0">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这时</a:t>
            </a:r>
            <a:r>
              <a:rPr lang="en-US" altLang="zh-CN" sz="2800" dirty="0">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整个空腔导体和腔内的电势也必处处相等</a:t>
            </a:r>
            <a:r>
              <a:rPr lang="en-US" altLang="zh-CN" sz="2800" dirty="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p:txBody>
      </p:sp>
      <p:grpSp>
        <p:nvGrpSpPr>
          <p:cNvPr id="5" name="Group 24"/>
          <p:cNvGrpSpPr/>
          <p:nvPr/>
        </p:nvGrpSpPr>
        <p:grpSpPr bwMode="auto">
          <a:xfrm>
            <a:off x="4495800" y="1828800"/>
            <a:ext cx="3886200" cy="3109913"/>
            <a:chOff x="2832" y="1200"/>
            <a:chExt cx="2448" cy="1959"/>
          </a:xfrm>
        </p:grpSpPr>
        <p:graphicFrame>
          <p:nvGraphicFramePr>
            <p:cNvPr id="16409" name="Object 25"/>
            <p:cNvGraphicFramePr>
              <a:graphicFrameLocks noChangeAspect="1"/>
            </p:cNvGraphicFramePr>
            <p:nvPr/>
          </p:nvGraphicFramePr>
          <p:xfrm>
            <a:off x="4944" y="1200"/>
            <a:ext cx="278" cy="384"/>
          </p:xfrm>
          <a:graphic>
            <a:graphicData uri="http://schemas.openxmlformats.org/presentationml/2006/ole">
              <mc:AlternateContent xmlns:mc="http://schemas.openxmlformats.org/markup-compatibility/2006">
                <mc:Choice xmlns:v="urn:schemas-microsoft-com:vml" Requires="v">
                  <p:oleObj spid="_x0000_s12353" name="Equation" r:id="rId3" imgW="215900" imgH="266065" progId="Equation.3">
                    <p:embed/>
                  </p:oleObj>
                </mc:Choice>
                <mc:Fallback>
                  <p:oleObj name="Equation" r:id="rId3" imgW="215900" imgH="266065"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 y="1200"/>
                          <a:ext cx="278"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10" name="Rectangle 26"/>
            <p:cNvSpPr>
              <a:spLocks noChangeArrowheads="1"/>
            </p:cNvSpPr>
            <p:nvPr/>
          </p:nvSpPr>
          <p:spPr bwMode="auto">
            <a:xfrm>
              <a:off x="2832" y="2832"/>
              <a:ext cx="2448" cy="327"/>
            </a:xfrm>
            <a:prstGeom prst="rect">
              <a:avLst/>
            </a:prstGeom>
            <a:noFill/>
            <a:ln w="9525">
              <a:noFill/>
              <a:miter lim="800000"/>
            </a:ln>
            <a:effectLst/>
          </p:spPr>
          <p:txBody>
            <a:bodyPr>
              <a:spAutoFit/>
            </a:bodyPr>
            <a:lstStyle/>
            <a:p>
              <a:r>
                <a:rPr lang="zh-CN" altLang="en-US" sz="2800" dirty="0">
                  <a:latin typeface="黑体" panose="02010609060101010101" pitchFamily="2" charset="-122"/>
                  <a:ea typeface="黑体" panose="02010609060101010101" pitchFamily="2" charset="-122"/>
                </a:rPr>
                <a:t>空腔导体屏蔽外电场</a:t>
              </a:r>
              <a:endParaRPr lang="zh-CN" altLang="en-US" sz="2800" dirty="0">
                <a:latin typeface="黑体" panose="02010609060101010101" pitchFamily="2" charset="-122"/>
                <a:ea typeface="黑体" panose="02010609060101010101" pitchFamily="2" charset="-122"/>
              </a:endParaRPr>
            </a:p>
          </p:txBody>
        </p:sp>
        <p:grpSp>
          <p:nvGrpSpPr>
            <p:cNvPr id="6" name="Group 27"/>
            <p:cNvGrpSpPr/>
            <p:nvPr/>
          </p:nvGrpSpPr>
          <p:grpSpPr bwMode="auto">
            <a:xfrm>
              <a:off x="3317" y="1680"/>
              <a:ext cx="1147" cy="765"/>
              <a:chOff x="3317" y="1827"/>
              <a:chExt cx="1147" cy="765"/>
            </a:xfrm>
          </p:grpSpPr>
          <p:sp>
            <p:nvSpPr>
              <p:cNvPr id="16412" name="AutoShape 28"/>
              <p:cNvSpPr>
                <a:spLocks noChangeArrowheads="1"/>
              </p:cNvSpPr>
              <p:nvPr/>
            </p:nvSpPr>
            <p:spPr bwMode="auto">
              <a:xfrm rot="-2459627">
                <a:off x="3317" y="1957"/>
                <a:ext cx="1147" cy="587"/>
              </a:xfrm>
              <a:custGeom>
                <a:avLst/>
                <a:gdLst>
                  <a:gd name="G0" fmla="+- 4716 0 0"/>
                  <a:gd name="G1" fmla="+- 21600 0 4716"/>
                  <a:gd name="G2" fmla="+- 21600 0 471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716" y="10800"/>
                    </a:moveTo>
                    <a:cubicBezTo>
                      <a:pt x="4716" y="14160"/>
                      <a:pt x="7440" y="16884"/>
                      <a:pt x="10800" y="16884"/>
                    </a:cubicBezTo>
                    <a:cubicBezTo>
                      <a:pt x="14160" y="16884"/>
                      <a:pt x="16884" y="14160"/>
                      <a:pt x="16884" y="10800"/>
                    </a:cubicBezTo>
                    <a:cubicBezTo>
                      <a:pt x="16884" y="7440"/>
                      <a:pt x="14160" y="4716"/>
                      <a:pt x="10800" y="4716"/>
                    </a:cubicBezTo>
                    <a:cubicBezTo>
                      <a:pt x="7440" y="4716"/>
                      <a:pt x="4716" y="7440"/>
                      <a:pt x="4716" y="10800"/>
                    </a:cubicBezTo>
                    <a:close/>
                  </a:path>
                </a:pathLst>
              </a:custGeom>
              <a:gradFill rotWithShape="0">
                <a:gsLst>
                  <a:gs pos="0">
                    <a:schemeClr val="tx1"/>
                  </a:gs>
                  <a:gs pos="50000">
                    <a:srgbClr val="DDDDDD"/>
                  </a:gs>
                  <a:gs pos="100000">
                    <a:schemeClr val="tx1"/>
                  </a:gs>
                </a:gsLst>
                <a:lin ang="2700000" scaled="1"/>
              </a:gradFill>
              <a:ln w="19050">
                <a:solidFill>
                  <a:srgbClr val="663300"/>
                </a:solidFill>
                <a:round/>
              </a:ln>
              <a:effectLst/>
            </p:spPr>
            <p:txBody>
              <a:bodyPr wrap="none" anchor="ctr"/>
              <a:lstStyle/>
              <a:p>
                <a:endParaRPr lang="zh-CN" altLang="en-US"/>
              </a:p>
            </p:txBody>
          </p:sp>
          <p:sp>
            <p:nvSpPr>
              <p:cNvPr id="16413" name="Line 29"/>
              <p:cNvSpPr>
                <a:spLocks noChangeShapeType="1"/>
              </p:cNvSpPr>
              <p:nvPr/>
            </p:nvSpPr>
            <p:spPr bwMode="auto">
              <a:xfrm>
                <a:off x="3696" y="2064"/>
                <a:ext cx="93" cy="0"/>
              </a:xfrm>
              <a:prstGeom prst="line">
                <a:avLst/>
              </a:prstGeom>
              <a:noFill/>
              <a:ln w="19050">
                <a:solidFill>
                  <a:srgbClr val="0000FF"/>
                </a:solidFill>
                <a:round/>
                <a:tailEnd type="none" w="sm" len="lg"/>
              </a:ln>
              <a:effectLst/>
            </p:spPr>
            <p:txBody>
              <a:bodyPr wrap="none"/>
              <a:lstStyle/>
              <a:p>
                <a:endParaRPr lang="zh-CN" altLang="en-US"/>
              </a:p>
            </p:txBody>
          </p:sp>
          <p:sp>
            <p:nvSpPr>
              <p:cNvPr id="16414" name="Line 30"/>
              <p:cNvSpPr>
                <a:spLocks noChangeShapeType="1"/>
              </p:cNvSpPr>
              <p:nvPr/>
            </p:nvSpPr>
            <p:spPr bwMode="auto">
              <a:xfrm>
                <a:off x="3843" y="1968"/>
                <a:ext cx="93" cy="0"/>
              </a:xfrm>
              <a:prstGeom prst="line">
                <a:avLst/>
              </a:prstGeom>
              <a:noFill/>
              <a:ln w="19050">
                <a:solidFill>
                  <a:srgbClr val="0000FF"/>
                </a:solidFill>
                <a:round/>
                <a:tailEnd type="none" w="sm" len="lg"/>
              </a:ln>
              <a:effectLst/>
            </p:spPr>
            <p:txBody>
              <a:bodyPr wrap="none"/>
              <a:lstStyle/>
              <a:p>
                <a:endParaRPr lang="zh-CN" altLang="en-US"/>
              </a:p>
            </p:txBody>
          </p:sp>
          <p:sp>
            <p:nvSpPr>
              <p:cNvPr id="16415" name="Line 31"/>
              <p:cNvSpPr>
                <a:spLocks noChangeShapeType="1"/>
              </p:cNvSpPr>
              <p:nvPr/>
            </p:nvSpPr>
            <p:spPr bwMode="auto">
              <a:xfrm>
                <a:off x="3600" y="2160"/>
                <a:ext cx="93" cy="0"/>
              </a:xfrm>
              <a:prstGeom prst="line">
                <a:avLst/>
              </a:prstGeom>
              <a:noFill/>
              <a:ln w="19050">
                <a:solidFill>
                  <a:srgbClr val="0000FF"/>
                </a:solidFill>
                <a:round/>
                <a:tailEnd type="none" w="sm" len="lg"/>
              </a:ln>
              <a:effectLst/>
            </p:spPr>
            <p:txBody>
              <a:bodyPr wrap="none"/>
              <a:lstStyle/>
              <a:p>
                <a:endParaRPr lang="zh-CN" altLang="en-US"/>
              </a:p>
            </p:txBody>
          </p:sp>
          <p:sp>
            <p:nvSpPr>
              <p:cNvPr id="16416" name="Line 32"/>
              <p:cNvSpPr>
                <a:spLocks noChangeShapeType="1"/>
              </p:cNvSpPr>
              <p:nvPr/>
            </p:nvSpPr>
            <p:spPr bwMode="auto">
              <a:xfrm>
                <a:off x="3504" y="2256"/>
                <a:ext cx="93" cy="0"/>
              </a:xfrm>
              <a:prstGeom prst="line">
                <a:avLst/>
              </a:prstGeom>
              <a:noFill/>
              <a:ln w="19050">
                <a:solidFill>
                  <a:srgbClr val="0000FF"/>
                </a:solidFill>
                <a:round/>
                <a:tailEnd type="none" w="sm" len="lg"/>
              </a:ln>
              <a:effectLst/>
            </p:spPr>
            <p:txBody>
              <a:bodyPr wrap="none"/>
              <a:lstStyle/>
              <a:p>
                <a:endParaRPr lang="zh-CN" altLang="en-US"/>
              </a:p>
            </p:txBody>
          </p:sp>
          <p:sp>
            <p:nvSpPr>
              <p:cNvPr id="16417" name="Line 33"/>
              <p:cNvSpPr>
                <a:spLocks noChangeShapeType="1"/>
              </p:cNvSpPr>
              <p:nvPr/>
            </p:nvSpPr>
            <p:spPr bwMode="auto">
              <a:xfrm>
                <a:off x="3456" y="2352"/>
                <a:ext cx="93" cy="0"/>
              </a:xfrm>
              <a:prstGeom prst="line">
                <a:avLst/>
              </a:prstGeom>
              <a:noFill/>
              <a:ln w="19050">
                <a:solidFill>
                  <a:srgbClr val="0000FF"/>
                </a:solidFill>
                <a:round/>
                <a:tailEnd type="none" w="sm" len="lg"/>
              </a:ln>
              <a:effectLst/>
            </p:spPr>
            <p:txBody>
              <a:bodyPr wrap="none"/>
              <a:lstStyle/>
              <a:p>
                <a:endParaRPr lang="zh-CN" altLang="en-US"/>
              </a:p>
            </p:txBody>
          </p:sp>
          <p:sp>
            <p:nvSpPr>
              <p:cNvPr id="16418" name="Line 34"/>
              <p:cNvSpPr>
                <a:spLocks noChangeShapeType="1"/>
              </p:cNvSpPr>
              <p:nvPr/>
            </p:nvSpPr>
            <p:spPr bwMode="auto">
              <a:xfrm>
                <a:off x="3408" y="2448"/>
                <a:ext cx="93" cy="0"/>
              </a:xfrm>
              <a:prstGeom prst="line">
                <a:avLst/>
              </a:prstGeom>
              <a:noFill/>
              <a:ln w="19050">
                <a:solidFill>
                  <a:srgbClr val="0000FF"/>
                </a:solidFill>
                <a:round/>
                <a:tailEnd type="none" w="sm" len="lg"/>
              </a:ln>
              <a:effectLst/>
            </p:spPr>
            <p:txBody>
              <a:bodyPr wrap="none"/>
              <a:lstStyle/>
              <a:p>
                <a:endParaRPr lang="zh-CN" altLang="en-US"/>
              </a:p>
            </p:txBody>
          </p:sp>
          <p:sp>
            <p:nvSpPr>
              <p:cNvPr id="16419" name="Line 35"/>
              <p:cNvSpPr>
                <a:spLocks noChangeShapeType="1"/>
              </p:cNvSpPr>
              <p:nvPr/>
            </p:nvSpPr>
            <p:spPr bwMode="auto">
              <a:xfrm>
                <a:off x="3408" y="2544"/>
                <a:ext cx="93" cy="0"/>
              </a:xfrm>
              <a:prstGeom prst="line">
                <a:avLst/>
              </a:prstGeom>
              <a:noFill/>
              <a:ln w="19050">
                <a:solidFill>
                  <a:srgbClr val="0000FF"/>
                </a:solidFill>
                <a:round/>
                <a:tailEnd type="none" w="sm" len="lg"/>
              </a:ln>
              <a:effectLst/>
            </p:spPr>
            <p:txBody>
              <a:bodyPr wrap="none"/>
              <a:lstStyle/>
              <a:p>
                <a:endParaRPr lang="zh-CN" altLang="en-US"/>
              </a:p>
            </p:txBody>
          </p:sp>
          <p:grpSp>
            <p:nvGrpSpPr>
              <p:cNvPr id="7" name="Group 36"/>
              <p:cNvGrpSpPr/>
              <p:nvPr/>
            </p:nvGrpSpPr>
            <p:grpSpPr bwMode="auto">
              <a:xfrm>
                <a:off x="4086" y="1827"/>
                <a:ext cx="93" cy="93"/>
                <a:chOff x="2688" y="2544"/>
                <a:chExt cx="96" cy="96"/>
              </a:xfrm>
            </p:grpSpPr>
            <p:sp>
              <p:nvSpPr>
                <p:cNvPr id="16421" name="Line 37"/>
                <p:cNvSpPr>
                  <a:spLocks noChangeShapeType="1"/>
                </p:cNvSpPr>
                <p:nvPr/>
              </p:nvSpPr>
              <p:spPr bwMode="auto">
                <a:xfrm>
                  <a:off x="2688" y="2592"/>
                  <a:ext cx="96" cy="0"/>
                </a:xfrm>
                <a:prstGeom prst="line">
                  <a:avLst/>
                </a:prstGeom>
                <a:noFill/>
                <a:ln w="19050">
                  <a:solidFill>
                    <a:srgbClr val="FF0000"/>
                  </a:solidFill>
                  <a:round/>
                  <a:tailEnd type="none" w="sm" len="lg"/>
                </a:ln>
                <a:effectLst/>
              </p:spPr>
              <p:txBody>
                <a:bodyPr wrap="none"/>
                <a:lstStyle/>
                <a:p>
                  <a:endParaRPr lang="zh-CN" altLang="en-US"/>
                </a:p>
              </p:txBody>
            </p:sp>
            <p:sp>
              <p:nvSpPr>
                <p:cNvPr id="16422" name="Line 38"/>
                <p:cNvSpPr>
                  <a:spLocks noChangeShapeType="1"/>
                </p:cNvSpPr>
                <p:nvPr/>
              </p:nvSpPr>
              <p:spPr bwMode="auto">
                <a:xfrm>
                  <a:off x="2736" y="2544"/>
                  <a:ext cx="0" cy="96"/>
                </a:xfrm>
                <a:prstGeom prst="line">
                  <a:avLst/>
                </a:prstGeom>
                <a:noFill/>
                <a:ln w="19050">
                  <a:solidFill>
                    <a:srgbClr val="FF0000"/>
                  </a:solidFill>
                  <a:round/>
                  <a:tailEnd type="none" w="sm" len="lg"/>
                </a:ln>
                <a:effectLst/>
              </p:spPr>
              <p:txBody>
                <a:bodyPr wrap="none"/>
                <a:lstStyle/>
                <a:p>
                  <a:endParaRPr lang="zh-CN" altLang="en-US"/>
                </a:p>
              </p:txBody>
            </p:sp>
          </p:grpSp>
          <p:grpSp>
            <p:nvGrpSpPr>
              <p:cNvPr id="8" name="Group 39"/>
              <p:cNvGrpSpPr/>
              <p:nvPr/>
            </p:nvGrpSpPr>
            <p:grpSpPr bwMode="auto">
              <a:xfrm>
                <a:off x="4224" y="1923"/>
                <a:ext cx="93" cy="93"/>
                <a:chOff x="2688" y="2544"/>
                <a:chExt cx="96" cy="96"/>
              </a:xfrm>
            </p:grpSpPr>
            <p:sp>
              <p:nvSpPr>
                <p:cNvPr id="16424" name="Line 40"/>
                <p:cNvSpPr>
                  <a:spLocks noChangeShapeType="1"/>
                </p:cNvSpPr>
                <p:nvPr/>
              </p:nvSpPr>
              <p:spPr bwMode="auto">
                <a:xfrm>
                  <a:off x="2688" y="2592"/>
                  <a:ext cx="96" cy="0"/>
                </a:xfrm>
                <a:prstGeom prst="line">
                  <a:avLst/>
                </a:prstGeom>
                <a:noFill/>
                <a:ln w="19050">
                  <a:solidFill>
                    <a:srgbClr val="FF0000"/>
                  </a:solidFill>
                  <a:round/>
                  <a:tailEnd type="none" w="sm" len="lg"/>
                </a:ln>
                <a:effectLst/>
              </p:spPr>
              <p:txBody>
                <a:bodyPr wrap="none"/>
                <a:lstStyle/>
                <a:p>
                  <a:endParaRPr lang="zh-CN" altLang="en-US"/>
                </a:p>
              </p:txBody>
            </p:sp>
            <p:sp>
              <p:nvSpPr>
                <p:cNvPr id="16425" name="Line 41"/>
                <p:cNvSpPr>
                  <a:spLocks noChangeShapeType="1"/>
                </p:cNvSpPr>
                <p:nvPr/>
              </p:nvSpPr>
              <p:spPr bwMode="auto">
                <a:xfrm>
                  <a:off x="2736" y="2544"/>
                  <a:ext cx="0" cy="96"/>
                </a:xfrm>
                <a:prstGeom prst="line">
                  <a:avLst/>
                </a:prstGeom>
                <a:noFill/>
                <a:ln w="19050">
                  <a:solidFill>
                    <a:srgbClr val="FF0000"/>
                  </a:solidFill>
                  <a:round/>
                  <a:tailEnd type="none" w="sm" len="lg"/>
                </a:ln>
                <a:effectLst/>
              </p:spPr>
              <p:txBody>
                <a:bodyPr wrap="none"/>
                <a:lstStyle/>
                <a:p>
                  <a:endParaRPr lang="zh-CN" altLang="en-US"/>
                </a:p>
              </p:txBody>
            </p:sp>
          </p:grpSp>
          <p:grpSp>
            <p:nvGrpSpPr>
              <p:cNvPr id="9" name="Group 42"/>
              <p:cNvGrpSpPr/>
              <p:nvPr/>
            </p:nvGrpSpPr>
            <p:grpSpPr bwMode="auto">
              <a:xfrm>
                <a:off x="4224" y="2067"/>
                <a:ext cx="93" cy="93"/>
                <a:chOff x="2688" y="2544"/>
                <a:chExt cx="96" cy="96"/>
              </a:xfrm>
            </p:grpSpPr>
            <p:sp>
              <p:nvSpPr>
                <p:cNvPr id="16427" name="Line 43"/>
                <p:cNvSpPr>
                  <a:spLocks noChangeShapeType="1"/>
                </p:cNvSpPr>
                <p:nvPr/>
              </p:nvSpPr>
              <p:spPr bwMode="auto">
                <a:xfrm>
                  <a:off x="2688" y="2592"/>
                  <a:ext cx="96" cy="0"/>
                </a:xfrm>
                <a:prstGeom prst="line">
                  <a:avLst/>
                </a:prstGeom>
                <a:noFill/>
                <a:ln w="19050">
                  <a:solidFill>
                    <a:srgbClr val="FF0000"/>
                  </a:solidFill>
                  <a:round/>
                  <a:tailEnd type="none" w="sm" len="lg"/>
                </a:ln>
                <a:effectLst/>
              </p:spPr>
              <p:txBody>
                <a:bodyPr wrap="none"/>
                <a:lstStyle/>
                <a:p>
                  <a:endParaRPr lang="zh-CN" altLang="en-US"/>
                </a:p>
              </p:txBody>
            </p:sp>
            <p:sp>
              <p:nvSpPr>
                <p:cNvPr id="16428" name="Line 44"/>
                <p:cNvSpPr>
                  <a:spLocks noChangeShapeType="1"/>
                </p:cNvSpPr>
                <p:nvPr/>
              </p:nvSpPr>
              <p:spPr bwMode="auto">
                <a:xfrm>
                  <a:off x="2736" y="2544"/>
                  <a:ext cx="0" cy="96"/>
                </a:xfrm>
                <a:prstGeom prst="line">
                  <a:avLst/>
                </a:prstGeom>
                <a:noFill/>
                <a:ln w="19050">
                  <a:solidFill>
                    <a:srgbClr val="FF0000"/>
                  </a:solidFill>
                  <a:round/>
                  <a:tailEnd type="none" w="sm" len="lg"/>
                </a:ln>
                <a:effectLst/>
              </p:spPr>
              <p:txBody>
                <a:bodyPr wrap="none"/>
                <a:lstStyle/>
                <a:p>
                  <a:endParaRPr lang="zh-CN" altLang="en-US"/>
                </a:p>
              </p:txBody>
            </p:sp>
          </p:grpSp>
          <p:grpSp>
            <p:nvGrpSpPr>
              <p:cNvPr id="10" name="Group 45"/>
              <p:cNvGrpSpPr/>
              <p:nvPr/>
            </p:nvGrpSpPr>
            <p:grpSpPr bwMode="auto">
              <a:xfrm>
                <a:off x="4176" y="2211"/>
                <a:ext cx="93" cy="93"/>
                <a:chOff x="2688" y="2544"/>
                <a:chExt cx="96" cy="96"/>
              </a:xfrm>
            </p:grpSpPr>
            <p:sp>
              <p:nvSpPr>
                <p:cNvPr id="16430" name="Line 46"/>
                <p:cNvSpPr>
                  <a:spLocks noChangeShapeType="1"/>
                </p:cNvSpPr>
                <p:nvPr/>
              </p:nvSpPr>
              <p:spPr bwMode="auto">
                <a:xfrm>
                  <a:off x="2688" y="2592"/>
                  <a:ext cx="96" cy="0"/>
                </a:xfrm>
                <a:prstGeom prst="line">
                  <a:avLst/>
                </a:prstGeom>
                <a:noFill/>
                <a:ln w="19050">
                  <a:solidFill>
                    <a:srgbClr val="FF0000"/>
                  </a:solidFill>
                  <a:round/>
                  <a:tailEnd type="none" w="sm" len="lg"/>
                </a:ln>
                <a:effectLst/>
              </p:spPr>
              <p:txBody>
                <a:bodyPr wrap="none"/>
                <a:lstStyle/>
                <a:p>
                  <a:endParaRPr lang="zh-CN" altLang="en-US"/>
                </a:p>
              </p:txBody>
            </p:sp>
            <p:sp>
              <p:nvSpPr>
                <p:cNvPr id="16431" name="Line 47"/>
                <p:cNvSpPr>
                  <a:spLocks noChangeShapeType="1"/>
                </p:cNvSpPr>
                <p:nvPr/>
              </p:nvSpPr>
              <p:spPr bwMode="auto">
                <a:xfrm>
                  <a:off x="2736" y="2544"/>
                  <a:ext cx="0" cy="96"/>
                </a:xfrm>
                <a:prstGeom prst="line">
                  <a:avLst/>
                </a:prstGeom>
                <a:noFill/>
                <a:ln w="19050">
                  <a:solidFill>
                    <a:srgbClr val="FF0000"/>
                  </a:solidFill>
                  <a:round/>
                  <a:tailEnd type="none" w="sm" len="lg"/>
                </a:ln>
                <a:effectLst/>
              </p:spPr>
              <p:txBody>
                <a:bodyPr wrap="none"/>
                <a:lstStyle/>
                <a:p>
                  <a:endParaRPr lang="zh-CN" altLang="en-US"/>
                </a:p>
              </p:txBody>
            </p:sp>
          </p:grpSp>
          <p:grpSp>
            <p:nvGrpSpPr>
              <p:cNvPr id="11" name="Group 48"/>
              <p:cNvGrpSpPr/>
              <p:nvPr/>
            </p:nvGrpSpPr>
            <p:grpSpPr bwMode="auto">
              <a:xfrm>
                <a:off x="4032" y="2355"/>
                <a:ext cx="93" cy="93"/>
                <a:chOff x="2688" y="2544"/>
                <a:chExt cx="96" cy="96"/>
              </a:xfrm>
            </p:grpSpPr>
            <p:sp>
              <p:nvSpPr>
                <p:cNvPr id="16433" name="Line 49"/>
                <p:cNvSpPr>
                  <a:spLocks noChangeShapeType="1"/>
                </p:cNvSpPr>
                <p:nvPr/>
              </p:nvSpPr>
              <p:spPr bwMode="auto">
                <a:xfrm>
                  <a:off x="2688" y="2592"/>
                  <a:ext cx="96" cy="0"/>
                </a:xfrm>
                <a:prstGeom prst="line">
                  <a:avLst/>
                </a:prstGeom>
                <a:noFill/>
                <a:ln w="19050">
                  <a:solidFill>
                    <a:srgbClr val="FF0000"/>
                  </a:solidFill>
                  <a:round/>
                  <a:tailEnd type="none" w="sm" len="lg"/>
                </a:ln>
                <a:effectLst/>
              </p:spPr>
              <p:txBody>
                <a:bodyPr wrap="none"/>
                <a:lstStyle/>
                <a:p>
                  <a:endParaRPr lang="zh-CN" altLang="en-US"/>
                </a:p>
              </p:txBody>
            </p:sp>
            <p:sp>
              <p:nvSpPr>
                <p:cNvPr id="16434" name="Line 50"/>
                <p:cNvSpPr>
                  <a:spLocks noChangeShapeType="1"/>
                </p:cNvSpPr>
                <p:nvPr/>
              </p:nvSpPr>
              <p:spPr bwMode="auto">
                <a:xfrm>
                  <a:off x="2736" y="2544"/>
                  <a:ext cx="0" cy="96"/>
                </a:xfrm>
                <a:prstGeom prst="line">
                  <a:avLst/>
                </a:prstGeom>
                <a:noFill/>
                <a:ln w="19050">
                  <a:solidFill>
                    <a:srgbClr val="FF0000"/>
                  </a:solidFill>
                  <a:round/>
                  <a:tailEnd type="none" w="sm" len="lg"/>
                </a:ln>
                <a:effectLst/>
              </p:spPr>
              <p:txBody>
                <a:bodyPr wrap="none"/>
                <a:lstStyle/>
                <a:p>
                  <a:endParaRPr lang="zh-CN" altLang="en-US"/>
                </a:p>
              </p:txBody>
            </p:sp>
          </p:grpSp>
          <p:grpSp>
            <p:nvGrpSpPr>
              <p:cNvPr id="12" name="Group 51"/>
              <p:cNvGrpSpPr/>
              <p:nvPr/>
            </p:nvGrpSpPr>
            <p:grpSpPr bwMode="auto">
              <a:xfrm>
                <a:off x="3888" y="2499"/>
                <a:ext cx="93" cy="93"/>
                <a:chOff x="2688" y="2544"/>
                <a:chExt cx="96" cy="96"/>
              </a:xfrm>
            </p:grpSpPr>
            <p:sp>
              <p:nvSpPr>
                <p:cNvPr id="16436" name="Line 52"/>
                <p:cNvSpPr>
                  <a:spLocks noChangeShapeType="1"/>
                </p:cNvSpPr>
                <p:nvPr/>
              </p:nvSpPr>
              <p:spPr bwMode="auto">
                <a:xfrm>
                  <a:off x="2688" y="2592"/>
                  <a:ext cx="96" cy="0"/>
                </a:xfrm>
                <a:prstGeom prst="line">
                  <a:avLst/>
                </a:prstGeom>
                <a:noFill/>
                <a:ln w="19050">
                  <a:solidFill>
                    <a:srgbClr val="FF0000"/>
                  </a:solidFill>
                  <a:round/>
                  <a:tailEnd type="none" w="sm" len="lg"/>
                </a:ln>
                <a:effectLst/>
              </p:spPr>
              <p:txBody>
                <a:bodyPr wrap="none"/>
                <a:lstStyle/>
                <a:p>
                  <a:endParaRPr lang="zh-CN" altLang="en-US"/>
                </a:p>
              </p:txBody>
            </p:sp>
            <p:sp>
              <p:nvSpPr>
                <p:cNvPr id="16437" name="Line 53"/>
                <p:cNvSpPr>
                  <a:spLocks noChangeShapeType="1"/>
                </p:cNvSpPr>
                <p:nvPr/>
              </p:nvSpPr>
              <p:spPr bwMode="auto">
                <a:xfrm>
                  <a:off x="2736" y="2544"/>
                  <a:ext cx="0" cy="96"/>
                </a:xfrm>
                <a:prstGeom prst="line">
                  <a:avLst/>
                </a:prstGeom>
                <a:noFill/>
                <a:ln w="19050">
                  <a:solidFill>
                    <a:srgbClr val="FF0000"/>
                  </a:solidFill>
                  <a:round/>
                  <a:tailEnd type="none" w="sm" len="lg"/>
                </a:ln>
                <a:effectLst/>
              </p:spPr>
              <p:txBody>
                <a:bodyPr wrap="none"/>
                <a:lstStyle/>
                <a:p>
                  <a:endParaRPr lang="zh-CN" altLang="en-US"/>
                </a:p>
              </p:txBody>
            </p:sp>
          </p:grpSp>
        </p:grpSp>
        <p:grpSp>
          <p:nvGrpSpPr>
            <p:cNvPr id="13" name="Group 54"/>
            <p:cNvGrpSpPr/>
            <p:nvPr/>
          </p:nvGrpSpPr>
          <p:grpSpPr bwMode="auto">
            <a:xfrm>
              <a:off x="2972" y="1296"/>
              <a:ext cx="1928" cy="1519"/>
              <a:chOff x="2972" y="1428"/>
              <a:chExt cx="1928" cy="1519"/>
            </a:xfrm>
          </p:grpSpPr>
          <p:sp>
            <p:nvSpPr>
              <p:cNvPr id="16439" name="Freeform 55"/>
              <p:cNvSpPr/>
              <p:nvPr/>
            </p:nvSpPr>
            <p:spPr bwMode="auto">
              <a:xfrm>
                <a:off x="2976" y="1428"/>
                <a:ext cx="1920" cy="44"/>
              </a:xfrm>
              <a:custGeom>
                <a:avLst/>
                <a:gdLst/>
                <a:ahLst/>
                <a:cxnLst>
                  <a:cxn ang="0">
                    <a:pos x="0" y="0"/>
                  </a:cxn>
                  <a:cxn ang="0">
                    <a:pos x="548" y="12"/>
                  </a:cxn>
                  <a:cxn ang="0">
                    <a:pos x="792" y="36"/>
                  </a:cxn>
                  <a:cxn ang="0">
                    <a:pos x="948" y="44"/>
                  </a:cxn>
                  <a:cxn ang="0">
                    <a:pos x="1136" y="32"/>
                  </a:cxn>
                  <a:cxn ang="0">
                    <a:pos x="1360" y="12"/>
                  </a:cxn>
                  <a:cxn ang="0">
                    <a:pos x="1920" y="1"/>
                  </a:cxn>
                </a:cxnLst>
                <a:rect l="0" t="0" r="r" b="b"/>
                <a:pathLst>
                  <a:path w="1920" h="44">
                    <a:moveTo>
                      <a:pt x="0" y="0"/>
                    </a:moveTo>
                    <a:lnTo>
                      <a:pt x="548" y="12"/>
                    </a:lnTo>
                    <a:lnTo>
                      <a:pt x="792" y="36"/>
                    </a:lnTo>
                    <a:lnTo>
                      <a:pt x="948" y="44"/>
                    </a:lnTo>
                    <a:lnTo>
                      <a:pt x="1136" y="32"/>
                    </a:lnTo>
                    <a:lnTo>
                      <a:pt x="1360" y="12"/>
                    </a:lnTo>
                    <a:lnTo>
                      <a:pt x="1920" y="1"/>
                    </a:lnTo>
                  </a:path>
                </a:pathLst>
              </a:custGeom>
              <a:noFill/>
              <a:ln w="15875" cmpd="sng">
                <a:solidFill>
                  <a:srgbClr val="009900"/>
                </a:solidFill>
                <a:round/>
                <a:tailEnd type="triangle" w="sm" len="lg"/>
              </a:ln>
              <a:effectLst/>
            </p:spPr>
            <p:txBody>
              <a:bodyPr wrap="none"/>
              <a:lstStyle/>
              <a:p>
                <a:endParaRPr lang="zh-CN" altLang="en-US"/>
              </a:p>
            </p:txBody>
          </p:sp>
          <p:sp>
            <p:nvSpPr>
              <p:cNvPr id="16440" name="Freeform 56"/>
              <p:cNvSpPr/>
              <p:nvPr/>
            </p:nvSpPr>
            <p:spPr bwMode="auto">
              <a:xfrm>
                <a:off x="2976" y="1548"/>
                <a:ext cx="1924" cy="160"/>
              </a:xfrm>
              <a:custGeom>
                <a:avLst/>
                <a:gdLst/>
                <a:ahLst/>
                <a:cxnLst>
                  <a:cxn ang="0">
                    <a:pos x="0" y="6"/>
                  </a:cxn>
                  <a:cxn ang="0">
                    <a:pos x="360" y="36"/>
                  </a:cxn>
                  <a:cxn ang="0">
                    <a:pos x="532" y="52"/>
                  </a:cxn>
                  <a:cxn ang="0">
                    <a:pos x="696" y="84"/>
                  </a:cxn>
                  <a:cxn ang="0">
                    <a:pos x="824" y="124"/>
                  </a:cxn>
                  <a:cxn ang="0">
                    <a:pos x="912" y="160"/>
                  </a:cxn>
                  <a:cxn ang="0">
                    <a:pos x="996" y="160"/>
                  </a:cxn>
                  <a:cxn ang="0">
                    <a:pos x="1076" y="140"/>
                  </a:cxn>
                  <a:cxn ang="0">
                    <a:pos x="1220" y="92"/>
                  </a:cxn>
                  <a:cxn ang="0">
                    <a:pos x="1384" y="60"/>
                  </a:cxn>
                  <a:cxn ang="0">
                    <a:pos x="1556" y="32"/>
                  </a:cxn>
                  <a:cxn ang="0">
                    <a:pos x="1924" y="0"/>
                  </a:cxn>
                </a:cxnLst>
                <a:rect l="0" t="0" r="r" b="b"/>
                <a:pathLst>
                  <a:path w="1924" h="160">
                    <a:moveTo>
                      <a:pt x="0" y="6"/>
                    </a:moveTo>
                    <a:lnTo>
                      <a:pt x="360" y="36"/>
                    </a:lnTo>
                    <a:lnTo>
                      <a:pt x="532" y="52"/>
                    </a:lnTo>
                    <a:lnTo>
                      <a:pt x="696" y="84"/>
                    </a:lnTo>
                    <a:lnTo>
                      <a:pt x="824" y="124"/>
                    </a:lnTo>
                    <a:lnTo>
                      <a:pt x="912" y="160"/>
                    </a:lnTo>
                    <a:lnTo>
                      <a:pt x="996" y="160"/>
                    </a:lnTo>
                    <a:lnTo>
                      <a:pt x="1076" y="140"/>
                    </a:lnTo>
                    <a:lnTo>
                      <a:pt x="1220" y="92"/>
                    </a:lnTo>
                    <a:lnTo>
                      <a:pt x="1384" y="60"/>
                    </a:lnTo>
                    <a:lnTo>
                      <a:pt x="1556" y="32"/>
                    </a:lnTo>
                    <a:lnTo>
                      <a:pt x="1924" y="0"/>
                    </a:lnTo>
                  </a:path>
                </a:pathLst>
              </a:custGeom>
              <a:noFill/>
              <a:ln w="15875" cmpd="sng">
                <a:solidFill>
                  <a:srgbClr val="009900"/>
                </a:solidFill>
                <a:round/>
                <a:tailEnd type="triangle" w="sm" len="lg"/>
              </a:ln>
              <a:effectLst/>
            </p:spPr>
            <p:txBody>
              <a:bodyPr wrap="none"/>
              <a:lstStyle/>
              <a:p>
                <a:endParaRPr lang="zh-CN" altLang="en-US"/>
              </a:p>
            </p:txBody>
          </p:sp>
          <p:sp>
            <p:nvSpPr>
              <p:cNvPr id="16441" name="Freeform 57"/>
              <p:cNvSpPr/>
              <p:nvPr/>
            </p:nvSpPr>
            <p:spPr bwMode="auto">
              <a:xfrm>
                <a:off x="2976" y="1681"/>
                <a:ext cx="876" cy="239"/>
              </a:xfrm>
              <a:custGeom>
                <a:avLst/>
                <a:gdLst/>
                <a:ahLst/>
                <a:cxnLst>
                  <a:cxn ang="0">
                    <a:pos x="0" y="0"/>
                  </a:cxn>
                  <a:cxn ang="0">
                    <a:pos x="240" y="23"/>
                  </a:cxn>
                  <a:cxn ang="0">
                    <a:pos x="416" y="43"/>
                  </a:cxn>
                  <a:cxn ang="0">
                    <a:pos x="596" y="83"/>
                  </a:cxn>
                  <a:cxn ang="0">
                    <a:pos x="744" y="131"/>
                  </a:cxn>
                  <a:cxn ang="0">
                    <a:pos x="816" y="171"/>
                  </a:cxn>
                  <a:cxn ang="0">
                    <a:pos x="876" y="239"/>
                  </a:cxn>
                </a:cxnLst>
                <a:rect l="0" t="0" r="r" b="b"/>
                <a:pathLst>
                  <a:path w="876" h="239">
                    <a:moveTo>
                      <a:pt x="0" y="0"/>
                    </a:moveTo>
                    <a:lnTo>
                      <a:pt x="240" y="23"/>
                    </a:lnTo>
                    <a:lnTo>
                      <a:pt x="416" y="43"/>
                    </a:lnTo>
                    <a:lnTo>
                      <a:pt x="596" y="83"/>
                    </a:lnTo>
                    <a:lnTo>
                      <a:pt x="744" y="131"/>
                    </a:lnTo>
                    <a:lnTo>
                      <a:pt x="816" y="171"/>
                    </a:lnTo>
                    <a:lnTo>
                      <a:pt x="876" y="239"/>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42" name="Freeform 58"/>
              <p:cNvSpPr/>
              <p:nvPr/>
            </p:nvSpPr>
            <p:spPr bwMode="auto">
              <a:xfrm>
                <a:off x="2976" y="1808"/>
                <a:ext cx="764" cy="176"/>
              </a:xfrm>
              <a:custGeom>
                <a:avLst/>
                <a:gdLst/>
                <a:ahLst/>
                <a:cxnLst>
                  <a:cxn ang="0">
                    <a:pos x="0" y="0"/>
                  </a:cxn>
                  <a:cxn ang="0">
                    <a:pos x="364" y="40"/>
                  </a:cxn>
                  <a:cxn ang="0">
                    <a:pos x="468" y="60"/>
                  </a:cxn>
                  <a:cxn ang="0">
                    <a:pos x="564" y="88"/>
                  </a:cxn>
                  <a:cxn ang="0">
                    <a:pos x="764" y="176"/>
                  </a:cxn>
                </a:cxnLst>
                <a:rect l="0" t="0" r="r" b="b"/>
                <a:pathLst>
                  <a:path w="764" h="176">
                    <a:moveTo>
                      <a:pt x="0" y="0"/>
                    </a:moveTo>
                    <a:lnTo>
                      <a:pt x="364" y="40"/>
                    </a:lnTo>
                    <a:lnTo>
                      <a:pt x="468" y="60"/>
                    </a:lnTo>
                    <a:lnTo>
                      <a:pt x="564" y="88"/>
                    </a:lnTo>
                    <a:lnTo>
                      <a:pt x="764" y="176"/>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43" name="Freeform 59"/>
              <p:cNvSpPr/>
              <p:nvPr/>
            </p:nvSpPr>
            <p:spPr bwMode="auto">
              <a:xfrm>
                <a:off x="2976" y="1934"/>
                <a:ext cx="684" cy="138"/>
              </a:xfrm>
              <a:custGeom>
                <a:avLst/>
                <a:gdLst/>
                <a:ahLst/>
                <a:cxnLst>
                  <a:cxn ang="0">
                    <a:pos x="0" y="0"/>
                  </a:cxn>
                  <a:cxn ang="0">
                    <a:pos x="192" y="14"/>
                  </a:cxn>
                  <a:cxn ang="0">
                    <a:pos x="372" y="38"/>
                  </a:cxn>
                  <a:cxn ang="0">
                    <a:pos x="528" y="74"/>
                  </a:cxn>
                  <a:cxn ang="0">
                    <a:pos x="684" y="138"/>
                  </a:cxn>
                </a:cxnLst>
                <a:rect l="0" t="0" r="r" b="b"/>
                <a:pathLst>
                  <a:path w="684" h="138">
                    <a:moveTo>
                      <a:pt x="0" y="0"/>
                    </a:moveTo>
                    <a:lnTo>
                      <a:pt x="192" y="14"/>
                    </a:lnTo>
                    <a:lnTo>
                      <a:pt x="372" y="38"/>
                    </a:lnTo>
                    <a:lnTo>
                      <a:pt x="528" y="74"/>
                    </a:lnTo>
                    <a:lnTo>
                      <a:pt x="684" y="138"/>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44" name="Freeform 60"/>
              <p:cNvSpPr/>
              <p:nvPr/>
            </p:nvSpPr>
            <p:spPr bwMode="auto">
              <a:xfrm>
                <a:off x="2976" y="2060"/>
                <a:ext cx="612" cy="84"/>
              </a:xfrm>
              <a:custGeom>
                <a:avLst/>
                <a:gdLst/>
                <a:ahLst/>
                <a:cxnLst>
                  <a:cxn ang="0">
                    <a:pos x="0" y="1"/>
                  </a:cxn>
                  <a:cxn ang="0">
                    <a:pos x="184" y="0"/>
                  </a:cxn>
                  <a:cxn ang="0">
                    <a:pos x="408" y="24"/>
                  </a:cxn>
                  <a:cxn ang="0">
                    <a:pos x="612" y="84"/>
                  </a:cxn>
                </a:cxnLst>
                <a:rect l="0" t="0" r="r" b="b"/>
                <a:pathLst>
                  <a:path w="612" h="84">
                    <a:moveTo>
                      <a:pt x="0" y="1"/>
                    </a:moveTo>
                    <a:lnTo>
                      <a:pt x="184" y="0"/>
                    </a:lnTo>
                    <a:lnTo>
                      <a:pt x="408" y="24"/>
                    </a:lnTo>
                    <a:lnTo>
                      <a:pt x="612" y="84"/>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45" name="Freeform 61"/>
              <p:cNvSpPr/>
              <p:nvPr/>
            </p:nvSpPr>
            <p:spPr bwMode="auto">
              <a:xfrm>
                <a:off x="2976" y="2184"/>
                <a:ext cx="544" cy="52"/>
              </a:xfrm>
              <a:custGeom>
                <a:avLst/>
                <a:gdLst/>
                <a:ahLst/>
                <a:cxnLst>
                  <a:cxn ang="0">
                    <a:pos x="0" y="3"/>
                  </a:cxn>
                  <a:cxn ang="0">
                    <a:pos x="164" y="0"/>
                  </a:cxn>
                  <a:cxn ang="0">
                    <a:pos x="368" y="12"/>
                  </a:cxn>
                  <a:cxn ang="0">
                    <a:pos x="544" y="52"/>
                  </a:cxn>
                </a:cxnLst>
                <a:rect l="0" t="0" r="r" b="b"/>
                <a:pathLst>
                  <a:path w="544" h="52">
                    <a:moveTo>
                      <a:pt x="0" y="3"/>
                    </a:moveTo>
                    <a:lnTo>
                      <a:pt x="164" y="0"/>
                    </a:lnTo>
                    <a:lnTo>
                      <a:pt x="368" y="12"/>
                    </a:lnTo>
                    <a:lnTo>
                      <a:pt x="544" y="52"/>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46" name="Freeform 62"/>
              <p:cNvSpPr/>
              <p:nvPr/>
            </p:nvSpPr>
            <p:spPr bwMode="auto">
              <a:xfrm>
                <a:off x="2976" y="2304"/>
                <a:ext cx="480" cy="12"/>
              </a:xfrm>
              <a:custGeom>
                <a:avLst/>
                <a:gdLst/>
                <a:ahLst/>
                <a:cxnLst>
                  <a:cxn ang="0">
                    <a:pos x="0" y="9"/>
                  </a:cxn>
                  <a:cxn ang="0">
                    <a:pos x="144" y="0"/>
                  </a:cxn>
                  <a:cxn ang="0">
                    <a:pos x="480" y="12"/>
                  </a:cxn>
                </a:cxnLst>
                <a:rect l="0" t="0" r="r" b="b"/>
                <a:pathLst>
                  <a:path w="480" h="12">
                    <a:moveTo>
                      <a:pt x="0" y="9"/>
                    </a:moveTo>
                    <a:lnTo>
                      <a:pt x="144" y="0"/>
                    </a:lnTo>
                    <a:lnTo>
                      <a:pt x="480" y="12"/>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47" name="Freeform 63"/>
              <p:cNvSpPr/>
              <p:nvPr/>
            </p:nvSpPr>
            <p:spPr bwMode="auto">
              <a:xfrm>
                <a:off x="2972" y="2684"/>
                <a:ext cx="1924" cy="136"/>
              </a:xfrm>
              <a:custGeom>
                <a:avLst/>
                <a:gdLst/>
                <a:ahLst/>
                <a:cxnLst>
                  <a:cxn ang="0">
                    <a:pos x="0" y="128"/>
                  </a:cxn>
                  <a:cxn ang="0">
                    <a:pos x="172" y="124"/>
                  </a:cxn>
                  <a:cxn ang="0">
                    <a:pos x="360" y="112"/>
                  </a:cxn>
                  <a:cxn ang="0">
                    <a:pos x="580" y="88"/>
                  </a:cxn>
                  <a:cxn ang="0">
                    <a:pos x="752" y="52"/>
                  </a:cxn>
                  <a:cxn ang="0">
                    <a:pos x="880" y="24"/>
                  </a:cxn>
                  <a:cxn ang="0">
                    <a:pos x="956" y="0"/>
                  </a:cxn>
                  <a:cxn ang="0">
                    <a:pos x="1032" y="8"/>
                  </a:cxn>
                  <a:cxn ang="0">
                    <a:pos x="1124" y="44"/>
                  </a:cxn>
                  <a:cxn ang="0">
                    <a:pos x="1268" y="72"/>
                  </a:cxn>
                  <a:cxn ang="0">
                    <a:pos x="1532" y="100"/>
                  </a:cxn>
                  <a:cxn ang="0">
                    <a:pos x="1924" y="136"/>
                  </a:cxn>
                </a:cxnLst>
                <a:rect l="0" t="0" r="r" b="b"/>
                <a:pathLst>
                  <a:path w="1924" h="136">
                    <a:moveTo>
                      <a:pt x="0" y="128"/>
                    </a:moveTo>
                    <a:lnTo>
                      <a:pt x="172" y="124"/>
                    </a:lnTo>
                    <a:lnTo>
                      <a:pt x="360" y="112"/>
                    </a:lnTo>
                    <a:lnTo>
                      <a:pt x="580" y="88"/>
                    </a:lnTo>
                    <a:lnTo>
                      <a:pt x="752" y="52"/>
                    </a:lnTo>
                    <a:lnTo>
                      <a:pt x="880" y="24"/>
                    </a:lnTo>
                    <a:lnTo>
                      <a:pt x="956" y="0"/>
                    </a:lnTo>
                    <a:lnTo>
                      <a:pt x="1032" y="8"/>
                    </a:lnTo>
                    <a:lnTo>
                      <a:pt x="1124" y="44"/>
                    </a:lnTo>
                    <a:lnTo>
                      <a:pt x="1268" y="72"/>
                    </a:lnTo>
                    <a:lnTo>
                      <a:pt x="1532" y="100"/>
                    </a:lnTo>
                    <a:lnTo>
                      <a:pt x="1924" y="136"/>
                    </a:lnTo>
                  </a:path>
                </a:pathLst>
              </a:custGeom>
              <a:noFill/>
              <a:ln w="15875" cmpd="sng">
                <a:solidFill>
                  <a:srgbClr val="009900"/>
                </a:solidFill>
                <a:round/>
                <a:tailEnd type="triangle" w="sm" len="lg"/>
              </a:ln>
              <a:effectLst/>
            </p:spPr>
            <p:txBody>
              <a:bodyPr wrap="none"/>
              <a:lstStyle/>
              <a:p>
                <a:endParaRPr lang="zh-CN" altLang="en-US"/>
              </a:p>
            </p:txBody>
          </p:sp>
          <p:sp>
            <p:nvSpPr>
              <p:cNvPr id="16448" name="Freeform 64"/>
              <p:cNvSpPr/>
              <p:nvPr/>
            </p:nvSpPr>
            <p:spPr bwMode="auto">
              <a:xfrm>
                <a:off x="2976" y="2888"/>
                <a:ext cx="1920" cy="59"/>
              </a:xfrm>
              <a:custGeom>
                <a:avLst/>
                <a:gdLst/>
                <a:ahLst/>
                <a:cxnLst>
                  <a:cxn ang="0">
                    <a:pos x="0" y="58"/>
                  </a:cxn>
                  <a:cxn ang="0">
                    <a:pos x="592" y="28"/>
                  </a:cxn>
                  <a:cxn ang="0">
                    <a:pos x="844" y="12"/>
                  </a:cxn>
                  <a:cxn ang="0">
                    <a:pos x="964" y="0"/>
                  </a:cxn>
                  <a:cxn ang="0">
                    <a:pos x="1072" y="12"/>
                  </a:cxn>
                  <a:cxn ang="0">
                    <a:pos x="1208" y="24"/>
                  </a:cxn>
                  <a:cxn ang="0">
                    <a:pos x="1408" y="36"/>
                  </a:cxn>
                  <a:cxn ang="0">
                    <a:pos x="1920" y="59"/>
                  </a:cxn>
                </a:cxnLst>
                <a:rect l="0" t="0" r="r" b="b"/>
                <a:pathLst>
                  <a:path w="1920" h="59">
                    <a:moveTo>
                      <a:pt x="0" y="58"/>
                    </a:moveTo>
                    <a:lnTo>
                      <a:pt x="592" y="28"/>
                    </a:lnTo>
                    <a:lnTo>
                      <a:pt x="844" y="12"/>
                    </a:lnTo>
                    <a:lnTo>
                      <a:pt x="964" y="0"/>
                    </a:lnTo>
                    <a:lnTo>
                      <a:pt x="1072" y="12"/>
                    </a:lnTo>
                    <a:lnTo>
                      <a:pt x="1208" y="24"/>
                    </a:lnTo>
                    <a:lnTo>
                      <a:pt x="1408" y="36"/>
                    </a:lnTo>
                    <a:lnTo>
                      <a:pt x="1920" y="59"/>
                    </a:lnTo>
                  </a:path>
                </a:pathLst>
              </a:custGeom>
              <a:noFill/>
              <a:ln w="15875" cmpd="sng">
                <a:solidFill>
                  <a:srgbClr val="009900"/>
                </a:solidFill>
                <a:round/>
                <a:tailEnd type="triangle" w="sm" len="lg"/>
              </a:ln>
              <a:effectLst/>
            </p:spPr>
            <p:txBody>
              <a:bodyPr wrap="none"/>
              <a:lstStyle/>
              <a:p>
                <a:endParaRPr lang="zh-CN" altLang="en-US"/>
              </a:p>
            </p:txBody>
          </p:sp>
          <p:sp>
            <p:nvSpPr>
              <p:cNvPr id="16449" name="Freeform 65"/>
              <p:cNvSpPr/>
              <p:nvPr/>
            </p:nvSpPr>
            <p:spPr bwMode="auto">
              <a:xfrm>
                <a:off x="4176" y="1664"/>
                <a:ext cx="720" cy="160"/>
              </a:xfrm>
              <a:custGeom>
                <a:avLst/>
                <a:gdLst/>
                <a:ahLst/>
                <a:cxnLst>
                  <a:cxn ang="0">
                    <a:pos x="0" y="192"/>
                  </a:cxn>
                  <a:cxn ang="0">
                    <a:pos x="80" y="136"/>
                  </a:cxn>
                  <a:cxn ang="0">
                    <a:pos x="152" y="100"/>
                  </a:cxn>
                  <a:cxn ang="0">
                    <a:pos x="264" y="68"/>
                  </a:cxn>
                  <a:cxn ang="0">
                    <a:pos x="368" y="48"/>
                  </a:cxn>
                  <a:cxn ang="0">
                    <a:pos x="484" y="32"/>
                  </a:cxn>
                  <a:cxn ang="0">
                    <a:pos x="836" y="0"/>
                  </a:cxn>
                </a:cxnLst>
                <a:rect l="0" t="0" r="r" b="b"/>
                <a:pathLst>
                  <a:path w="836" h="192">
                    <a:moveTo>
                      <a:pt x="0" y="192"/>
                    </a:moveTo>
                    <a:lnTo>
                      <a:pt x="80" y="136"/>
                    </a:lnTo>
                    <a:lnTo>
                      <a:pt x="152" y="100"/>
                    </a:lnTo>
                    <a:lnTo>
                      <a:pt x="264" y="68"/>
                    </a:lnTo>
                    <a:lnTo>
                      <a:pt x="368" y="48"/>
                    </a:lnTo>
                    <a:lnTo>
                      <a:pt x="484" y="32"/>
                    </a:lnTo>
                    <a:lnTo>
                      <a:pt x="836" y="0"/>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50" name="Freeform 66"/>
              <p:cNvSpPr/>
              <p:nvPr/>
            </p:nvSpPr>
            <p:spPr bwMode="auto">
              <a:xfrm>
                <a:off x="4320" y="1784"/>
                <a:ext cx="572" cy="88"/>
              </a:xfrm>
              <a:custGeom>
                <a:avLst/>
                <a:gdLst/>
                <a:ahLst/>
                <a:cxnLst>
                  <a:cxn ang="0">
                    <a:pos x="0" y="100"/>
                  </a:cxn>
                  <a:cxn ang="0">
                    <a:pos x="100" y="64"/>
                  </a:cxn>
                  <a:cxn ang="0">
                    <a:pos x="228" y="36"/>
                  </a:cxn>
                  <a:cxn ang="0">
                    <a:pos x="668" y="0"/>
                  </a:cxn>
                </a:cxnLst>
                <a:rect l="0" t="0" r="r" b="b"/>
                <a:pathLst>
                  <a:path w="668" h="100">
                    <a:moveTo>
                      <a:pt x="0" y="100"/>
                    </a:moveTo>
                    <a:lnTo>
                      <a:pt x="100" y="64"/>
                    </a:lnTo>
                    <a:lnTo>
                      <a:pt x="228" y="36"/>
                    </a:lnTo>
                    <a:lnTo>
                      <a:pt x="668" y="0"/>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51" name="Freeform 67"/>
              <p:cNvSpPr/>
              <p:nvPr/>
            </p:nvSpPr>
            <p:spPr bwMode="auto">
              <a:xfrm>
                <a:off x="4368" y="1904"/>
                <a:ext cx="528" cy="64"/>
              </a:xfrm>
              <a:custGeom>
                <a:avLst/>
                <a:gdLst/>
                <a:ahLst/>
                <a:cxnLst>
                  <a:cxn ang="0">
                    <a:pos x="0" y="80"/>
                  </a:cxn>
                  <a:cxn ang="0">
                    <a:pos x="104" y="52"/>
                  </a:cxn>
                  <a:cxn ang="0">
                    <a:pos x="212" y="36"/>
                  </a:cxn>
                  <a:cxn ang="0">
                    <a:pos x="604" y="0"/>
                  </a:cxn>
                </a:cxnLst>
                <a:rect l="0" t="0" r="r" b="b"/>
                <a:pathLst>
                  <a:path w="604" h="80">
                    <a:moveTo>
                      <a:pt x="0" y="80"/>
                    </a:moveTo>
                    <a:lnTo>
                      <a:pt x="104" y="52"/>
                    </a:lnTo>
                    <a:lnTo>
                      <a:pt x="212" y="36"/>
                    </a:lnTo>
                    <a:lnTo>
                      <a:pt x="604" y="0"/>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52" name="Freeform 68"/>
              <p:cNvSpPr/>
              <p:nvPr/>
            </p:nvSpPr>
            <p:spPr bwMode="auto">
              <a:xfrm>
                <a:off x="4368" y="2028"/>
                <a:ext cx="524" cy="47"/>
              </a:xfrm>
              <a:custGeom>
                <a:avLst/>
                <a:gdLst/>
                <a:ahLst/>
                <a:cxnLst>
                  <a:cxn ang="0">
                    <a:pos x="0" y="72"/>
                  </a:cxn>
                  <a:cxn ang="0">
                    <a:pos x="256" y="32"/>
                  </a:cxn>
                  <a:cxn ang="0">
                    <a:pos x="620" y="0"/>
                  </a:cxn>
                </a:cxnLst>
                <a:rect l="0" t="0" r="r" b="b"/>
                <a:pathLst>
                  <a:path w="620" h="72">
                    <a:moveTo>
                      <a:pt x="0" y="72"/>
                    </a:moveTo>
                    <a:lnTo>
                      <a:pt x="256" y="32"/>
                    </a:lnTo>
                    <a:lnTo>
                      <a:pt x="620" y="0"/>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53" name="Freeform 69"/>
              <p:cNvSpPr/>
              <p:nvPr/>
            </p:nvSpPr>
            <p:spPr bwMode="auto">
              <a:xfrm>
                <a:off x="4332" y="2160"/>
                <a:ext cx="560" cy="20"/>
              </a:xfrm>
              <a:custGeom>
                <a:avLst/>
                <a:gdLst/>
                <a:ahLst/>
                <a:cxnLst>
                  <a:cxn ang="0">
                    <a:pos x="0" y="20"/>
                  </a:cxn>
                  <a:cxn ang="0">
                    <a:pos x="560" y="0"/>
                  </a:cxn>
                </a:cxnLst>
                <a:rect l="0" t="0" r="r" b="b"/>
                <a:pathLst>
                  <a:path w="560" h="20">
                    <a:moveTo>
                      <a:pt x="0" y="20"/>
                    </a:moveTo>
                    <a:lnTo>
                      <a:pt x="560" y="0"/>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54" name="Freeform 70"/>
              <p:cNvSpPr/>
              <p:nvPr/>
            </p:nvSpPr>
            <p:spPr bwMode="auto">
              <a:xfrm>
                <a:off x="4272" y="2256"/>
                <a:ext cx="624" cy="48"/>
              </a:xfrm>
              <a:custGeom>
                <a:avLst/>
                <a:gdLst/>
                <a:ahLst/>
                <a:cxnLst>
                  <a:cxn ang="0">
                    <a:pos x="0" y="0"/>
                  </a:cxn>
                  <a:cxn ang="0">
                    <a:pos x="136" y="16"/>
                  </a:cxn>
                  <a:cxn ang="0">
                    <a:pos x="284" y="28"/>
                  </a:cxn>
                  <a:cxn ang="0">
                    <a:pos x="428" y="32"/>
                  </a:cxn>
                  <a:cxn ang="0">
                    <a:pos x="712" y="36"/>
                  </a:cxn>
                </a:cxnLst>
                <a:rect l="0" t="0" r="r" b="b"/>
                <a:pathLst>
                  <a:path w="712" h="36">
                    <a:moveTo>
                      <a:pt x="0" y="0"/>
                    </a:moveTo>
                    <a:lnTo>
                      <a:pt x="136" y="16"/>
                    </a:lnTo>
                    <a:lnTo>
                      <a:pt x="284" y="28"/>
                    </a:lnTo>
                    <a:lnTo>
                      <a:pt x="428" y="32"/>
                    </a:lnTo>
                    <a:lnTo>
                      <a:pt x="712" y="36"/>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55" name="Freeform 71"/>
              <p:cNvSpPr/>
              <p:nvPr/>
            </p:nvSpPr>
            <p:spPr bwMode="auto">
              <a:xfrm>
                <a:off x="4208" y="2348"/>
                <a:ext cx="684" cy="100"/>
              </a:xfrm>
              <a:custGeom>
                <a:avLst/>
                <a:gdLst/>
                <a:ahLst/>
                <a:cxnLst>
                  <a:cxn ang="0">
                    <a:pos x="0" y="0"/>
                  </a:cxn>
                  <a:cxn ang="0">
                    <a:pos x="142" y="30"/>
                  </a:cxn>
                  <a:cxn ang="0">
                    <a:pos x="282" y="54"/>
                  </a:cxn>
                  <a:cxn ang="0">
                    <a:pos x="460" y="77"/>
                  </a:cxn>
                  <a:cxn ang="0">
                    <a:pos x="684" y="100"/>
                  </a:cxn>
                </a:cxnLst>
                <a:rect l="0" t="0" r="r" b="b"/>
                <a:pathLst>
                  <a:path w="684" h="100">
                    <a:moveTo>
                      <a:pt x="0" y="0"/>
                    </a:moveTo>
                    <a:lnTo>
                      <a:pt x="142" y="30"/>
                    </a:lnTo>
                    <a:lnTo>
                      <a:pt x="282" y="54"/>
                    </a:lnTo>
                    <a:lnTo>
                      <a:pt x="460" y="77"/>
                    </a:lnTo>
                    <a:lnTo>
                      <a:pt x="684" y="100"/>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56" name="Freeform 72"/>
              <p:cNvSpPr/>
              <p:nvPr/>
            </p:nvSpPr>
            <p:spPr bwMode="auto">
              <a:xfrm>
                <a:off x="4132" y="2432"/>
                <a:ext cx="764" cy="124"/>
              </a:xfrm>
              <a:custGeom>
                <a:avLst/>
                <a:gdLst/>
                <a:ahLst/>
                <a:cxnLst>
                  <a:cxn ang="0">
                    <a:pos x="0" y="0"/>
                  </a:cxn>
                  <a:cxn ang="0">
                    <a:pos x="80" y="28"/>
                  </a:cxn>
                  <a:cxn ang="0">
                    <a:pos x="240" y="60"/>
                  </a:cxn>
                  <a:cxn ang="0">
                    <a:pos x="420" y="84"/>
                  </a:cxn>
                  <a:cxn ang="0">
                    <a:pos x="764" y="124"/>
                  </a:cxn>
                </a:cxnLst>
                <a:rect l="0" t="0" r="r" b="b"/>
                <a:pathLst>
                  <a:path w="764" h="124">
                    <a:moveTo>
                      <a:pt x="0" y="0"/>
                    </a:moveTo>
                    <a:lnTo>
                      <a:pt x="80" y="28"/>
                    </a:lnTo>
                    <a:lnTo>
                      <a:pt x="240" y="60"/>
                    </a:lnTo>
                    <a:lnTo>
                      <a:pt x="420" y="84"/>
                    </a:lnTo>
                    <a:lnTo>
                      <a:pt x="764" y="124"/>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57" name="Freeform 73"/>
              <p:cNvSpPr/>
              <p:nvPr/>
            </p:nvSpPr>
            <p:spPr bwMode="auto">
              <a:xfrm>
                <a:off x="4056" y="2512"/>
                <a:ext cx="836" cy="180"/>
              </a:xfrm>
              <a:custGeom>
                <a:avLst/>
                <a:gdLst/>
                <a:ahLst/>
                <a:cxnLst>
                  <a:cxn ang="0">
                    <a:pos x="0" y="0"/>
                  </a:cxn>
                  <a:cxn ang="0">
                    <a:pos x="68" y="32"/>
                  </a:cxn>
                  <a:cxn ang="0">
                    <a:pos x="164" y="68"/>
                  </a:cxn>
                  <a:cxn ang="0">
                    <a:pos x="259" y="89"/>
                  </a:cxn>
                  <a:cxn ang="0">
                    <a:pos x="421" y="121"/>
                  </a:cxn>
                  <a:cxn ang="0">
                    <a:pos x="580" y="145"/>
                  </a:cxn>
                  <a:cxn ang="0">
                    <a:pos x="836" y="180"/>
                  </a:cxn>
                </a:cxnLst>
                <a:rect l="0" t="0" r="r" b="b"/>
                <a:pathLst>
                  <a:path w="836" h="180">
                    <a:moveTo>
                      <a:pt x="0" y="0"/>
                    </a:moveTo>
                    <a:lnTo>
                      <a:pt x="68" y="32"/>
                    </a:lnTo>
                    <a:lnTo>
                      <a:pt x="164" y="68"/>
                    </a:lnTo>
                    <a:lnTo>
                      <a:pt x="259" y="89"/>
                    </a:lnTo>
                    <a:lnTo>
                      <a:pt x="421" y="121"/>
                    </a:lnTo>
                    <a:lnTo>
                      <a:pt x="580" y="145"/>
                    </a:lnTo>
                    <a:lnTo>
                      <a:pt x="836" y="180"/>
                    </a:lnTo>
                  </a:path>
                </a:pathLst>
              </a:custGeom>
              <a:noFill/>
              <a:ln w="15875" cmpd="sng">
                <a:solidFill>
                  <a:srgbClr val="009900"/>
                </a:solidFill>
                <a:round/>
                <a:headEnd type="none" w="med" len="med"/>
                <a:tailEnd type="triangle" w="sm" len="lg"/>
              </a:ln>
              <a:effectLst/>
            </p:spPr>
            <p:txBody>
              <a:bodyPr wrap="none"/>
              <a:lstStyle/>
              <a:p>
                <a:endParaRPr lang="zh-CN" altLang="en-US"/>
              </a:p>
            </p:txBody>
          </p:sp>
          <p:sp>
            <p:nvSpPr>
              <p:cNvPr id="16458" name="Freeform 74"/>
              <p:cNvSpPr/>
              <p:nvPr/>
            </p:nvSpPr>
            <p:spPr bwMode="auto">
              <a:xfrm>
                <a:off x="2976" y="2641"/>
                <a:ext cx="481" cy="57"/>
              </a:xfrm>
              <a:custGeom>
                <a:avLst/>
                <a:gdLst/>
                <a:ahLst/>
                <a:cxnLst>
                  <a:cxn ang="0">
                    <a:pos x="0" y="48"/>
                  </a:cxn>
                  <a:cxn ang="0">
                    <a:pos x="240" y="48"/>
                  </a:cxn>
                  <a:cxn ang="0">
                    <a:pos x="480" y="0"/>
                  </a:cxn>
                </a:cxnLst>
                <a:rect l="0" t="0" r="r" b="b"/>
                <a:pathLst>
                  <a:path w="480" h="56">
                    <a:moveTo>
                      <a:pt x="0" y="48"/>
                    </a:moveTo>
                    <a:cubicBezTo>
                      <a:pt x="80" y="52"/>
                      <a:pt x="160" y="56"/>
                      <a:pt x="240" y="48"/>
                    </a:cubicBezTo>
                    <a:cubicBezTo>
                      <a:pt x="320" y="40"/>
                      <a:pt x="400" y="20"/>
                      <a:pt x="480" y="0"/>
                    </a:cubicBezTo>
                  </a:path>
                </a:pathLst>
              </a:custGeom>
              <a:noFill/>
              <a:ln w="15875" cap="flat" cmpd="sng">
                <a:solidFill>
                  <a:srgbClr val="009900"/>
                </a:solidFill>
                <a:prstDash val="solid"/>
                <a:round/>
                <a:headEnd type="none" w="sm" len="lg"/>
                <a:tailEnd type="triangle" w="sm" len="lg"/>
              </a:ln>
              <a:effectLst/>
            </p:spPr>
            <p:txBody>
              <a:bodyPr wrap="none"/>
              <a:lstStyle/>
              <a:p>
                <a:endParaRPr lang="zh-CN" altLang="en-US"/>
              </a:p>
            </p:txBody>
          </p:sp>
          <p:sp>
            <p:nvSpPr>
              <p:cNvPr id="16459" name="Freeform 75"/>
              <p:cNvSpPr/>
              <p:nvPr/>
            </p:nvSpPr>
            <p:spPr bwMode="auto">
              <a:xfrm>
                <a:off x="2976" y="2544"/>
                <a:ext cx="432" cy="8"/>
              </a:xfrm>
              <a:custGeom>
                <a:avLst/>
                <a:gdLst/>
                <a:ahLst/>
                <a:cxnLst>
                  <a:cxn ang="0">
                    <a:pos x="0" y="0"/>
                  </a:cxn>
                  <a:cxn ang="0">
                    <a:pos x="200" y="8"/>
                  </a:cxn>
                  <a:cxn ang="0">
                    <a:pos x="432" y="0"/>
                  </a:cxn>
                </a:cxnLst>
                <a:rect l="0" t="0" r="r" b="b"/>
                <a:pathLst>
                  <a:path w="432" h="8">
                    <a:moveTo>
                      <a:pt x="0" y="0"/>
                    </a:moveTo>
                    <a:cubicBezTo>
                      <a:pt x="33" y="1"/>
                      <a:pt x="128" y="8"/>
                      <a:pt x="200" y="8"/>
                    </a:cubicBezTo>
                    <a:cubicBezTo>
                      <a:pt x="272" y="8"/>
                      <a:pt x="384" y="2"/>
                      <a:pt x="432" y="0"/>
                    </a:cubicBezTo>
                  </a:path>
                </a:pathLst>
              </a:custGeom>
              <a:noFill/>
              <a:ln w="15875" cap="flat" cmpd="sng">
                <a:solidFill>
                  <a:srgbClr val="009900"/>
                </a:solidFill>
                <a:prstDash val="solid"/>
                <a:round/>
                <a:headEnd type="none" w="sm" len="lg"/>
                <a:tailEnd type="triangle" w="sm" len="lg"/>
              </a:ln>
              <a:effectLst/>
            </p:spPr>
            <p:txBody>
              <a:bodyPr wrap="none"/>
              <a:lstStyle/>
              <a:p>
                <a:endParaRPr lang="zh-CN" altLang="en-US"/>
              </a:p>
            </p:txBody>
          </p:sp>
          <p:sp>
            <p:nvSpPr>
              <p:cNvPr id="16460" name="Freeform 76"/>
              <p:cNvSpPr/>
              <p:nvPr/>
            </p:nvSpPr>
            <p:spPr bwMode="auto">
              <a:xfrm>
                <a:off x="2980" y="2428"/>
                <a:ext cx="448" cy="12"/>
              </a:xfrm>
              <a:custGeom>
                <a:avLst/>
                <a:gdLst/>
                <a:ahLst/>
                <a:cxnLst>
                  <a:cxn ang="0">
                    <a:pos x="0" y="8"/>
                  </a:cxn>
                  <a:cxn ang="0">
                    <a:pos x="128" y="12"/>
                  </a:cxn>
                  <a:cxn ang="0">
                    <a:pos x="256" y="8"/>
                  </a:cxn>
                  <a:cxn ang="0">
                    <a:pos x="448" y="0"/>
                  </a:cxn>
                </a:cxnLst>
                <a:rect l="0" t="0" r="r" b="b"/>
                <a:pathLst>
                  <a:path w="448" h="12">
                    <a:moveTo>
                      <a:pt x="0" y="8"/>
                    </a:moveTo>
                    <a:cubicBezTo>
                      <a:pt x="21" y="9"/>
                      <a:pt x="85" y="12"/>
                      <a:pt x="128" y="12"/>
                    </a:cubicBezTo>
                    <a:cubicBezTo>
                      <a:pt x="171" y="12"/>
                      <a:pt x="203" y="10"/>
                      <a:pt x="256" y="8"/>
                    </a:cubicBezTo>
                    <a:cubicBezTo>
                      <a:pt x="309" y="6"/>
                      <a:pt x="408" y="2"/>
                      <a:pt x="448" y="0"/>
                    </a:cubicBezTo>
                  </a:path>
                </a:pathLst>
              </a:custGeom>
              <a:noFill/>
              <a:ln w="15875" cap="flat" cmpd="sng">
                <a:solidFill>
                  <a:srgbClr val="009900"/>
                </a:solidFill>
                <a:prstDash val="solid"/>
                <a:round/>
                <a:headEnd type="none" w="sm" len="lg"/>
                <a:tailEnd type="triangle" w="sm" len="lg"/>
              </a:ln>
              <a:effectLst/>
            </p:spPr>
            <p:txBody>
              <a:bodyPr wrap="none"/>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blinds(vertical)">
                                      <p:cBhvr>
                                        <p:cTn id="7" dur="500"/>
                                        <p:tgtEl>
                                          <p:spTgt spid="163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407"/>
                                        </p:tgtEl>
                                        <p:attrNameLst>
                                          <p:attrName>style.visibility</p:attrName>
                                        </p:attrNameLst>
                                      </p:cBhvr>
                                      <p:to>
                                        <p:strVal val="visible"/>
                                      </p:to>
                                    </p:set>
                                    <p:animEffect transition="in" filter="blinds(horizontal)">
                                      <p:cBhvr>
                                        <p:cTn id="22" dur="500"/>
                                        <p:tgtEl>
                                          <p:spTgt spid="16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utoUpdateAnimBg="0"/>
      <p:bldP spid="16407"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882" y="2819400"/>
            <a:ext cx="6724918" cy="1015663"/>
          </a:xfrm>
          <a:prstGeom prst="rect">
            <a:avLst/>
          </a:prstGeom>
        </p:spPr>
        <p:txBody>
          <a:bodyPr wrap="none">
            <a:spAutoFit/>
          </a:bodyPr>
          <a:lstStyle/>
          <a:p>
            <a:r>
              <a:rPr lang="en-US" altLang="zh-CN" sz="6000" dirty="0">
                <a:latin typeface="Times New Roman" panose="02020603050405020304" pitchFamily="18" charset="0"/>
                <a:ea typeface="黑体" panose="02010609060101010101" pitchFamily="2" charset="-122"/>
                <a:cs typeface="Times New Roman" panose="02020603050405020304" pitchFamily="18" charset="0"/>
              </a:rPr>
              <a:t>6.1 </a:t>
            </a:r>
            <a:r>
              <a:rPr lang="zh-CN" altLang="en-US" sz="6000" dirty="0">
                <a:latin typeface="Times New Roman" panose="02020603050405020304" pitchFamily="18" charset="0"/>
                <a:ea typeface="黑体" panose="02010609060101010101" pitchFamily="2" charset="-122"/>
                <a:cs typeface="Times New Roman" panose="02020603050405020304" pitchFamily="18" charset="0"/>
              </a:rPr>
              <a:t>导体的静电特性</a:t>
            </a:r>
            <a:endParaRPr lang="zh-CN" altLang="en-US" sz="60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810000" y="1143000"/>
            <a:ext cx="4968875" cy="5334000"/>
            <a:chOff x="2352" y="528"/>
            <a:chExt cx="3264" cy="3504"/>
          </a:xfrm>
        </p:grpSpPr>
        <p:sp>
          <p:nvSpPr>
            <p:cNvPr id="17411" name="Rectangle 3"/>
            <p:cNvSpPr>
              <a:spLocks noChangeArrowheads="1"/>
            </p:cNvSpPr>
            <p:nvPr/>
          </p:nvSpPr>
          <p:spPr bwMode="auto">
            <a:xfrm>
              <a:off x="2352" y="528"/>
              <a:ext cx="3264" cy="3504"/>
            </a:xfrm>
            <a:prstGeom prst="rect">
              <a:avLst/>
            </a:prstGeom>
            <a:solidFill>
              <a:srgbClr val="FFFFFF"/>
            </a:solidFill>
            <a:ln w="9525">
              <a:solidFill>
                <a:schemeClr val="tx2"/>
              </a:solidFill>
              <a:miter lim="800000"/>
            </a:ln>
            <a:effectLst/>
          </p:spPr>
          <p:txBody>
            <a:bodyPr wrap="none" anchor="ctr"/>
            <a:lstStyle/>
            <a:p>
              <a:endParaRPr lang="zh-CN" altLang="en-US"/>
            </a:p>
          </p:txBody>
        </p:sp>
        <p:sp>
          <p:nvSpPr>
            <p:cNvPr id="17412" name="AutoShape 4"/>
            <p:cNvSpPr>
              <a:spLocks noChangeArrowheads="1"/>
            </p:cNvSpPr>
            <p:nvPr/>
          </p:nvSpPr>
          <p:spPr bwMode="auto">
            <a:xfrm>
              <a:off x="2736" y="1200"/>
              <a:ext cx="2304" cy="2208"/>
            </a:xfrm>
            <a:custGeom>
              <a:avLst/>
              <a:gdLst>
                <a:gd name="G0" fmla="+- 4669 0 0"/>
                <a:gd name="G1" fmla="+- 21600 0 4669"/>
                <a:gd name="G2" fmla="+- 21600 0 4669"/>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669" y="10800"/>
                  </a:moveTo>
                  <a:cubicBezTo>
                    <a:pt x="4669" y="14186"/>
                    <a:pt x="7414" y="16931"/>
                    <a:pt x="10800" y="16931"/>
                  </a:cubicBezTo>
                  <a:cubicBezTo>
                    <a:pt x="14186" y="16931"/>
                    <a:pt x="16931" y="14186"/>
                    <a:pt x="16931" y="10800"/>
                  </a:cubicBezTo>
                  <a:cubicBezTo>
                    <a:pt x="16931" y="7414"/>
                    <a:pt x="14186" y="4669"/>
                    <a:pt x="10800" y="4669"/>
                  </a:cubicBezTo>
                  <a:cubicBezTo>
                    <a:pt x="7414" y="4669"/>
                    <a:pt x="4669" y="7414"/>
                    <a:pt x="4669" y="10800"/>
                  </a:cubicBezTo>
                  <a:close/>
                </a:path>
              </a:pathLst>
            </a:custGeom>
            <a:gradFill rotWithShape="0">
              <a:gsLst>
                <a:gs pos="0">
                  <a:schemeClr val="tx1"/>
                </a:gs>
                <a:gs pos="50000">
                  <a:schemeClr val="bg1"/>
                </a:gs>
                <a:gs pos="100000">
                  <a:schemeClr val="tx1"/>
                </a:gs>
              </a:gsLst>
              <a:lin ang="18900000" scaled="1"/>
            </a:gradFill>
            <a:ln w="19050">
              <a:solidFill>
                <a:schemeClr val="tx1"/>
              </a:solidFill>
              <a:round/>
            </a:ln>
            <a:effectLst/>
          </p:spPr>
          <p:txBody>
            <a:bodyPr wrap="none" anchor="ctr"/>
            <a:lstStyle/>
            <a:p>
              <a:endParaRPr lang="zh-CN" altLang="en-US"/>
            </a:p>
          </p:txBody>
        </p:sp>
      </p:grpSp>
      <p:grpSp>
        <p:nvGrpSpPr>
          <p:cNvPr id="3" name="Group 5"/>
          <p:cNvGrpSpPr/>
          <p:nvPr/>
        </p:nvGrpSpPr>
        <p:grpSpPr bwMode="auto">
          <a:xfrm>
            <a:off x="5105400" y="2895600"/>
            <a:ext cx="2133600" cy="1981200"/>
            <a:chOff x="960" y="1968"/>
            <a:chExt cx="1344" cy="1248"/>
          </a:xfrm>
        </p:grpSpPr>
        <p:sp>
          <p:nvSpPr>
            <p:cNvPr id="17414" name="Line 6"/>
            <p:cNvSpPr>
              <a:spLocks noChangeShapeType="1"/>
            </p:cNvSpPr>
            <p:nvPr/>
          </p:nvSpPr>
          <p:spPr bwMode="auto">
            <a:xfrm flipV="1">
              <a:off x="1632" y="1968"/>
              <a:ext cx="0" cy="672"/>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15" name="Line 7"/>
            <p:cNvSpPr>
              <a:spLocks noChangeShapeType="1"/>
            </p:cNvSpPr>
            <p:nvPr/>
          </p:nvSpPr>
          <p:spPr bwMode="auto">
            <a:xfrm>
              <a:off x="1632" y="2640"/>
              <a:ext cx="0" cy="576"/>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16" name="Line 8"/>
            <p:cNvSpPr>
              <a:spLocks noChangeShapeType="1"/>
            </p:cNvSpPr>
            <p:nvPr/>
          </p:nvSpPr>
          <p:spPr bwMode="auto">
            <a:xfrm>
              <a:off x="1632" y="2592"/>
              <a:ext cx="672" cy="0"/>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17" name="Line 9"/>
            <p:cNvSpPr>
              <a:spLocks noChangeShapeType="1"/>
            </p:cNvSpPr>
            <p:nvPr/>
          </p:nvSpPr>
          <p:spPr bwMode="auto">
            <a:xfrm flipH="1">
              <a:off x="960" y="2592"/>
              <a:ext cx="672" cy="0"/>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18" name="Line 10"/>
            <p:cNvSpPr>
              <a:spLocks noChangeShapeType="1"/>
            </p:cNvSpPr>
            <p:nvPr/>
          </p:nvSpPr>
          <p:spPr bwMode="auto">
            <a:xfrm flipV="1">
              <a:off x="1632" y="2160"/>
              <a:ext cx="480" cy="432"/>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19" name="Line 11"/>
            <p:cNvSpPr>
              <a:spLocks noChangeShapeType="1"/>
            </p:cNvSpPr>
            <p:nvPr/>
          </p:nvSpPr>
          <p:spPr bwMode="auto">
            <a:xfrm flipH="1">
              <a:off x="1200" y="2592"/>
              <a:ext cx="432" cy="432"/>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20" name="Line 12"/>
            <p:cNvSpPr>
              <a:spLocks noChangeShapeType="1"/>
            </p:cNvSpPr>
            <p:nvPr/>
          </p:nvSpPr>
          <p:spPr bwMode="auto">
            <a:xfrm flipH="1" flipV="1">
              <a:off x="1152" y="2160"/>
              <a:ext cx="432" cy="432"/>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21" name="Line 13"/>
            <p:cNvSpPr>
              <a:spLocks noChangeShapeType="1"/>
            </p:cNvSpPr>
            <p:nvPr/>
          </p:nvSpPr>
          <p:spPr bwMode="auto">
            <a:xfrm>
              <a:off x="1632" y="2592"/>
              <a:ext cx="432" cy="432"/>
            </a:xfrm>
            <a:prstGeom prst="line">
              <a:avLst/>
            </a:prstGeom>
            <a:noFill/>
            <a:ln w="28575">
              <a:solidFill>
                <a:srgbClr val="0000FF"/>
              </a:solidFill>
              <a:round/>
              <a:tailEnd type="triangle" w="sm" len="lg"/>
            </a:ln>
            <a:effectLst/>
          </p:spPr>
          <p:txBody>
            <a:bodyPr wrap="none" anchor="ctr"/>
            <a:lstStyle/>
            <a:p>
              <a:endParaRPr lang="zh-CN" altLang="en-US"/>
            </a:p>
          </p:txBody>
        </p:sp>
      </p:grpSp>
      <p:grpSp>
        <p:nvGrpSpPr>
          <p:cNvPr id="4" name="Group 14"/>
          <p:cNvGrpSpPr/>
          <p:nvPr/>
        </p:nvGrpSpPr>
        <p:grpSpPr bwMode="auto">
          <a:xfrm>
            <a:off x="4876800" y="2819400"/>
            <a:ext cx="2819400" cy="2133600"/>
            <a:chOff x="3072" y="1632"/>
            <a:chExt cx="1776" cy="1344"/>
          </a:xfrm>
        </p:grpSpPr>
        <p:graphicFrame>
          <p:nvGraphicFramePr>
            <p:cNvPr id="17423" name="Object 15"/>
            <p:cNvGraphicFramePr>
              <a:graphicFrameLocks noChangeAspect="1"/>
            </p:cNvGraphicFramePr>
            <p:nvPr/>
          </p:nvGraphicFramePr>
          <p:xfrm>
            <a:off x="4272" y="2400"/>
            <a:ext cx="576" cy="393"/>
          </p:xfrm>
          <a:graphic>
            <a:graphicData uri="http://schemas.openxmlformats.org/presentationml/2006/ole">
              <mc:AlternateContent xmlns:mc="http://schemas.openxmlformats.org/markup-compatibility/2006">
                <mc:Choice xmlns:v="urn:schemas-microsoft-com:vml" Requires="v">
                  <p:oleObj spid="_x0000_s13407" name="公式" r:id="rId1" imgW="4963795" imgH="3396615" progId="Equation.3">
                    <p:embed/>
                  </p:oleObj>
                </mc:Choice>
                <mc:Fallback>
                  <p:oleObj name="公式" r:id="rId1" imgW="4963795" imgH="3396615" progId="Equation.3">
                    <p:embed/>
                    <p:pic>
                      <p:nvPicPr>
                        <p:cNvPr id="0" name="Picture 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 y="2400"/>
                          <a:ext cx="576" cy="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16"/>
            <p:cNvGrpSpPr/>
            <p:nvPr/>
          </p:nvGrpSpPr>
          <p:grpSpPr bwMode="auto">
            <a:xfrm>
              <a:off x="3072" y="1632"/>
              <a:ext cx="1584" cy="1344"/>
              <a:chOff x="3456" y="1632"/>
              <a:chExt cx="1536" cy="1344"/>
            </a:xfrm>
          </p:grpSpPr>
          <p:sp>
            <p:nvSpPr>
              <p:cNvPr id="17425" name="Line 17"/>
              <p:cNvSpPr>
                <a:spLocks noChangeShapeType="1"/>
              </p:cNvSpPr>
              <p:nvPr/>
            </p:nvSpPr>
            <p:spPr bwMode="auto">
              <a:xfrm>
                <a:off x="4176" y="1632"/>
                <a:ext cx="96" cy="0"/>
              </a:xfrm>
              <a:prstGeom prst="line">
                <a:avLst/>
              </a:prstGeom>
              <a:noFill/>
              <a:ln w="38100">
                <a:solidFill>
                  <a:srgbClr val="5045E5"/>
                </a:solidFill>
                <a:round/>
                <a:tailEnd type="none" w="sm" len="lg"/>
              </a:ln>
              <a:effectLst/>
            </p:spPr>
            <p:txBody>
              <a:bodyPr wrap="none" anchor="ctr"/>
              <a:lstStyle/>
              <a:p>
                <a:endParaRPr lang="zh-CN" altLang="en-US"/>
              </a:p>
            </p:txBody>
          </p:sp>
          <p:sp>
            <p:nvSpPr>
              <p:cNvPr id="17426" name="Line 18"/>
              <p:cNvSpPr>
                <a:spLocks noChangeShapeType="1"/>
              </p:cNvSpPr>
              <p:nvPr/>
            </p:nvSpPr>
            <p:spPr bwMode="auto">
              <a:xfrm>
                <a:off x="3648" y="1872"/>
                <a:ext cx="96" cy="0"/>
              </a:xfrm>
              <a:prstGeom prst="line">
                <a:avLst/>
              </a:prstGeom>
              <a:noFill/>
              <a:ln w="38100">
                <a:solidFill>
                  <a:srgbClr val="5045E5"/>
                </a:solidFill>
                <a:round/>
                <a:tailEnd type="none" w="sm" len="lg"/>
              </a:ln>
              <a:effectLst/>
            </p:spPr>
            <p:txBody>
              <a:bodyPr wrap="none" anchor="ctr"/>
              <a:lstStyle/>
              <a:p>
                <a:endParaRPr lang="zh-CN" altLang="en-US"/>
              </a:p>
            </p:txBody>
          </p:sp>
          <p:sp>
            <p:nvSpPr>
              <p:cNvPr id="17427" name="Line 19"/>
              <p:cNvSpPr>
                <a:spLocks noChangeShapeType="1"/>
              </p:cNvSpPr>
              <p:nvPr/>
            </p:nvSpPr>
            <p:spPr bwMode="auto">
              <a:xfrm>
                <a:off x="4896" y="2304"/>
                <a:ext cx="96" cy="0"/>
              </a:xfrm>
              <a:prstGeom prst="line">
                <a:avLst/>
              </a:prstGeom>
              <a:noFill/>
              <a:ln w="38100">
                <a:solidFill>
                  <a:srgbClr val="5045E5"/>
                </a:solidFill>
                <a:round/>
                <a:tailEnd type="none" w="sm" len="lg"/>
              </a:ln>
              <a:effectLst/>
            </p:spPr>
            <p:txBody>
              <a:bodyPr wrap="none" anchor="ctr"/>
              <a:lstStyle/>
              <a:p>
                <a:endParaRPr lang="zh-CN" altLang="en-US"/>
              </a:p>
            </p:txBody>
          </p:sp>
          <p:sp>
            <p:nvSpPr>
              <p:cNvPr id="17428" name="Line 20"/>
              <p:cNvSpPr>
                <a:spLocks noChangeShapeType="1"/>
              </p:cNvSpPr>
              <p:nvPr/>
            </p:nvSpPr>
            <p:spPr bwMode="auto">
              <a:xfrm>
                <a:off x="3456" y="2304"/>
                <a:ext cx="96" cy="0"/>
              </a:xfrm>
              <a:prstGeom prst="line">
                <a:avLst/>
              </a:prstGeom>
              <a:noFill/>
              <a:ln w="38100">
                <a:solidFill>
                  <a:srgbClr val="5045E5"/>
                </a:solidFill>
                <a:round/>
                <a:tailEnd type="none" w="sm" len="lg"/>
              </a:ln>
              <a:effectLst/>
            </p:spPr>
            <p:txBody>
              <a:bodyPr wrap="none" anchor="ctr"/>
              <a:lstStyle/>
              <a:p>
                <a:endParaRPr lang="zh-CN" altLang="en-US"/>
              </a:p>
            </p:txBody>
          </p:sp>
          <p:sp>
            <p:nvSpPr>
              <p:cNvPr id="17429" name="Line 21"/>
              <p:cNvSpPr>
                <a:spLocks noChangeShapeType="1"/>
              </p:cNvSpPr>
              <p:nvPr/>
            </p:nvSpPr>
            <p:spPr bwMode="auto">
              <a:xfrm>
                <a:off x="4704" y="1872"/>
                <a:ext cx="96" cy="0"/>
              </a:xfrm>
              <a:prstGeom prst="line">
                <a:avLst/>
              </a:prstGeom>
              <a:noFill/>
              <a:ln w="38100">
                <a:solidFill>
                  <a:srgbClr val="5045E5"/>
                </a:solidFill>
                <a:round/>
                <a:tailEnd type="none" w="sm" len="lg"/>
              </a:ln>
              <a:effectLst/>
            </p:spPr>
            <p:txBody>
              <a:bodyPr wrap="none" anchor="ctr"/>
              <a:lstStyle/>
              <a:p>
                <a:endParaRPr lang="zh-CN" altLang="en-US"/>
              </a:p>
            </p:txBody>
          </p:sp>
          <p:sp>
            <p:nvSpPr>
              <p:cNvPr id="17430" name="Line 22"/>
              <p:cNvSpPr>
                <a:spLocks noChangeShapeType="1"/>
              </p:cNvSpPr>
              <p:nvPr/>
            </p:nvSpPr>
            <p:spPr bwMode="auto">
              <a:xfrm>
                <a:off x="3696" y="2736"/>
                <a:ext cx="96" cy="0"/>
              </a:xfrm>
              <a:prstGeom prst="line">
                <a:avLst/>
              </a:prstGeom>
              <a:noFill/>
              <a:ln w="38100">
                <a:solidFill>
                  <a:srgbClr val="5045E5"/>
                </a:solidFill>
                <a:round/>
                <a:tailEnd type="none" w="sm" len="lg"/>
              </a:ln>
              <a:effectLst/>
            </p:spPr>
            <p:txBody>
              <a:bodyPr wrap="none" anchor="ctr"/>
              <a:lstStyle/>
              <a:p>
                <a:endParaRPr lang="zh-CN" altLang="en-US"/>
              </a:p>
            </p:txBody>
          </p:sp>
          <p:sp>
            <p:nvSpPr>
              <p:cNvPr id="17431" name="Line 23"/>
              <p:cNvSpPr>
                <a:spLocks noChangeShapeType="1"/>
              </p:cNvSpPr>
              <p:nvPr/>
            </p:nvSpPr>
            <p:spPr bwMode="auto">
              <a:xfrm>
                <a:off x="4176" y="2976"/>
                <a:ext cx="96" cy="0"/>
              </a:xfrm>
              <a:prstGeom prst="line">
                <a:avLst/>
              </a:prstGeom>
              <a:noFill/>
              <a:ln w="38100">
                <a:solidFill>
                  <a:srgbClr val="5045E5"/>
                </a:solidFill>
                <a:round/>
                <a:tailEnd type="none" w="sm" len="lg"/>
              </a:ln>
              <a:effectLst/>
            </p:spPr>
            <p:txBody>
              <a:bodyPr wrap="none" anchor="ctr"/>
              <a:lstStyle/>
              <a:p>
                <a:endParaRPr lang="zh-CN" altLang="en-US"/>
              </a:p>
            </p:txBody>
          </p:sp>
          <p:sp>
            <p:nvSpPr>
              <p:cNvPr id="17432" name="Line 24"/>
              <p:cNvSpPr>
                <a:spLocks noChangeShapeType="1"/>
              </p:cNvSpPr>
              <p:nvPr/>
            </p:nvSpPr>
            <p:spPr bwMode="auto">
              <a:xfrm>
                <a:off x="4656" y="2736"/>
                <a:ext cx="96" cy="0"/>
              </a:xfrm>
              <a:prstGeom prst="line">
                <a:avLst/>
              </a:prstGeom>
              <a:noFill/>
              <a:ln w="38100">
                <a:solidFill>
                  <a:srgbClr val="5045E5"/>
                </a:solidFill>
                <a:round/>
                <a:tailEnd type="none" w="sm" len="lg"/>
              </a:ln>
              <a:effectLst/>
            </p:spPr>
            <p:txBody>
              <a:bodyPr wrap="none" anchor="ctr"/>
              <a:lstStyle/>
              <a:p>
                <a:endParaRPr lang="zh-CN" altLang="en-US"/>
              </a:p>
            </p:txBody>
          </p:sp>
        </p:grpSp>
      </p:grpSp>
      <p:grpSp>
        <p:nvGrpSpPr>
          <p:cNvPr id="6" name="Group 25"/>
          <p:cNvGrpSpPr/>
          <p:nvPr/>
        </p:nvGrpSpPr>
        <p:grpSpPr bwMode="auto">
          <a:xfrm>
            <a:off x="7848600" y="4572000"/>
            <a:ext cx="990600" cy="1447800"/>
            <a:chOff x="2784" y="2736"/>
            <a:chExt cx="624" cy="912"/>
          </a:xfrm>
        </p:grpSpPr>
        <p:sp>
          <p:nvSpPr>
            <p:cNvPr id="17434" name="Line 26"/>
            <p:cNvSpPr>
              <a:spLocks noChangeShapeType="1"/>
            </p:cNvSpPr>
            <p:nvPr/>
          </p:nvSpPr>
          <p:spPr bwMode="auto">
            <a:xfrm>
              <a:off x="2784" y="2736"/>
              <a:ext cx="432" cy="0"/>
            </a:xfrm>
            <a:prstGeom prst="line">
              <a:avLst/>
            </a:prstGeom>
            <a:noFill/>
            <a:ln w="38100">
              <a:solidFill>
                <a:schemeClr val="tx2"/>
              </a:solidFill>
              <a:round/>
              <a:tailEnd type="none" w="sm" len="lg"/>
            </a:ln>
            <a:effectLst/>
          </p:spPr>
          <p:txBody>
            <a:bodyPr wrap="none" anchor="ctr"/>
            <a:lstStyle/>
            <a:p>
              <a:endParaRPr lang="zh-CN" altLang="en-US"/>
            </a:p>
          </p:txBody>
        </p:sp>
        <p:sp>
          <p:nvSpPr>
            <p:cNvPr id="17435" name="Line 27"/>
            <p:cNvSpPr>
              <a:spLocks noChangeShapeType="1"/>
            </p:cNvSpPr>
            <p:nvPr/>
          </p:nvSpPr>
          <p:spPr bwMode="auto">
            <a:xfrm>
              <a:off x="3216" y="2736"/>
              <a:ext cx="0" cy="720"/>
            </a:xfrm>
            <a:prstGeom prst="line">
              <a:avLst/>
            </a:prstGeom>
            <a:noFill/>
            <a:ln w="38100">
              <a:solidFill>
                <a:schemeClr val="tx2"/>
              </a:solidFill>
              <a:round/>
              <a:tailEnd type="none" w="sm" len="lg"/>
            </a:ln>
            <a:effectLst/>
          </p:spPr>
          <p:txBody>
            <a:bodyPr wrap="none" anchor="ctr"/>
            <a:lstStyle/>
            <a:p>
              <a:endParaRPr lang="zh-CN" altLang="en-US"/>
            </a:p>
          </p:txBody>
        </p:sp>
        <p:sp>
          <p:nvSpPr>
            <p:cNvPr id="17436" name="Line 28"/>
            <p:cNvSpPr>
              <a:spLocks noChangeShapeType="1"/>
            </p:cNvSpPr>
            <p:nvPr/>
          </p:nvSpPr>
          <p:spPr bwMode="auto">
            <a:xfrm>
              <a:off x="3024" y="3456"/>
              <a:ext cx="384" cy="0"/>
            </a:xfrm>
            <a:prstGeom prst="line">
              <a:avLst/>
            </a:prstGeom>
            <a:noFill/>
            <a:ln w="38100">
              <a:solidFill>
                <a:schemeClr val="tx2"/>
              </a:solidFill>
              <a:round/>
              <a:tailEnd type="none" w="sm" len="lg"/>
            </a:ln>
            <a:effectLst/>
          </p:spPr>
          <p:txBody>
            <a:bodyPr wrap="none" anchor="ctr"/>
            <a:lstStyle/>
            <a:p>
              <a:endParaRPr lang="zh-CN" altLang="en-US"/>
            </a:p>
          </p:txBody>
        </p:sp>
        <p:sp>
          <p:nvSpPr>
            <p:cNvPr id="17437" name="Line 29"/>
            <p:cNvSpPr>
              <a:spLocks noChangeShapeType="1"/>
            </p:cNvSpPr>
            <p:nvPr/>
          </p:nvSpPr>
          <p:spPr bwMode="auto">
            <a:xfrm>
              <a:off x="3072" y="3552"/>
              <a:ext cx="288" cy="0"/>
            </a:xfrm>
            <a:prstGeom prst="line">
              <a:avLst/>
            </a:prstGeom>
            <a:noFill/>
            <a:ln w="38100">
              <a:solidFill>
                <a:schemeClr val="tx2"/>
              </a:solidFill>
              <a:round/>
              <a:tailEnd type="none" w="sm" len="lg"/>
            </a:ln>
            <a:effectLst/>
          </p:spPr>
          <p:txBody>
            <a:bodyPr wrap="none" anchor="ctr"/>
            <a:lstStyle/>
            <a:p>
              <a:endParaRPr lang="zh-CN" altLang="en-US"/>
            </a:p>
          </p:txBody>
        </p:sp>
        <p:sp>
          <p:nvSpPr>
            <p:cNvPr id="17438" name="Line 30"/>
            <p:cNvSpPr>
              <a:spLocks noChangeShapeType="1"/>
            </p:cNvSpPr>
            <p:nvPr/>
          </p:nvSpPr>
          <p:spPr bwMode="auto">
            <a:xfrm>
              <a:off x="3120" y="3648"/>
              <a:ext cx="192" cy="0"/>
            </a:xfrm>
            <a:prstGeom prst="line">
              <a:avLst/>
            </a:prstGeom>
            <a:noFill/>
            <a:ln w="38100">
              <a:solidFill>
                <a:schemeClr val="tx2"/>
              </a:solidFill>
              <a:round/>
              <a:tailEnd type="none" w="sm" len="lg"/>
            </a:ln>
            <a:effectLst/>
          </p:spPr>
          <p:txBody>
            <a:bodyPr wrap="none" anchor="ctr"/>
            <a:lstStyle/>
            <a:p>
              <a:endParaRPr lang="zh-CN" altLang="en-US"/>
            </a:p>
          </p:txBody>
        </p:sp>
      </p:grpSp>
      <p:sp>
        <p:nvSpPr>
          <p:cNvPr id="17439" name="Text Box 31"/>
          <p:cNvSpPr txBox="1">
            <a:spLocks noChangeArrowheads="1"/>
          </p:cNvSpPr>
          <p:nvPr/>
        </p:nvSpPr>
        <p:spPr bwMode="auto">
          <a:xfrm>
            <a:off x="228600" y="2046288"/>
            <a:ext cx="3200400" cy="1382712"/>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ln>
          <a:effectLst/>
        </p:spPr>
        <p:txBody>
          <a:bodyPr wrap="square">
            <a:spAutoFit/>
          </a:bodyPr>
          <a:lstStyle/>
          <a:p>
            <a:pPr>
              <a:spcBef>
                <a:spcPct val="50000"/>
              </a:spcBef>
            </a:pPr>
            <a:r>
              <a:rPr lang="zh-CN" altLang="en-US" sz="2800" dirty="0">
                <a:latin typeface="黑体" panose="02010609060101010101" pitchFamily="2" charset="-122"/>
                <a:ea typeface="黑体" panose="02010609060101010101" pitchFamily="2" charset="-122"/>
              </a:rPr>
              <a:t>接地空腔导体将使外部空间不受空腔内的电场影响</a:t>
            </a:r>
            <a:r>
              <a:rPr lang="en-US" altLang="zh-CN" sz="2800" dirty="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p:txBody>
      </p:sp>
      <p:sp>
        <p:nvSpPr>
          <p:cNvPr id="17440" name="Text Box 32"/>
          <p:cNvSpPr txBox="1">
            <a:spLocks noChangeArrowheads="1"/>
          </p:cNvSpPr>
          <p:nvPr/>
        </p:nvSpPr>
        <p:spPr bwMode="auto">
          <a:xfrm>
            <a:off x="228600" y="4789488"/>
            <a:ext cx="3276600" cy="954107"/>
          </a:xfrm>
          <a:prstGeom prst="rect">
            <a:avLst/>
          </a:prstGeom>
          <a:noFill/>
          <a:ln w="9525">
            <a:solidFill>
              <a:schemeClr val="tx2"/>
            </a:solidFill>
            <a:miter lim="800000"/>
          </a:ln>
          <a:effectLst/>
        </p:spPr>
        <p:txBody>
          <a:bodyPr>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问：</a:t>
            </a:r>
            <a:r>
              <a:rPr lang="zh-CN" altLang="en-US" sz="2800" dirty="0">
                <a:latin typeface="黑体" panose="02010609060101010101" pitchFamily="2" charset="-122"/>
                <a:ea typeface="黑体" panose="02010609060101010101" pitchFamily="2" charset="-122"/>
              </a:rPr>
              <a:t>空间各部分的电场强度如何</a:t>
            </a:r>
            <a:r>
              <a:rPr lang="zh-CN" altLang="en-US" sz="2800" dirty="0" smtClean="0">
                <a:latin typeface="黑体" panose="02010609060101010101" pitchFamily="2" charset="-122"/>
                <a:ea typeface="黑体" panose="02010609060101010101" pitchFamily="2" charset="-122"/>
              </a:rPr>
              <a:t>分布</a:t>
            </a:r>
            <a:r>
              <a:rPr lang="zh-CN" altLang="en-US" sz="2800" dirty="0" smtClean="0">
                <a:solidFill>
                  <a:srgbClr val="CC0000"/>
                </a:solidFill>
                <a:latin typeface="黑体" panose="02010609060101010101" pitchFamily="2" charset="-122"/>
                <a:ea typeface="黑体" panose="02010609060101010101" pitchFamily="2" charset="-122"/>
              </a:rPr>
              <a:t>？</a:t>
            </a:r>
            <a:endParaRPr lang="zh-CN" altLang="en-US" sz="2800" dirty="0">
              <a:latin typeface="黑体" panose="02010609060101010101" pitchFamily="2" charset="-122"/>
              <a:ea typeface="黑体" panose="02010609060101010101" pitchFamily="2" charset="-122"/>
            </a:endParaRPr>
          </a:p>
        </p:txBody>
      </p:sp>
      <p:sp>
        <p:nvSpPr>
          <p:cNvPr id="17441" name="Text Box 33"/>
          <p:cNvSpPr txBox="1">
            <a:spLocks noChangeArrowheads="1"/>
          </p:cNvSpPr>
          <p:nvPr/>
        </p:nvSpPr>
        <p:spPr bwMode="auto">
          <a:xfrm>
            <a:off x="228600" y="3814763"/>
            <a:ext cx="3352800" cy="528637"/>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ln>
          <a:effectLst/>
        </p:spPr>
        <p:txBody>
          <a:bodyPr>
            <a:spAutoFit/>
          </a:bodyPr>
          <a:lstStyle/>
          <a:p>
            <a:pPr>
              <a:spcBef>
                <a:spcPct val="50000"/>
              </a:spcBef>
            </a:pPr>
            <a:r>
              <a:rPr lang="zh-CN" altLang="en-US" sz="2800" dirty="0">
                <a:latin typeface="黑体" panose="02010609060101010101" pitchFamily="2" charset="-122"/>
                <a:ea typeface="黑体" panose="02010609060101010101" pitchFamily="2" charset="-122"/>
              </a:rPr>
              <a:t>接地导体电势为零</a:t>
            </a:r>
            <a:endParaRPr lang="zh-CN" altLang="en-US" sz="2800" dirty="0">
              <a:latin typeface="黑体" panose="02010609060101010101" pitchFamily="2" charset="-122"/>
              <a:ea typeface="黑体" panose="02010609060101010101" pitchFamily="2" charset="-122"/>
            </a:endParaRPr>
          </a:p>
        </p:txBody>
      </p:sp>
      <p:grpSp>
        <p:nvGrpSpPr>
          <p:cNvPr id="7" name="Group 34"/>
          <p:cNvGrpSpPr/>
          <p:nvPr/>
        </p:nvGrpSpPr>
        <p:grpSpPr bwMode="auto">
          <a:xfrm>
            <a:off x="6054725" y="3124200"/>
            <a:ext cx="539750" cy="914400"/>
            <a:chOff x="1654" y="1824"/>
            <a:chExt cx="340" cy="576"/>
          </a:xfrm>
        </p:grpSpPr>
        <p:sp>
          <p:nvSpPr>
            <p:cNvPr id="17443" name="Oval 35"/>
            <p:cNvSpPr>
              <a:spLocks noChangeArrowheads="1"/>
            </p:cNvSpPr>
            <p:nvPr/>
          </p:nvSpPr>
          <p:spPr bwMode="auto">
            <a:xfrm>
              <a:off x="1654" y="2256"/>
              <a:ext cx="144" cy="144"/>
            </a:xfrm>
            <a:prstGeom prst="ellipse">
              <a:avLst/>
            </a:prstGeom>
            <a:gradFill rotWithShape="0">
              <a:gsLst>
                <a:gs pos="0">
                  <a:srgbClr val="FF3300"/>
                </a:gs>
                <a:gs pos="100000">
                  <a:srgbClr val="FF3300">
                    <a:gamma/>
                    <a:shade val="46275"/>
                    <a:invGamma/>
                  </a:srgbClr>
                </a:gs>
              </a:gsLst>
              <a:path path="shape">
                <a:fillToRect l="50000" t="50000" r="50000" b="50000"/>
              </a:path>
            </a:gradFill>
            <a:ln w="9525">
              <a:solidFill>
                <a:srgbClr val="000000"/>
              </a:solidFill>
              <a:round/>
            </a:ln>
            <a:effectLst/>
          </p:spPr>
          <p:txBody>
            <a:bodyPr wrap="none" anchor="ctr"/>
            <a:lstStyle/>
            <a:p>
              <a:endParaRPr lang="zh-CN" altLang="en-US"/>
            </a:p>
          </p:txBody>
        </p:sp>
        <p:graphicFrame>
          <p:nvGraphicFramePr>
            <p:cNvPr id="17444" name="Object 36"/>
            <p:cNvGraphicFramePr>
              <a:graphicFrameLocks noChangeAspect="1"/>
            </p:cNvGraphicFramePr>
            <p:nvPr/>
          </p:nvGraphicFramePr>
          <p:xfrm>
            <a:off x="1696" y="1824"/>
            <a:ext cx="298" cy="388"/>
          </p:xfrm>
          <a:graphic>
            <a:graphicData uri="http://schemas.openxmlformats.org/presentationml/2006/ole">
              <mc:AlternateContent xmlns:mc="http://schemas.openxmlformats.org/markup-compatibility/2006">
                <mc:Choice xmlns:v="urn:schemas-microsoft-com:vml" Requires="v">
                  <p:oleObj spid="_x0000_s13408" name="公式" r:id="rId3" imgW="2612390" imgH="3396615" progId="Equation.3">
                    <p:embed/>
                  </p:oleObj>
                </mc:Choice>
                <mc:Fallback>
                  <p:oleObj name="公式" r:id="rId3" imgW="2612390" imgH="3396615" progId="Equation.3">
                    <p:embed/>
                    <p:pic>
                      <p:nvPicPr>
                        <p:cNvPr id="0" name="Picture 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 y="1824"/>
                          <a:ext cx="298" cy="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445" name="Text Box 37"/>
          <p:cNvSpPr txBox="1">
            <a:spLocks noChangeArrowheads="1"/>
          </p:cNvSpPr>
          <p:nvPr/>
        </p:nvSpPr>
        <p:spPr bwMode="auto">
          <a:xfrm>
            <a:off x="0" y="1219200"/>
            <a:ext cx="3962400" cy="519113"/>
          </a:xfrm>
          <a:prstGeom prst="rect">
            <a:avLst/>
          </a:prstGeom>
          <a:noFill/>
          <a:ln w="9525">
            <a:noFill/>
            <a:miter lim="800000"/>
          </a:ln>
          <a:effectLst/>
        </p:spPr>
        <p:txBody>
          <a:bodyPr>
            <a:spAutoFit/>
          </a:bodyPr>
          <a:lstStyle/>
          <a:p>
            <a:pPr>
              <a:spcBef>
                <a:spcPct val="50000"/>
              </a:spcBef>
            </a:pPr>
            <a:r>
              <a:rPr lang="en-US" altLang="zh-CN" sz="2800" dirty="0">
                <a:solidFill>
                  <a:srgbClr val="C00000"/>
                </a:solidFill>
                <a:latin typeface="黑体" panose="02010609060101010101" pitchFamily="2" charset="-122"/>
                <a:ea typeface="黑体" panose="02010609060101010101" pitchFamily="2" charset="-122"/>
              </a:rPr>
              <a:t> </a:t>
            </a:r>
            <a:r>
              <a:rPr lang="en-US" altLang="zh-CN" sz="2800" dirty="0">
                <a:solidFill>
                  <a:srgbClr val="FF0000"/>
                </a:solidFill>
                <a:latin typeface="黑体" panose="02010609060101010101" pitchFamily="2" charset="-122"/>
                <a:ea typeface="黑体" panose="02010609060101010101" pitchFamily="2" charset="-122"/>
              </a:rPr>
              <a:t>2.</a:t>
            </a:r>
            <a:r>
              <a:rPr lang="zh-CN" altLang="en-US" sz="2800" dirty="0">
                <a:solidFill>
                  <a:srgbClr val="FF0000"/>
                </a:solidFill>
                <a:latin typeface="黑体" panose="02010609060101010101" pitchFamily="2" charset="-122"/>
                <a:ea typeface="黑体" panose="02010609060101010101" pitchFamily="2" charset="-122"/>
              </a:rPr>
              <a:t>屏蔽腔内电场</a:t>
            </a:r>
            <a:endParaRPr lang="zh-CN" altLang="en-US" sz="2800" dirty="0">
              <a:solidFill>
                <a:srgbClr val="FF0000"/>
              </a:solidFill>
              <a:latin typeface="黑体" panose="02010609060101010101" pitchFamily="2" charset="-122"/>
              <a:ea typeface="黑体" panose="02010609060101010101" pitchFamily="2" charset="-122"/>
            </a:endParaRPr>
          </a:p>
        </p:txBody>
      </p:sp>
      <p:grpSp>
        <p:nvGrpSpPr>
          <p:cNvPr id="8" name="Group 38"/>
          <p:cNvGrpSpPr/>
          <p:nvPr/>
        </p:nvGrpSpPr>
        <p:grpSpPr bwMode="auto">
          <a:xfrm>
            <a:off x="3810000" y="1371600"/>
            <a:ext cx="4876800" cy="4953000"/>
            <a:chOff x="2400" y="720"/>
            <a:chExt cx="3072" cy="3120"/>
          </a:xfrm>
        </p:grpSpPr>
        <p:grpSp>
          <p:nvGrpSpPr>
            <p:cNvPr id="9" name="Group 39"/>
            <p:cNvGrpSpPr/>
            <p:nvPr/>
          </p:nvGrpSpPr>
          <p:grpSpPr bwMode="auto">
            <a:xfrm>
              <a:off x="2400" y="720"/>
              <a:ext cx="3072" cy="3120"/>
              <a:chOff x="2400" y="720"/>
              <a:chExt cx="3072" cy="3120"/>
            </a:xfrm>
          </p:grpSpPr>
          <p:grpSp>
            <p:nvGrpSpPr>
              <p:cNvPr id="10" name="Group 40"/>
              <p:cNvGrpSpPr/>
              <p:nvPr/>
            </p:nvGrpSpPr>
            <p:grpSpPr bwMode="auto">
              <a:xfrm>
                <a:off x="2400" y="720"/>
                <a:ext cx="3072" cy="3120"/>
                <a:chOff x="2400" y="720"/>
                <a:chExt cx="3072" cy="3120"/>
              </a:xfrm>
            </p:grpSpPr>
            <p:sp>
              <p:nvSpPr>
                <p:cNvPr id="17449" name="Line 41"/>
                <p:cNvSpPr>
                  <a:spLocks noChangeShapeType="1"/>
                </p:cNvSpPr>
                <p:nvPr/>
              </p:nvSpPr>
              <p:spPr bwMode="auto">
                <a:xfrm>
                  <a:off x="3888" y="3408"/>
                  <a:ext cx="0" cy="432"/>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50" name="Line 42"/>
                <p:cNvSpPr>
                  <a:spLocks noChangeShapeType="1"/>
                </p:cNvSpPr>
                <p:nvPr/>
              </p:nvSpPr>
              <p:spPr bwMode="auto">
                <a:xfrm flipV="1">
                  <a:off x="3840" y="720"/>
                  <a:ext cx="0" cy="528"/>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51" name="Line 43"/>
                <p:cNvSpPr>
                  <a:spLocks noChangeShapeType="1"/>
                </p:cNvSpPr>
                <p:nvPr/>
              </p:nvSpPr>
              <p:spPr bwMode="auto">
                <a:xfrm>
                  <a:off x="5040" y="2352"/>
                  <a:ext cx="432" cy="0"/>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52" name="Line 44"/>
                <p:cNvSpPr>
                  <a:spLocks noChangeShapeType="1"/>
                </p:cNvSpPr>
                <p:nvPr/>
              </p:nvSpPr>
              <p:spPr bwMode="auto">
                <a:xfrm flipH="1">
                  <a:off x="2400" y="2352"/>
                  <a:ext cx="336" cy="0"/>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53" name="Line 45"/>
                <p:cNvSpPr>
                  <a:spLocks noChangeShapeType="1"/>
                </p:cNvSpPr>
                <p:nvPr/>
              </p:nvSpPr>
              <p:spPr bwMode="auto">
                <a:xfrm flipH="1">
                  <a:off x="2736" y="3120"/>
                  <a:ext cx="336" cy="288"/>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54" name="Line 46"/>
                <p:cNvSpPr>
                  <a:spLocks noChangeShapeType="1"/>
                </p:cNvSpPr>
                <p:nvPr/>
              </p:nvSpPr>
              <p:spPr bwMode="auto">
                <a:xfrm flipV="1">
                  <a:off x="4704" y="1296"/>
                  <a:ext cx="336" cy="288"/>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55" name="Line 47"/>
                <p:cNvSpPr>
                  <a:spLocks noChangeShapeType="1"/>
                </p:cNvSpPr>
                <p:nvPr/>
              </p:nvSpPr>
              <p:spPr bwMode="auto">
                <a:xfrm>
                  <a:off x="4656" y="3120"/>
                  <a:ext cx="336" cy="288"/>
                </a:xfrm>
                <a:prstGeom prst="line">
                  <a:avLst/>
                </a:prstGeom>
                <a:noFill/>
                <a:ln w="28575">
                  <a:solidFill>
                    <a:srgbClr val="0000FF"/>
                  </a:solidFill>
                  <a:round/>
                  <a:tailEnd type="triangle" w="sm" len="lg"/>
                </a:ln>
                <a:effectLst/>
              </p:spPr>
              <p:txBody>
                <a:bodyPr wrap="none" anchor="ctr"/>
                <a:lstStyle/>
                <a:p>
                  <a:endParaRPr lang="zh-CN" altLang="en-US"/>
                </a:p>
              </p:txBody>
            </p:sp>
            <p:sp>
              <p:nvSpPr>
                <p:cNvPr id="17456" name="Line 48"/>
                <p:cNvSpPr>
                  <a:spLocks noChangeShapeType="1"/>
                </p:cNvSpPr>
                <p:nvPr/>
              </p:nvSpPr>
              <p:spPr bwMode="auto">
                <a:xfrm flipH="1" flipV="1">
                  <a:off x="2688" y="1344"/>
                  <a:ext cx="336" cy="240"/>
                </a:xfrm>
                <a:prstGeom prst="line">
                  <a:avLst/>
                </a:prstGeom>
                <a:noFill/>
                <a:ln w="28575">
                  <a:solidFill>
                    <a:srgbClr val="0000FF"/>
                  </a:solidFill>
                  <a:round/>
                  <a:tailEnd type="triangle" w="sm" len="lg"/>
                </a:ln>
                <a:effectLst/>
              </p:spPr>
              <p:txBody>
                <a:bodyPr wrap="none" anchor="ctr"/>
                <a:lstStyle/>
                <a:p>
                  <a:endParaRPr lang="zh-CN" altLang="en-US"/>
                </a:p>
              </p:txBody>
            </p:sp>
          </p:grpSp>
          <p:grpSp>
            <p:nvGrpSpPr>
              <p:cNvPr id="11" name="Group 49"/>
              <p:cNvGrpSpPr/>
              <p:nvPr/>
            </p:nvGrpSpPr>
            <p:grpSpPr bwMode="auto">
              <a:xfrm>
                <a:off x="2744" y="1073"/>
                <a:ext cx="2361" cy="2412"/>
                <a:chOff x="2744" y="1073"/>
                <a:chExt cx="2361" cy="2412"/>
              </a:xfrm>
            </p:grpSpPr>
            <p:sp>
              <p:nvSpPr>
                <p:cNvPr id="17458" name="Text Box 50"/>
                <p:cNvSpPr txBox="1">
                  <a:spLocks noChangeArrowheads="1"/>
                </p:cNvSpPr>
                <p:nvPr/>
              </p:nvSpPr>
              <p:spPr bwMode="auto">
                <a:xfrm>
                  <a:off x="3766" y="3120"/>
                  <a:ext cx="384" cy="365"/>
                </a:xfrm>
                <a:prstGeom prst="rect">
                  <a:avLst/>
                </a:prstGeom>
                <a:noFill/>
                <a:ln w="9525">
                  <a:noFill/>
                  <a:miter lim="800000"/>
                </a:ln>
                <a:effectLst/>
              </p:spPr>
              <p:txBody>
                <a:bodyPr>
                  <a:spAutoFit/>
                </a:bodyPr>
                <a:lstStyle/>
                <a:p>
                  <a:pPr>
                    <a:spcBef>
                      <a:spcPct val="50000"/>
                    </a:spcBef>
                  </a:pPr>
                  <a:r>
                    <a:rPr lang="en-US" altLang="zh-CN" sz="3200" b="1">
                      <a:solidFill>
                        <a:srgbClr val="FF0000"/>
                      </a:solidFill>
                      <a:latin typeface="黑体" panose="02010609060101010101" pitchFamily="2" charset="-122"/>
                      <a:ea typeface="黑体" panose="02010609060101010101" pitchFamily="2" charset="-122"/>
                    </a:rPr>
                    <a:t>+</a:t>
                  </a:r>
                  <a:endParaRPr lang="en-US" altLang="zh-CN" sz="3200" b="1">
                    <a:solidFill>
                      <a:srgbClr val="FF0000"/>
                    </a:solidFill>
                    <a:latin typeface="黑体" panose="02010609060101010101" pitchFamily="2" charset="-122"/>
                    <a:ea typeface="黑体" panose="02010609060101010101" pitchFamily="2" charset="-122"/>
                  </a:endParaRPr>
                </a:p>
              </p:txBody>
            </p:sp>
            <p:sp>
              <p:nvSpPr>
                <p:cNvPr id="17459" name="Rectangle 51"/>
                <p:cNvSpPr>
                  <a:spLocks noChangeArrowheads="1"/>
                </p:cNvSpPr>
                <p:nvPr/>
              </p:nvSpPr>
              <p:spPr bwMode="auto">
                <a:xfrm>
                  <a:off x="3756" y="1073"/>
                  <a:ext cx="245" cy="365"/>
                </a:xfrm>
                <a:prstGeom prst="rect">
                  <a:avLst/>
                </a:prstGeom>
                <a:noFill/>
                <a:ln w="9525">
                  <a:noFill/>
                  <a:miter lim="800000"/>
                </a:ln>
                <a:effectLst/>
              </p:spPr>
              <p:txBody>
                <a:bodyPr wrap="none">
                  <a:spAutoFit/>
                </a:bodyPr>
                <a:lstStyle/>
                <a:p>
                  <a:pPr algn="ctr">
                    <a:spcBef>
                      <a:spcPct val="50000"/>
                    </a:spcBef>
                  </a:pPr>
                  <a:r>
                    <a:rPr lang="en-US" altLang="zh-CN" sz="3200" b="1">
                      <a:solidFill>
                        <a:srgbClr val="FF0000"/>
                      </a:solidFill>
                      <a:latin typeface="黑体" panose="02010609060101010101" pitchFamily="2" charset="-122"/>
                      <a:ea typeface="黑体" panose="02010609060101010101" pitchFamily="2" charset="-122"/>
                    </a:rPr>
                    <a:t>+</a:t>
                  </a:r>
                  <a:endParaRPr lang="en-US" altLang="zh-CN" sz="3200" b="1">
                    <a:solidFill>
                      <a:srgbClr val="FF0000"/>
                    </a:solidFill>
                    <a:latin typeface="黑体" panose="02010609060101010101" pitchFamily="2" charset="-122"/>
                    <a:ea typeface="黑体" panose="02010609060101010101" pitchFamily="2" charset="-122"/>
                  </a:endParaRPr>
                </a:p>
              </p:txBody>
            </p:sp>
            <p:sp>
              <p:nvSpPr>
                <p:cNvPr id="17460" name="Rectangle 52"/>
                <p:cNvSpPr>
                  <a:spLocks noChangeArrowheads="1"/>
                </p:cNvSpPr>
                <p:nvPr/>
              </p:nvSpPr>
              <p:spPr bwMode="auto">
                <a:xfrm>
                  <a:off x="4572" y="1409"/>
                  <a:ext cx="245" cy="365"/>
                </a:xfrm>
                <a:prstGeom prst="rect">
                  <a:avLst/>
                </a:prstGeom>
                <a:noFill/>
                <a:ln w="9525">
                  <a:noFill/>
                  <a:miter lim="800000"/>
                </a:ln>
                <a:effectLst/>
              </p:spPr>
              <p:txBody>
                <a:bodyPr wrap="none">
                  <a:spAutoFit/>
                </a:bodyPr>
                <a:lstStyle/>
                <a:p>
                  <a:pPr algn="ctr">
                    <a:spcBef>
                      <a:spcPct val="50000"/>
                    </a:spcBef>
                  </a:pPr>
                  <a:r>
                    <a:rPr lang="en-US" altLang="zh-CN" sz="3200" b="1">
                      <a:solidFill>
                        <a:srgbClr val="FF0000"/>
                      </a:solidFill>
                      <a:latin typeface="黑体" panose="02010609060101010101" pitchFamily="2" charset="-122"/>
                      <a:ea typeface="黑体" panose="02010609060101010101" pitchFamily="2" charset="-122"/>
                    </a:rPr>
                    <a:t>+</a:t>
                  </a:r>
                  <a:endParaRPr lang="en-US" altLang="zh-CN" sz="3200" b="1">
                    <a:solidFill>
                      <a:srgbClr val="FF0000"/>
                    </a:solidFill>
                    <a:latin typeface="黑体" panose="02010609060101010101" pitchFamily="2" charset="-122"/>
                    <a:ea typeface="黑体" panose="02010609060101010101" pitchFamily="2" charset="-122"/>
                  </a:endParaRPr>
                </a:p>
              </p:txBody>
            </p:sp>
            <p:sp>
              <p:nvSpPr>
                <p:cNvPr id="17461" name="Rectangle 53"/>
                <p:cNvSpPr>
                  <a:spLocks noChangeArrowheads="1"/>
                </p:cNvSpPr>
                <p:nvPr/>
              </p:nvSpPr>
              <p:spPr bwMode="auto">
                <a:xfrm>
                  <a:off x="2988" y="1409"/>
                  <a:ext cx="245" cy="365"/>
                </a:xfrm>
                <a:prstGeom prst="rect">
                  <a:avLst/>
                </a:prstGeom>
                <a:noFill/>
                <a:ln w="9525">
                  <a:noFill/>
                  <a:miter lim="800000"/>
                </a:ln>
                <a:effectLst/>
              </p:spPr>
              <p:txBody>
                <a:bodyPr wrap="none">
                  <a:spAutoFit/>
                </a:bodyPr>
                <a:lstStyle/>
                <a:p>
                  <a:pPr algn="ctr">
                    <a:spcBef>
                      <a:spcPct val="50000"/>
                    </a:spcBef>
                  </a:pPr>
                  <a:r>
                    <a:rPr lang="en-US" altLang="zh-CN" sz="3200" b="1">
                      <a:solidFill>
                        <a:srgbClr val="FF0000"/>
                      </a:solidFill>
                      <a:latin typeface="黑体" panose="02010609060101010101" pitchFamily="2" charset="-122"/>
                      <a:ea typeface="黑体" panose="02010609060101010101" pitchFamily="2" charset="-122"/>
                    </a:rPr>
                    <a:t>+</a:t>
                  </a:r>
                  <a:endParaRPr lang="en-US" altLang="zh-CN" sz="3200" b="1">
                    <a:solidFill>
                      <a:srgbClr val="FF0000"/>
                    </a:solidFill>
                    <a:latin typeface="黑体" panose="02010609060101010101" pitchFamily="2" charset="-122"/>
                    <a:ea typeface="黑体" panose="02010609060101010101" pitchFamily="2" charset="-122"/>
                  </a:endParaRPr>
                </a:p>
              </p:txBody>
            </p:sp>
            <p:sp>
              <p:nvSpPr>
                <p:cNvPr id="17462" name="Rectangle 54"/>
                <p:cNvSpPr>
                  <a:spLocks noChangeArrowheads="1"/>
                </p:cNvSpPr>
                <p:nvPr/>
              </p:nvSpPr>
              <p:spPr bwMode="auto">
                <a:xfrm>
                  <a:off x="2744" y="2129"/>
                  <a:ext cx="245" cy="365"/>
                </a:xfrm>
                <a:prstGeom prst="rect">
                  <a:avLst/>
                </a:prstGeom>
                <a:noFill/>
                <a:ln w="9525">
                  <a:noFill/>
                  <a:miter lim="800000"/>
                </a:ln>
                <a:effectLst/>
              </p:spPr>
              <p:txBody>
                <a:bodyPr wrap="none">
                  <a:spAutoFit/>
                </a:bodyPr>
                <a:lstStyle/>
                <a:p>
                  <a:pPr algn="ctr">
                    <a:spcBef>
                      <a:spcPct val="50000"/>
                    </a:spcBef>
                  </a:pPr>
                  <a:r>
                    <a:rPr lang="en-US" altLang="zh-CN" sz="3200" b="1">
                      <a:solidFill>
                        <a:srgbClr val="FF0000"/>
                      </a:solidFill>
                      <a:latin typeface="黑体" panose="02010609060101010101" pitchFamily="2" charset="-122"/>
                      <a:ea typeface="黑体" panose="02010609060101010101" pitchFamily="2" charset="-122"/>
                    </a:rPr>
                    <a:t>+</a:t>
                  </a:r>
                  <a:endParaRPr lang="en-US" altLang="zh-CN" sz="3200" b="1">
                    <a:solidFill>
                      <a:srgbClr val="FF0000"/>
                    </a:solidFill>
                    <a:latin typeface="黑体" panose="02010609060101010101" pitchFamily="2" charset="-122"/>
                    <a:ea typeface="黑体" panose="02010609060101010101" pitchFamily="2" charset="-122"/>
                  </a:endParaRPr>
                </a:p>
              </p:txBody>
            </p:sp>
            <p:sp>
              <p:nvSpPr>
                <p:cNvPr id="17463" name="Rectangle 55"/>
                <p:cNvSpPr>
                  <a:spLocks noChangeArrowheads="1"/>
                </p:cNvSpPr>
                <p:nvPr/>
              </p:nvSpPr>
              <p:spPr bwMode="auto">
                <a:xfrm>
                  <a:off x="3032" y="2849"/>
                  <a:ext cx="245" cy="365"/>
                </a:xfrm>
                <a:prstGeom prst="rect">
                  <a:avLst/>
                </a:prstGeom>
                <a:noFill/>
                <a:ln w="9525">
                  <a:noFill/>
                  <a:miter lim="800000"/>
                </a:ln>
                <a:effectLst/>
              </p:spPr>
              <p:txBody>
                <a:bodyPr wrap="none">
                  <a:spAutoFit/>
                </a:bodyPr>
                <a:lstStyle/>
                <a:p>
                  <a:pPr algn="ctr">
                    <a:spcBef>
                      <a:spcPct val="50000"/>
                    </a:spcBef>
                  </a:pPr>
                  <a:r>
                    <a:rPr lang="en-US" altLang="zh-CN" sz="3200" b="1">
                      <a:solidFill>
                        <a:srgbClr val="FF0000"/>
                      </a:solidFill>
                      <a:latin typeface="黑体" panose="02010609060101010101" pitchFamily="2" charset="-122"/>
                      <a:ea typeface="黑体" panose="02010609060101010101" pitchFamily="2" charset="-122"/>
                    </a:rPr>
                    <a:t>+</a:t>
                  </a:r>
                  <a:endParaRPr lang="en-US" altLang="zh-CN" sz="3200" b="1">
                    <a:solidFill>
                      <a:srgbClr val="FF0000"/>
                    </a:solidFill>
                    <a:latin typeface="黑体" panose="02010609060101010101" pitchFamily="2" charset="-122"/>
                    <a:ea typeface="黑体" panose="02010609060101010101" pitchFamily="2" charset="-122"/>
                  </a:endParaRPr>
                </a:p>
              </p:txBody>
            </p:sp>
            <p:sp>
              <p:nvSpPr>
                <p:cNvPr id="17464" name="Rectangle 56"/>
                <p:cNvSpPr>
                  <a:spLocks noChangeArrowheads="1"/>
                </p:cNvSpPr>
                <p:nvPr/>
              </p:nvSpPr>
              <p:spPr bwMode="auto">
                <a:xfrm>
                  <a:off x="4860" y="2129"/>
                  <a:ext cx="245" cy="365"/>
                </a:xfrm>
                <a:prstGeom prst="rect">
                  <a:avLst/>
                </a:prstGeom>
                <a:noFill/>
                <a:ln w="9525">
                  <a:noFill/>
                  <a:miter lim="800000"/>
                </a:ln>
                <a:effectLst/>
              </p:spPr>
              <p:txBody>
                <a:bodyPr wrap="none">
                  <a:spAutoFit/>
                </a:bodyPr>
                <a:lstStyle/>
                <a:p>
                  <a:pPr algn="ctr">
                    <a:spcBef>
                      <a:spcPct val="50000"/>
                    </a:spcBef>
                  </a:pPr>
                  <a:r>
                    <a:rPr lang="en-US" altLang="zh-CN" sz="3200" b="1">
                      <a:solidFill>
                        <a:srgbClr val="FF0000"/>
                      </a:solidFill>
                      <a:latin typeface="黑体" panose="02010609060101010101" pitchFamily="2" charset="-122"/>
                      <a:ea typeface="黑体" panose="02010609060101010101" pitchFamily="2" charset="-122"/>
                    </a:rPr>
                    <a:t>+</a:t>
                  </a:r>
                  <a:endParaRPr lang="en-US" altLang="zh-CN" sz="3200" b="1">
                    <a:solidFill>
                      <a:srgbClr val="FF0000"/>
                    </a:solidFill>
                    <a:latin typeface="黑体" panose="02010609060101010101" pitchFamily="2" charset="-122"/>
                    <a:ea typeface="黑体" panose="02010609060101010101" pitchFamily="2" charset="-122"/>
                  </a:endParaRPr>
                </a:p>
              </p:txBody>
            </p:sp>
            <p:sp>
              <p:nvSpPr>
                <p:cNvPr id="17465" name="Rectangle 57"/>
                <p:cNvSpPr>
                  <a:spLocks noChangeArrowheads="1"/>
                </p:cNvSpPr>
                <p:nvPr/>
              </p:nvSpPr>
              <p:spPr bwMode="auto">
                <a:xfrm>
                  <a:off x="4524" y="2849"/>
                  <a:ext cx="245" cy="365"/>
                </a:xfrm>
                <a:prstGeom prst="rect">
                  <a:avLst/>
                </a:prstGeom>
                <a:noFill/>
                <a:ln w="9525">
                  <a:noFill/>
                  <a:miter lim="800000"/>
                </a:ln>
                <a:effectLst/>
              </p:spPr>
              <p:txBody>
                <a:bodyPr wrap="none">
                  <a:spAutoFit/>
                </a:bodyPr>
                <a:lstStyle/>
                <a:p>
                  <a:pPr algn="ctr">
                    <a:spcBef>
                      <a:spcPct val="50000"/>
                    </a:spcBef>
                  </a:pPr>
                  <a:r>
                    <a:rPr lang="en-US" altLang="zh-CN" sz="3200" b="1">
                      <a:solidFill>
                        <a:srgbClr val="FF0000"/>
                      </a:solidFill>
                      <a:latin typeface="黑体" panose="02010609060101010101" pitchFamily="2" charset="-122"/>
                      <a:ea typeface="黑体" panose="02010609060101010101" pitchFamily="2" charset="-122"/>
                    </a:rPr>
                    <a:t>+</a:t>
                  </a:r>
                  <a:endParaRPr lang="en-US" altLang="zh-CN" sz="3200" b="1">
                    <a:solidFill>
                      <a:srgbClr val="FF0000"/>
                    </a:solidFill>
                    <a:latin typeface="黑体" panose="02010609060101010101" pitchFamily="2" charset="-122"/>
                    <a:ea typeface="黑体" panose="02010609060101010101" pitchFamily="2" charset="-122"/>
                  </a:endParaRPr>
                </a:p>
              </p:txBody>
            </p:sp>
          </p:grpSp>
        </p:grpSp>
        <p:graphicFrame>
          <p:nvGraphicFramePr>
            <p:cNvPr id="17466" name="Object 58"/>
            <p:cNvGraphicFramePr>
              <a:graphicFrameLocks noChangeAspect="1"/>
            </p:cNvGraphicFramePr>
            <p:nvPr/>
          </p:nvGraphicFramePr>
          <p:xfrm>
            <a:off x="4095" y="3072"/>
            <a:ext cx="369" cy="480"/>
          </p:xfrm>
          <a:graphic>
            <a:graphicData uri="http://schemas.openxmlformats.org/presentationml/2006/ole">
              <mc:AlternateContent xmlns:mc="http://schemas.openxmlformats.org/markup-compatibility/2006">
                <mc:Choice xmlns:v="urn:schemas-microsoft-com:vml" Requires="v">
                  <p:oleObj spid="_x0000_s13409" name="公式" r:id="rId5" imgW="106045" imgH="139065" progId="Equation.3">
                    <p:embed/>
                  </p:oleObj>
                </mc:Choice>
                <mc:Fallback>
                  <p:oleObj name="公式" r:id="rId5" imgW="106045" imgH="139065" progId="Equation.3">
                    <p:embed/>
                    <p:pic>
                      <p:nvPicPr>
                        <p:cNvPr id="0" name="Picture 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 y="3072"/>
                          <a:ext cx="369"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9" name="Text Box 2"/>
          <p:cNvSpPr txBox="1">
            <a:spLocks noChangeArrowheads="1"/>
          </p:cNvSpPr>
          <p:nvPr/>
        </p:nvSpPr>
        <p:spPr bwMode="auto">
          <a:xfrm>
            <a:off x="381000" y="152400"/>
            <a:ext cx="3276600" cy="584775"/>
          </a:xfrm>
          <a:prstGeom prst="rect">
            <a:avLst/>
          </a:prstGeom>
          <a:noFill/>
          <a:ln w="9525">
            <a:noFill/>
            <a:miter lim="800000"/>
          </a:ln>
          <a:effectLst/>
        </p:spPr>
        <p:txBody>
          <a:bodyPr>
            <a:spAutoFit/>
          </a:bodyPr>
          <a:lstStyle/>
          <a:p>
            <a:pPr algn="ctr">
              <a:spcBef>
                <a:spcPct val="50000"/>
              </a:spcBef>
            </a:pPr>
            <a:r>
              <a:rPr lang="zh-CN" altLang="en-US" sz="3200" b="1" dirty="0">
                <a:solidFill>
                  <a:srgbClr val="00B050"/>
                </a:solidFill>
                <a:latin typeface="黑体" panose="02010609060101010101" pitchFamily="2" charset="-122"/>
                <a:ea typeface="黑体" panose="02010609060101010101" pitchFamily="2" charset="-122"/>
              </a:rPr>
              <a:t>四</a:t>
            </a:r>
            <a:r>
              <a:rPr lang="zh-CN" altLang="en-US" sz="3200" b="1" dirty="0" smtClean="0">
                <a:solidFill>
                  <a:srgbClr val="00B050"/>
                </a:solidFill>
                <a:latin typeface="黑体" panose="02010609060101010101" pitchFamily="2" charset="-122"/>
                <a:ea typeface="黑体" panose="02010609060101010101" pitchFamily="2" charset="-122"/>
              </a:rPr>
              <a:t> </a:t>
            </a:r>
            <a:r>
              <a:rPr lang="zh-CN" altLang="en-US" sz="3200" b="1" dirty="0">
                <a:solidFill>
                  <a:srgbClr val="00B050"/>
                </a:solidFill>
                <a:latin typeface="黑体" panose="02010609060101010101" pitchFamily="2" charset="-122"/>
                <a:ea typeface="黑体" panose="02010609060101010101" pitchFamily="2" charset="-122"/>
              </a:rPr>
              <a:t>静电屏蔽</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ou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out)">
                                      <p:cBhvr>
                                        <p:cTn id="2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7"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ppt_h/2"/>
                                          </p:val>
                                        </p:tav>
                                        <p:tav tm="100000">
                                          <p:val>
                                            <p:strVal val="#ppt_y"/>
                                          </p:val>
                                        </p:tav>
                                      </p:tavLst>
                                    </p:anim>
                                    <p:anim calcmode="lin" valueType="num">
                                      <p:cBhvr>
                                        <p:cTn id="34" dur="500" fill="hold"/>
                                        <p:tgtEl>
                                          <p:spTgt spid="6"/>
                                        </p:tgtEl>
                                        <p:attrNameLst>
                                          <p:attrName>ppt_w</p:attrName>
                                        </p:attrNameLst>
                                      </p:cBhvr>
                                      <p:tavLst>
                                        <p:tav tm="0">
                                          <p:val>
                                            <p:strVal val="#ppt_w"/>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grpId="0" nodeType="clickEffect">
                                  <p:stCondLst>
                                    <p:cond delay="0"/>
                                  </p:stCondLst>
                                  <p:childTnLst>
                                    <p:set>
                                      <p:cBhvr>
                                        <p:cTn id="39" dur="1" fill="hold">
                                          <p:stCondLst>
                                            <p:cond delay="0"/>
                                          </p:stCondLst>
                                        </p:cTn>
                                        <p:tgtEl>
                                          <p:spTgt spid="17439"/>
                                        </p:tgtEl>
                                        <p:attrNameLst>
                                          <p:attrName>style.visibility</p:attrName>
                                        </p:attrNameLst>
                                      </p:cBhvr>
                                      <p:to>
                                        <p:strVal val="visible"/>
                                      </p:to>
                                    </p:set>
                                    <p:animEffect transition="in" filter="blinds(vertical)">
                                      <p:cBhvr>
                                        <p:cTn id="40" dur="500"/>
                                        <p:tgtEl>
                                          <p:spTgt spid="1743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7441"/>
                                        </p:tgtEl>
                                        <p:attrNameLst>
                                          <p:attrName>style.visibility</p:attrName>
                                        </p:attrNameLst>
                                      </p:cBhvr>
                                      <p:to>
                                        <p:strVal val="visible"/>
                                      </p:to>
                                    </p:set>
                                    <p:animEffect transition="in" filter="blinds(horizontal)">
                                      <p:cBhvr>
                                        <p:cTn id="45" dur="500"/>
                                        <p:tgtEl>
                                          <p:spTgt spid="17441"/>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17440"/>
                                        </p:tgtEl>
                                        <p:attrNameLst>
                                          <p:attrName>style.visibility</p:attrName>
                                        </p:attrNameLst>
                                      </p:cBhvr>
                                      <p:to>
                                        <p:strVal val="visible"/>
                                      </p:to>
                                    </p:set>
                                    <p:animEffect transition="in" filter="blinds(vertical)">
                                      <p:cBhvr>
                                        <p:cTn id="50" dur="500"/>
                                        <p:tgtEl>
                                          <p:spTgt spid="17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9" grpId="0" animBg="1" autoUpdateAnimBg="0"/>
      <p:bldP spid="17440" grpId="0" animBg="1" autoUpdateAnimBg="0"/>
      <p:bldP spid="17441"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3250" y="300355"/>
            <a:ext cx="6096000" cy="368300"/>
          </a:xfrm>
          <a:prstGeom prst="rect">
            <a:avLst/>
          </a:prstGeom>
          <a:noFill/>
        </p:spPr>
        <p:txBody>
          <a:bodyPr wrap="square" rtlCol="0">
            <a:spAutoFit/>
          </a:bodyPr>
          <a:p>
            <a:r>
              <a:rPr lang="zh-CN" altLang="en-US" sz="2800" dirty="0">
                <a:solidFill>
                  <a:srgbClr val="FF0000"/>
                </a:solidFill>
                <a:latin typeface="黑体" panose="02010609060101010101" pitchFamily="2" charset="-122"/>
                <a:ea typeface="黑体" panose="02010609060101010101" pitchFamily="2" charset="-122"/>
              </a:rPr>
              <a:t>有导体存在时电场强度与电势的计算</a:t>
            </a:r>
            <a:endParaRPr lang="zh-CN" altLang="en-US" sz="2800" dirty="0">
              <a:solidFill>
                <a:srgbClr val="FF0000"/>
              </a:solidFill>
              <a:latin typeface="黑体" panose="02010609060101010101" pitchFamily="2" charset="-122"/>
              <a:ea typeface="黑体" panose="02010609060101010101" pitchFamily="2" charset="-122"/>
            </a:endParaRPr>
          </a:p>
        </p:txBody>
      </p:sp>
      <p:sp>
        <p:nvSpPr>
          <p:cNvPr id="3" name="文本框 2"/>
          <p:cNvSpPr txBox="1"/>
          <p:nvPr/>
        </p:nvSpPr>
        <p:spPr>
          <a:xfrm>
            <a:off x="603250" y="1881505"/>
            <a:ext cx="7462520" cy="2676525"/>
          </a:xfrm>
          <a:prstGeom prst="rect">
            <a:avLst/>
          </a:prstGeom>
          <a:noFill/>
        </p:spPr>
        <p:txBody>
          <a:bodyPr wrap="square" rtlCol="0">
            <a:spAutoFit/>
          </a:bodyPr>
          <a:p>
            <a:r>
              <a:rPr lang="zh-CN" altLang="en-US" sz="2400"/>
              <a:t>在真空中，一般是已知电荷分布，再运用有关方程求解电场强度和电势。然而，静电场中的导体，不论其带电与否，都会产生感应电荷并使电荷和电场重新分布。当导体达到静电平衡时，其电荷与电场分布同时被确定。具体计算时，一般是先根据</a:t>
            </a:r>
            <a:r>
              <a:rPr lang="zh-CN" altLang="en-US" sz="2400" b="1">
                <a:solidFill>
                  <a:srgbClr val="1907C9"/>
                </a:solidFill>
              </a:rPr>
              <a:t>电荷守恒定律</a:t>
            </a:r>
            <a:r>
              <a:rPr lang="zh-CN" altLang="en-US" sz="2400"/>
              <a:t>和</a:t>
            </a:r>
            <a:r>
              <a:rPr lang="zh-CN" altLang="en-US" sz="2400" b="1">
                <a:solidFill>
                  <a:srgbClr val="1907C9"/>
                </a:solidFill>
              </a:rPr>
              <a:t>静电平衡条件</a:t>
            </a:r>
            <a:r>
              <a:rPr lang="zh-CN" altLang="en-US" sz="2400"/>
              <a:t>确定导体上新的电荷分布，然后再进行电场强度和电势的计算。</a:t>
            </a:r>
            <a:endParaRPr lang="zh-CN"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13005" y="2736502"/>
            <a:ext cx="5378395" cy="1015663"/>
          </a:xfrm>
          <a:prstGeom prst="rect">
            <a:avLst/>
          </a:prstGeom>
        </p:spPr>
        <p:txBody>
          <a:bodyPr wrap="none">
            <a:spAutoFit/>
          </a:bodyPr>
          <a:lstStyle/>
          <a:p>
            <a:r>
              <a:rPr lang="en-US" altLang="zh-CN" sz="6000" dirty="0">
                <a:latin typeface="Times New Roman" panose="02020603050405020304" pitchFamily="18" charset="0"/>
                <a:ea typeface="黑体" panose="02010609060101010101" pitchFamily="2" charset="-122"/>
                <a:cs typeface="Times New Roman" panose="02020603050405020304" pitchFamily="18" charset="0"/>
              </a:rPr>
              <a:t>6.2 </a:t>
            </a:r>
            <a:r>
              <a:rPr lang="zh-CN" altLang="zh-CN" sz="6000" dirty="0">
                <a:latin typeface="Times New Roman" panose="02020603050405020304" pitchFamily="18" charset="0"/>
                <a:ea typeface="黑体" panose="02010609060101010101" pitchFamily="2" charset="-122"/>
                <a:cs typeface="Times New Roman" panose="02020603050405020304" pitchFamily="18" charset="0"/>
              </a:rPr>
              <a:t>电容器 电容</a:t>
            </a:r>
            <a:endParaRPr lang="zh-CN" altLang="zh-CN" sz="60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0" y="152400"/>
            <a:ext cx="3687228" cy="584775"/>
          </a:xfrm>
          <a:prstGeom prst="rect">
            <a:avLst/>
          </a:prstGeom>
        </p:spPr>
        <p:txBody>
          <a:bodyPr wrap="none">
            <a:spAutoFit/>
          </a:bodyPr>
          <a:lstStyle/>
          <a:p>
            <a:r>
              <a:rPr lang="zh-CN" altLang="zh-CN" sz="3200" b="1" dirty="0">
                <a:solidFill>
                  <a:srgbClr val="00B050"/>
                </a:solidFill>
                <a:latin typeface="黑体" panose="02010609060101010101" pitchFamily="2" charset="-122"/>
                <a:ea typeface="黑体" panose="02010609060101010101" pitchFamily="2" charset="-122"/>
              </a:rPr>
              <a:t>一 孤立导体的电容</a:t>
            </a:r>
            <a:endParaRPr lang="zh-CN" altLang="zh-CN" sz="3200" dirty="0">
              <a:solidFill>
                <a:srgbClr val="00B050"/>
              </a:solidFill>
              <a:latin typeface="黑体" panose="02010609060101010101" pitchFamily="2" charset="-122"/>
              <a:ea typeface="黑体" panose="02010609060101010101" pitchFamily="2"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316001" y="2895600"/>
          <a:ext cx="1383956" cy="1219200"/>
        </p:xfrm>
        <a:graphic>
          <a:graphicData uri="http://schemas.openxmlformats.org/presentationml/2006/ole">
            <mc:AlternateContent xmlns:mc="http://schemas.openxmlformats.org/markup-compatibility/2006">
              <mc:Choice xmlns:v="urn:schemas-microsoft-com:vml" Requires="v">
                <p:oleObj spid="_x0000_s87067" name="" r:id="rId1" imgW="393065" imgH="355600" progId="Equation.DSMT4">
                  <p:embed/>
                </p:oleObj>
              </mc:Choice>
              <mc:Fallback>
                <p:oleObj name="" r:id="rId1" imgW="393065" imgH="3556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001" y="2895600"/>
                        <a:ext cx="1383956" cy="121920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oleObj>
              </mc:Fallback>
            </mc:AlternateContent>
          </a:graphicData>
        </a:graphic>
      </p:graphicFrame>
      <p:sp>
        <p:nvSpPr>
          <p:cNvPr id="7" name="矩形 6"/>
          <p:cNvSpPr/>
          <p:nvPr/>
        </p:nvSpPr>
        <p:spPr>
          <a:xfrm>
            <a:off x="381000" y="1191468"/>
            <a:ext cx="8610600" cy="1475532"/>
          </a:xfrm>
          <a:prstGeom prst="rect">
            <a:avLst/>
          </a:prstGeom>
        </p:spPr>
        <p:txBody>
          <a:bodyPr wrap="square">
            <a:spAutoFit/>
          </a:bodyPr>
          <a:lstStyle/>
          <a:p>
            <a:pPr>
              <a:lnSpc>
                <a:spcPct val="110000"/>
              </a:lnSpc>
            </a:pPr>
            <a:r>
              <a:rPr lang="zh-CN" altLang="zh-CN" dirty="0"/>
              <a:t> </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孤立导体带电</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，静电平衡时将具有确定的电势值</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V</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。理论和实验都表明，随着导体带电量</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的增加，电势</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V</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线性增加，即：</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8" name="矩形 7"/>
          <p:cNvSpPr/>
          <p:nvPr/>
        </p:nvSpPr>
        <p:spPr>
          <a:xfrm>
            <a:off x="381000" y="4406205"/>
            <a:ext cx="8744857" cy="1384995"/>
          </a:xfrm>
          <a:prstGeom prst="rect">
            <a:avLst/>
          </a:prstGeom>
        </p:spPr>
        <p:txBody>
          <a:bodyPr wrap="square">
            <a:spAutoFit/>
          </a:bodyPr>
          <a:lstStyle/>
          <a:p>
            <a:r>
              <a:rPr lang="zh-CN" altLang="en-US" sz="28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注意：</a:t>
            </a:r>
            <a:endParaRPr lang="en-US" altLang="zh-CN" sz="28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a:p>
            <a:r>
              <a:rPr lang="en-US" altLang="zh-CN" sz="2800" i="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i="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i="1" dirty="0" smtClean="0">
                <a:latin typeface="Times New Roman" panose="02020603050405020304" pitchFamily="18" charset="0"/>
                <a:ea typeface="黑体" panose="02010609060101010101" pitchFamily="2" charset="-122"/>
                <a:cs typeface="Times New Roman" panose="02020603050405020304" pitchFamily="18" charset="0"/>
              </a:rPr>
              <a:t>C</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的值与</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V</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无关，仅取决于导体自身的形状、大小等</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因素</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a:t>
            </a:r>
            <a:endPar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endParaRPr>
          </a:p>
        </p:txBody>
      </p:sp>
      <p:sp>
        <p:nvSpPr>
          <p:cNvPr id="9" name="矩形 8"/>
          <p:cNvSpPr/>
          <p:nvPr/>
        </p:nvSpPr>
        <p:spPr>
          <a:xfrm>
            <a:off x="2939098" y="3089109"/>
            <a:ext cx="5812810" cy="523220"/>
          </a:xfrm>
          <a:prstGeom prst="rect">
            <a:avLst/>
          </a:prstGeom>
        </p:spPr>
        <p:txBody>
          <a:bodyPr wrap="none">
            <a:spAutoFit/>
          </a:bodyPr>
          <a:lstStyle/>
          <a:p>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比例系数</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就叫做</a:t>
            </a:r>
            <a:r>
              <a:rPr lang="zh-CN"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孤立导体的</a:t>
            </a: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电容</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200" y="152400"/>
            <a:ext cx="3687228" cy="584775"/>
          </a:xfrm>
          <a:prstGeom prst="rect">
            <a:avLst/>
          </a:prstGeom>
        </p:spPr>
        <p:txBody>
          <a:bodyPr wrap="none">
            <a:spAutoFit/>
          </a:bodyPr>
          <a:lstStyle/>
          <a:p>
            <a:r>
              <a:rPr lang="zh-CN" altLang="zh-CN" sz="3200" b="1" dirty="0">
                <a:solidFill>
                  <a:srgbClr val="00B050"/>
                </a:solidFill>
                <a:latin typeface="黑体" panose="02010609060101010101" pitchFamily="2" charset="-122"/>
                <a:ea typeface="黑体" panose="02010609060101010101" pitchFamily="2" charset="-122"/>
              </a:rPr>
              <a:t>一 孤立导体的电容</a:t>
            </a:r>
            <a:endParaRPr lang="zh-CN" altLang="zh-CN" sz="3200" dirty="0">
              <a:solidFill>
                <a:srgbClr val="00B050"/>
              </a:solidFill>
              <a:latin typeface="黑体" panose="02010609060101010101" pitchFamily="2" charset="-122"/>
              <a:ea typeface="黑体" panose="02010609060101010101" pitchFamily="2" charset="-122"/>
            </a:endParaRPr>
          </a:p>
        </p:txBody>
      </p:sp>
      <p:sp>
        <p:nvSpPr>
          <p:cNvPr id="3" name="矩形 2"/>
          <p:cNvSpPr/>
          <p:nvPr/>
        </p:nvSpPr>
        <p:spPr>
          <a:xfrm>
            <a:off x="173272" y="1229380"/>
            <a:ext cx="6837128" cy="523220"/>
          </a:xfrm>
          <a:prstGeom prst="rect">
            <a:avLst/>
          </a:prstGeom>
        </p:spPr>
        <p:txBody>
          <a:bodyPr wrap="none">
            <a:spAutoFit/>
          </a:bodyPr>
          <a:lstStyle/>
          <a:p>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6.2.1</a:t>
            </a:r>
            <a:r>
              <a:rPr lang="en-US"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求半径</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为</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i="1" dirty="0" smtClean="0">
                <a:latin typeface="Times New Roman" panose="02020603050405020304" pitchFamily="18" charset="0"/>
                <a:ea typeface="黑体" panose="02010609060101010101" pitchFamily="2" charset="-122"/>
                <a:cs typeface="Times New Roman" panose="02020603050405020304" pitchFamily="18" charset="0"/>
              </a:rPr>
              <a:t>R </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的</a:t>
            </a:r>
            <a:r>
              <a:rPr lang="zh-CN"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孤立导体球的电容。</a:t>
            </a:r>
            <a:endParaRPr lang="zh-CN"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 name="矩形 3"/>
          <p:cNvSpPr/>
          <p:nvPr/>
        </p:nvSpPr>
        <p:spPr>
          <a:xfrm>
            <a:off x="152400" y="2057401"/>
            <a:ext cx="8991600" cy="954107"/>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解</a:t>
            </a:r>
            <a:r>
              <a:rPr lang="zh-CN"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设导体球带电为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，静电平衡时，电荷均分布在导体表面，可得导体的电势为：</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3555999" y="3200400"/>
          <a:ext cx="1701801" cy="1066800"/>
        </p:xfrm>
        <a:graphic>
          <a:graphicData uri="http://schemas.openxmlformats.org/presentationml/2006/ole">
            <mc:AlternateContent xmlns:mc="http://schemas.openxmlformats.org/markup-compatibility/2006">
              <mc:Choice xmlns:v="urn:schemas-microsoft-com:vml" Requires="v">
                <p:oleObj spid="_x0000_s88115" name="" r:id="rId1" imgW="635000" imgH="393700" progId="Equation.DSMT4">
                  <p:embed/>
                </p:oleObj>
              </mc:Choice>
              <mc:Fallback>
                <p:oleObj name="" r:id="rId1" imgW="635000" imgH="3937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5999" y="3200400"/>
                        <a:ext cx="1701801" cy="1066800"/>
                      </a:xfrm>
                      <a:prstGeom prst="rect">
                        <a:avLst/>
                      </a:prstGeom>
                      <a:noFill/>
                    </p:spPr>
                  </p:pic>
                </p:oleObj>
              </mc:Fallback>
            </mc:AlternateContent>
          </a:graphicData>
        </a:graphic>
      </p:graphicFrame>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3091247" y="4648200"/>
          <a:ext cx="2623753" cy="1066800"/>
        </p:xfrm>
        <a:graphic>
          <a:graphicData uri="http://schemas.openxmlformats.org/presentationml/2006/ole">
            <mc:AlternateContent xmlns:mc="http://schemas.openxmlformats.org/markup-compatibility/2006">
              <mc:Choice xmlns:v="urn:schemas-microsoft-com:vml" Requires="v">
                <p:oleObj spid="_x0000_s88116" name="" r:id="rId3" imgW="862965" imgH="355600" progId="Equation.DSMT4">
                  <p:embed/>
                </p:oleObj>
              </mc:Choice>
              <mc:Fallback>
                <p:oleObj name="" r:id="rId3" imgW="862965" imgH="355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1247" y="4648200"/>
                        <a:ext cx="2623753" cy="106680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oleObj>
              </mc:Fallback>
            </mc:AlternateContent>
          </a:graphicData>
        </a:graphic>
      </p:graphicFrame>
      <p:sp>
        <p:nvSpPr>
          <p:cNvPr id="10" name="矩形 9"/>
          <p:cNvSpPr/>
          <p:nvPr/>
        </p:nvSpPr>
        <p:spPr>
          <a:xfrm>
            <a:off x="719316" y="4201180"/>
            <a:ext cx="1261884" cy="523220"/>
          </a:xfrm>
          <a:prstGeom prst="rect">
            <a:avLst/>
          </a:prstGeom>
        </p:spPr>
        <p:txBody>
          <a:bodyPr wrap="none">
            <a:spAutoFit/>
          </a:bodyPr>
          <a:lstStyle/>
          <a:p>
            <a:r>
              <a:rPr lang="zh-CN" altLang="en-US" sz="2800" dirty="0">
                <a:solidFill>
                  <a:prstClr val="black"/>
                </a:solidFill>
                <a:latin typeface="Times New Roman" panose="02020603050405020304" pitchFamily="18" charset="0"/>
                <a:ea typeface="黑体" panose="02010609060101010101" pitchFamily="2" charset="-122"/>
                <a:cs typeface="Times New Roman" panose="02020603050405020304" pitchFamily="18" charset="0"/>
              </a:rPr>
              <a:t>于是</a:t>
            </a:r>
            <a:r>
              <a:rPr lang="zh-CN" altLang="zh-CN"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609600" y="152400"/>
            <a:ext cx="3886200" cy="584775"/>
          </a:xfrm>
          <a:prstGeom prst="rect">
            <a:avLst/>
          </a:prstGeom>
          <a:noFill/>
          <a:ln w="9525">
            <a:noFill/>
            <a:miter lim="800000"/>
          </a:ln>
          <a:effectLst/>
        </p:spPr>
        <p:txBody>
          <a:bodyPr>
            <a:spAutoFit/>
          </a:bodyPr>
          <a:lstStyle/>
          <a:p>
            <a:pPr>
              <a:spcBef>
                <a:spcPct val="50000"/>
              </a:spcBef>
            </a:pPr>
            <a:r>
              <a:rPr lang="zh-CN" altLang="en-US" sz="3200" b="1" dirty="0" smtClean="0">
                <a:solidFill>
                  <a:srgbClr val="00B050"/>
                </a:solidFill>
                <a:latin typeface="黑体" panose="02010609060101010101" pitchFamily="2" charset="-122"/>
                <a:ea typeface="黑体" panose="02010609060101010101" pitchFamily="2" charset="-122"/>
              </a:rPr>
              <a:t>二 电容器及其电容</a:t>
            </a:r>
            <a:endParaRPr lang="zh-CN" altLang="en-US" sz="3200" b="1" dirty="0">
              <a:solidFill>
                <a:srgbClr val="00B050"/>
              </a:solidFill>
              <a:latin typeface="黑体" panose="02010609060101010101" pitchFamily="2" charset="-122"/>
              <a:ea typeface="黑体" panose="02010609060101010101" pitchFamily="2" charset="-122"/>
            </a:endParaRPr>
          </a:p>
        </p:txBody>
      </p:sp>
      <p:graphicFrame>
        <p:nvGraphicFramePr>
          <p:cNvPr id="29700" name="Object 4"/>
          <p:cNvGraphicFramePr>
            <a:graphicFrameLocks noChangeAspect="1"/>
          </p:cNvGraphicFramePr>
          <p:nvPr/>
        </p:nvGraphicFramePr>
        <p:xfrm>
          <a:off x="4049072" y="2255044"/>
          <a:ext cx="2982913" cy="1204913"/>
        </p:xfrm>
        <a:graphic>
          <a:graphicData uri="http://schemas.openxmlformats.org/presentationml/2006/ole">
            <mc:AlternateContent xmlns:mc="http://schemas.openxmlformats.org/markup-compatibility/2006">
              <mc:Choice xmlns:v="urn:schemas-microsoft-com:vml" Requires="v">
                <p:oleObj spid="_x0000_s51301" name="公式" r:id="rId1" imgW="1066800" imgH="431800" progId="Equation.3">
                  <p:embed/>
                </p:oleObj>
              </mc:Choice>
              <mc:Fallback>
                <p:oleObj name="公式" r:id="rId1" imgW="1066800" imgH="4318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072" y="2255044"/>
                        <a:ext cx="2982913" cy="1204913"/>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headEnd/>
                        <a:tailEnd/>
                      </a:ln>
                    </p:spPr>
                  </p:pic>
                </p:oleObj>
              </mc:Fallback>
            </mc:AlternateContent>
          </a:graphicData>
        </a:graphic>
      </p:graphicFrame>
      <p:sp>
        <p:nvSpPr>
          <p:cNvPr id="48" name="矩形 47"/>
          <p:cNvSpPr/>
          <p:nvPr/>
        </p:nvSpPr>
        <p:spPr>
          <a:xfrm>
            <a:off x="304800" y="1066800"/>
            <a:ext cx="5235729"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1 </a:t>
            </a: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电容器的构成及其电容的定义</a:t>
            </a:r>
            <a:endParaRPr lang="zh-CN"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51275" name="Picture 75" descr="C:\Users\zhangru\Desktop\新教材ppt\上册整合后的图片\6.2.1b.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031613"/>
            <a:ext cx="1170141" cy="28305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446313" y="5065693"/>
            <a:ext cx="8621487" cy="954107"/>
          </a:xfrm>
          <a:prstGeom prst="rect">
            <a:avLst/>
          </a:prstGeom>
        </p:spPr>
        <p:txBody>
          <a:bodyPr wrap="square">
            <a:spAutoFit/>
          </a:bodyPr>
          <a:lstStyle/>
          <a:p>
            <a:r>
              <a:rPr lang="zh-CN" altLang="zh-CN" b="1" dirty="0"/>
              <a:t> </a:t>
            </a:r>
            <a:r>
              <a:rPr lang="zh-CN" altLang="zh-CN" sz="2800" dirty="0">
                <a:latin typeface="黑体" panose="02010609060101010101" pitchFamily="2" charset="-122"/>
                <a:ea typeface="黑体" panose="02010609060101010101" pitchFamily="2" charset="-122"/>
              </a:rPr>
              <a:t>本质上，电容器电容的定义与孤立导体电容的定义是一致的。</a:t>
            </a:r>
            <a:endParaRPr lang="zh-CN" altLang="en-US" sz="2800"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9700"/>
                                        </p:tgtEl>
                                        <p:attrNameLst>
                                          <p:attrName>style.visibility</p:attrName>
                                        </p:attrNameLst>
                                      </p:cBhvr>
                                      <p:to>
                                        <p:strVal val="visible"/>
                                      </p:to>
                                    </p:set>
                                    <p:animEffect transition="in" filter="blinds(vertical)">
                                      <p:cBhvr>
                                        <p:cTn id="12" dur="500"/>
                                        <p:tgtEl>
                                          <p:spTgt spid="297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381000" y="1684338"/>
            <a:ext cx="8534400" cy="1126462"/>
          </a:xfrm>
          <a:prstGeom prst="rect">
            <a:avLst/>
          </a:prstGeom>
          <a:noFill/>
          <a:ln w="9525">
            <a:noFill/>
            <a:miter lim="800000"/>
          </a:ln>
          <a:effectLst/>
        </p:spPr>
        <p:txBody>
          <a:bodyPr>
            <a:spAutoFit/>
          </a:bodyPr>
          <a:lstStyle/>
          <a:p>
            <a:pPr>
              <a:lnSpc>
                <a:spcPct val="120000"/>
              </a:lnSpc>
              <a:spcBef>
                <a:spcPct val="50000"/>
              </a:spcBef>
            </a:pPr>
            <a:r>
              <a:rPr lang="zh-CN" altLang="en-US" sz="2800" dirty="0" smtClean="0">
                <a:solidFill>
                  <a:srgbClr val="FF0000"/>
                </a:solidFill>
                <a:latin typeface="黑体" panose="02010609060101010101" pitchFamily="2" charset="-122"/>
                <a:ea typeface="黑体" panose="02010609060101010101" pitchFamily="2" charset="-122"/>
              </a:rPr>
              <a:t>（</a:t>
            </a:r>
            <a:r>
              <a:rPr lang="en-US" altLang="zh-CN" sz="2800" dirty="0" smtClean="0">
                <a:solidFill>
                  <a:srgbClr val="FF0000"/>
                </a:solidFill>
                <a:latin typeface="黑体" panose="02010609060101010101" pitchFamily="2" charset="-122"/>
                <a:ea typeface="黑体" panose="02010609060101010101" pitchFamily="2" charset="-122"/>
              </a:rPr>
              <a:t>1</a:t>
            </a:r>
            <a:r>
              <a:rPr lang="zh-CN" altLang="en-US" sz="2800" dirty="0" smtClean="0">
                <a:solidFill>
                  <a:srgbClr val="FF0000"/>
                </a:solidFill>
                <a:latin typeface="黑体" panose="02010609060101010101" pitchFamily="2" charset="-122"/>
                <a:ea typeface="黑体" panose="02010609060101010101" pitchFamily="2" charset="-122"/>
              </a:rPr>
              <a:t>）</a:t>
            </a:r>
            <a:r>
              <a:rPr lang="zh-CN" altLang="en-US" sz="2800" dirty="0" smtClean="0">
                <a:latin typeface="黑体" panose="02010609060101010101" pitchFamily="2" charset="-122"/>
                <a:ea typeface="黑体" panose="02010609060101010101" pitchFamily="2" charset="-122"/>
              </a:rPr>
              <a:t>电容</a:t>
            </a:r>
            <a:r>
              <a:rPr lang="zh-CN" altLang="en-US" sz="2800" dirty="0">
                <a:latin typeface="黑体" panose="02010609060101010101" pitchFamily="2" charset="-122"/>
                <a:ea typeface="黑体" panose="02010609060101010101" pitchFamily="2" charset="-122"/>
              </a:rPr>
              <a:t>的大小仅与导体的</a:t>
            </a:r>
            <a:r>
              <a:rPr lang="zh-CN" altLang="en-US" sz="2800" dirty="0">
                <a:solidFill>
                  <a:srgbClr val="0070C0"/>
                </a:solidFill>
                <a:latin typeface="黑体" panose="02010609060101010101" pitchFamily="2" charset="-122"/>
                <a:ea typeface="黑体" panose="02010609060101010101" pitchFamily="2" charset="-122"/>
              </a:rPr>
              <a:t>形状、相对位置</a:t>
            </a:r>
            <a:r>
              <a:rPr lang="zh-CN" altLang="en-US" sz="2800" dirty="0">
                <a:latin typeface="黑体" panose="02010609060101010101" pitchFamily="2" charset="-122"/>
                <a:ea typeface="黑体" panose="02010609060101010101" pitchFamily="2" charset="-122"/>
              </a:rPr>
              <a:t>、其间的电</a:t>
            </a:r>
            <a:r>
              <a:rPr lang="zh-CN" altLang="en-US" sz="2800" dirty="0">
                <a:solidFill>
                  <a:srgbClr val="0070C0"/>
                </a:solidFill>
                <a:latin typeface="黑体" panose="02010609060101010101" pitchFamily="2" charset="-122"/>
                <a:ea typeface="黑体" panose="02010609060101010101" pitchFamily="2" charset="-122"/>
              </a:rPr>
              <a:t>介质</a:t>
            </a:r>
            <a:r>
              <a:rPr lang="zh-CN" altLang="en-US" sz="2800" dirty="0">
                <a:latin typeface="黑体" panose="02010609060101010101" pitchFamily="2" charset="-122"/>
                <a:ea typeface="黑体" panose="02010609060101010101" pitchFamily="2" charset="-122"/>
              </a:rPr>
              <a:t>有关</a:t>
            </a:r>
            <a:r>
              <a:rPr lang="en-US" altLang="zh-CN" sz="2800" dirty="0">
                <a:latin typeface="黑体" panose="02010609060101010101" pitchFamily="2" charset="-122"/>
                <a:ea typeface="黑体" panose="02010609060101010101" pitchFamily="2" charset="-122"/>
              </a:rPr>
              <a:t>. </a:t>
            </a:r>
            <a:r>
              <a:rPr lang="zh-CN" altLang="en-US" sz="2800" dirty="0">
                <a:latin typeface="黑体" panose="02010609060101010101" pitchFamily="2" charset="-122"/>
                <a:ea typeface="黑体" panose="02010609060101010101" pitchFamily="2" charset="-122"/>
              </a:rPr>
              <a:t>与所带电荷量</a:t>
            </a:r>
            <a:r>
              <a:rPr lang="zh-CN" altLang="en-US" sz="2800" dirty="0" smtClean="0">
                <a:solidFill>
                  <a:srgbClr val="0070C0"/>
                </a:solidFill>
                <a:latin typeface="黑体" panose="02010609060101010101" pitchFamily="2" charset="-122"/>
                <a:ea typeface="黑体" panose="02010609060101010101" pitchFamily="2" charset="-122"/>
              </a:rPr>
              <a:t>无关</a:t>
            </a:r>
            <a:r>
              <a:rPr lang="zh-CN" altLang="en-US" sz="2800" dirty="0">
                <a:solidFill>
                  <a:srgbClr val="FF0000"/>
                </a:solidFill>
                <a:latin typeface="黑体" panose="02010609060101010101" pitchFamily="2" charset="-122"/>
                <a:ea typeface="黑体" panose="02010609060101010101" pitchFamily="2" charset="-122"/>
              </a:rPr>
              <a:t>。</a:t>
            </a:r>
            <a:endParaRPr lang="en-US" altLang="zh-CN" sz="2800" dirty="0">
              <a:solidFill>
                <a:srgbClr val="FF0000"/>
              </a:solidFill>
              <a:latin typeface="黑体" panose="02010609060101010101" pitchFamily="2" charset="-122"/>
              <a:ea typeface="黑体" panose="02010609060101010101" pitchFamily="2" charset="-122"/>
            </a:endParaRPr>
          </a:p>
        </p:txBody>
      </p:sp>
      <p:sp>
        <p:nvSpPr>
          <p:cNvPr id="3" name="矩形 2"/>
          <p:cNvSpPr/>
          <p:nvPr/>
        </p:nvSpPr>
        <p:spPr>
          <a:xfrm>
            <a:off x="457200" y="1066800"/>
            <a:ext cx="1261884" cy="523220"/>
          </a:xfrm>
          <a:prstGeom prst="rect">
            <a:avLst/>
          </a:prstGeom>
        </p:spPr>
        <p:txBody>
          <a:bodyPr wrap="none">
            <a:spAutoFit/>
          </a:bodyPr>
          <a:lstStyle/>
          <a:p>
            <a:r>
              <a:rPr lang="zh-CN" altLang="en-US" sz="2800" dirty="0" smtClean="0">
                <a:solidFill>
                  <a:srgbClr val="FF0000"/>
                </a:solidFill>
                <a:latin typeface="黑体" panose="02010609060101010101" pitchFamily="2" charset="-122"/>
                <a:ea typeface="黑体" panose="02010609060101010101" pitchFamily="2" charset="-122"/>
              </a:rPr>
              <a:t>说明：</a:t>
            </a:r>
            <a:endParaRPr lang="zh-CN" altLang="en-US" dirty="0">
              <a:solidFill>
                <a:srgbClr val="FF0000"/>
              </a:solidFill>
            </a:endParaRPr>
          </a:p>
        </p:txBody>
      </p:sp>
      <p:grpSp>
        <p:nvGrpSpPr>
          <p:cNvPr id="4" name="Group 45"/>
          <p:cNvGrpSpPr/>
          <p:nvPr/>
        </p:nvGrpSpPr>
        <p:grpSpPr bwMode="auto">
          <a:xfrm>
            <a:off x="381000" y="2903538"/>
            <a:ext cx="4495800" cy="1774825"/>
            <a:chOff x="2112" y="809"/>
            <a:chExt cx="2832" cy="1118"/>
          </a:xfrm>
        </p:grpSpPr>
        <p:sp>
          <p:nvSpPr>
            <p:cNvPr id="5" name="Rectangle 46"/>
            <p:cNvSpPr>
              <a:spLocks noChangeArrowheads="1"/>
            </p:cNvSpPr>
            <p:nvPr/>
          </p:nvSpPr>
          <p:spPr bwMode="auto">
            <a:xfrm>
              <a:off x="2688" y="857"/>
              <a:ext cx="1872" cy="960"/>
            </a:xfrm>
            <a:prstGeom prst="rect">
              <a:avLst/>
            </a:prstGeom>
            <a:noFill/>
            <a:ln w="9525">
              <a:noFill/>
              <a:miter lim="800000"/>
            </a:ln>
            <a:effectLst/>
          </p:spPr>
          <p:txBody>
            <a:bodyPr wrap="none" anchor="ctr"/>
            <a:lstStyle/>
            <a:p>
              <a:endParaRPr lang="zh-CN" altLang="en-US"/>
            </a:p>
          </p:txBody>
        </p:sp>
        <p:sp>
          <p:nvSpPr>
            <p:cNvPr id="6" name="Text Box 47"/>
            <p:cNvSpPr txBox="1">
              <a:spLocks noChangeArrowheads="1"/>
            </p:cNvSpPr>
            <p:nvPr/>
          </p:nvSpPr>
          <p:spPr bwMode="auto">
            <a:xfrm>
              <a:off x="2112" y="809"/>
              <a:ext cx="1296" cy="330"/>
            </a:xfrm>
            <a:prstGeom prst="rect">
              <a:avLst/>
            </a:prstGeom>
            <a:noFill/>
            <a:ln w="9525">
              <a:noFill/>
              <a:miter lim="800000"/>
            </a:ln>
            <a:effectLst/>
          </p:spPr>
          <p:txBody>
            <a:bodyPr wrap="square">
              <a:spAutoFit/>
            </a:bodyPr>
            <a:lstStyle/>
            <a:p>
              <a:pPr>
                <a:spcBef>
                  <a:spcPct val="50000"/>
                </a:spcBef>
              </a:pPr>
              <a:r>
                <a:rPr lang="zh-CN" altLang="en-US" sz="2800" dirty="0" smtClean="0">
                  <a:solidFill>
                    <a:srgbClr val="FF0000"/>
                  </a:solidFill>
                  <a:latin typeface="黑体" panose="02010609060101010101" pitchFamily="2" charset="-122"/>
                  <a:ea typeface="黑体" panose="02010609060101010101" pitchFamily="2" charset="-122"/>
                </a:rPr>
                <a:t>（</a:t>
              </a:r>
              <a:r>
                <a:rPr lang="en-US" altLang="zh-CN" sz="2800" dirty="0" smtClean="0">
                  <a:solidFill>
                    <a:srgbClr val="FF0000"/>
                  </a:solidFill>
                  <a:latin typeface="黑体" panose="02010609060101010101" pitchFamily="2" charset="-122"/>
                  <a:ea typeface="黑体" panose="02010609060101010101" pitchFamily="2" charset="-122"/>
                </a:rPr>
                <a:t>2</a:t>
              </a:r>
              <a:r>
                <a:rPr lang="zh-CN" altLang="en-US" sz="2800" dirty="0" smtClean="0">
                  <a:solidFill>
                    <a:srgbClr val="FF0000"/>
                  </a:solidFill>
                  <a:latin typeface="黑体" panose="02010609060101010101" pitchFamily="2" charset="-122"/>
                  <a:ea typeface="黑体" panose="02010609060101010101" pitchFamily="2" charset="-122"/>
                </a:rPr>
                <a:t>）</a:t>
              </a:r>
              <a:r>
                <a:rPr lang="zh-CN" altLang="en-US" sz="2800" dirty="0" smtClean="0">
                  <a:solidFill>
                    <a:srgbClr val="0070C0"/>
                  </a:solidFill>
                  <a:latin typeface="黑体" panose="02010609060101010101" pitchFamily="2" charset="-122"/>
                  <a:ea typeface="黑体" panose="02010609060101010101" pitchFamily="2" charset="-122"/>
                </a:rPr>
                <a:t>单位</a:t>
              </a:r>
              <a:r>
                <a:rPr lang="zh-CN" altLang="en-US" sz="2800" dirty="0" smtClean="0">
                  <a:solidFill>
                    <a:srgbClr val="FF0000"/>
                  </a:solidFill>
                  <a:latin typeface="黑体" panose="02010609060101010101" pitchFamily="2" charset="-122"/>
                  <a:ea typeface="黑体" panose="02010609060101010101" pitchFamily="2" charset="-122"/>
                </a:rPr>
                <a:t>     </a:t>
              </a:r>
              <a:endParaRPr lang="zh-CN" altLang="en-US" sz="2800" dirty="0">
                <a:solidFill>
                  <a:srgbClr val="FF0000"/>
                </a:solidFill>
                <a:latin typeface="黑体" panose="02010609060101010101" pitchFamily="2" charset="-122"/>
                <a:ea typeface="黑体" panose="02010609060101010101" pitchFamily="2" charset="-122"/>
              </a:endParaRPr>
            </a:p>
          </p:txBody>
        </p:sp>
        <p:graphicFrame>
          <p:nvGraphicFramePr>
            <p:cNvPr id="7" name="Object 48"/>
            <p:cNvGraphicFramePr>
              <a:graphicFrameLocks noChangeAspect="1"/>
            </p:cNvGraphicFramePr>
            <p:nvPr/>
          </p:nvGraphicFramePr>
          <p:xfrm>
            <a:off x="3408" y="816"/>
            <a:ext cx="1488" cy="259"/>
          </p:xfrm>
          <a:graphic>
            <a:graphicData uri="http://schemas.openxmlformats.org/presentationml/2006/ole">
              <mc:AlternateContent xmlns:mc="http://schemas.openxmlformats.org/markup-compatibility/2006">
                <mc:Choice xmlns:v="urn:schemas-microsoft-com:vml" Requires="v">
                  <p:oleObj spid="_x0000_s52424" name="Equation" r:id="rId1" imgW="1028065" imgH="254000" progId="Equation.3">
                    <p:embed/>
                  </p:oleObj>
                </mc:Choice>
                <mc:Fallback>
                  <p:oleObj name="Equation" r:id="rId1" imgW="1028065" imgH="2540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 y="816"/>
                          <a:ext cx="1488"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9"/>
            <p:cNvGraphicFramePr>
              <a:graphicFrameLocks noChangeAspect="1"/>
            </p:cNvGraphicFramePr>
            <p:nvPr/>
          </p:nvGraphicFramePr>
          <p:xfrm>
            <a:off x="3408" y="1512"/>
            <a:ext cx="1536" cy="415"/>
          </p:xfrm>
          <a:graphic>
            <a:graphicData uri="http://schemas.openxmlformats.org/presentationml/2006/ole">
              <mc:AlternateContent xmlns:mc="http://schemas.openxmlformats.org/markup-compatibility/2006">
                <mc:Choice xmlns:v="urn:schemas-microsoft-com:vml" Requires="v">
                  <p:oleObj spid="_x0000_s52425" name="Equation" r:id="rId3" imgW="787400" imgH="228600" progId="Equation.3">
                    <p:embed/>
                  </p:oleObj>
                </mc:Choice>
                <mc:Fallback>
                  <p:oleObj name="Equation" r:id="rId3" imgW="787400" imgH="2286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512"/>
                          <a:ext cx="1536" cy="4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50"/>
            <p:cNvGraphicFramePr>
              <a:graphicFrameLocks noChangeAspect="1"/>
            </p:cNvGraphicFramePr>
            <p:nvPr/>
          </p:nvGraphicFramePr>
          <p:xfrm>
            <a:off x="3408" y="1104"/>
            <a:ext cx="1488" cy="393"/>
          </p:xfrm>
          <a:graphic>
            <a:graphicData uri="http://schemas.openxmlformats.org/presentationml/2006/ole">
              <mc:AlternateContent xmlns:mc="http://schemas.openxmlformats.org/markup-compatibility/2006">
                <mc:Choice xmlns:v="urn:schemas-microsoft-com:vml" Requires="v">
                  <p:oleObj spid="_x0000_s52426" name="Equation" r:id="rId5" imgW="1434465" imgH="406400" progId="Equation.3">
                    <p:embed/>
                  </p:oleObj>
                </mc:Choice>
                <mc:Fallback>
                  <p:oleObj name="Equation" r:id="rId5" imgW="1434465" imgH="4064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8" y="1104"/>
                          <a:ext cx="1488" cy="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20"/>
          <p:cNvGrpSpPr/>
          <p:nvPr/>
        </p:nvGrpSpPr>
        <p:grpSpPr bwMode="auto">
          <a:xfrm>
            <a:off x="381000" y="4714876"/>
            <a:ext cx="8458200" cy="954088"/>
            <a:chOff x="288" y="528"/>
            <a:chExt cx="5328" cy="601"/>
          </a:xfrm>
        </p:grpSpPr>
        <p:sp>
          <p:nvSpPr>
            <p:cNvPr id="11" name="Text Box 11"/>
            <p:cNvSpPr txBox="1">
              <a:spLocks noChangeArrowheads="1"/>
            </p:cNvSpPr>
            <p:nvPr/>
          </p:nvSpPr>
          <p:spPr bwMode="auto">
            <a:xfrm>
              <a:off x="288" y="528"/>
              <a:ext cx="5328" cy="601"/>
            </a:xfrm>
            <a:prstGeom prst="rect">
              <a:avLst/>
            </a:prstGeom>
            <a:noFill/>
            <a:ln w="9525">
              <a:noFill/>
              <a:miter lim="800000"/>
              <a:tailEnd type="none" w="sm" len="lg"/>
            </a:ln>
            <a:effectLst/>
          </p:spPr>
          <p:txBody>
            <a:bodyPr>
              <a:spAutoFit/>
            </a:bodyPr>
            <a:lstStyle/>
            <a:p>
              <a:pPr>
                <a:spcBef>
                  <a:spcPct val="50000"/>
                </a:spcBef>
              </a:pPr>
              <a:r>
                <a:rPr lang="zh-CN" altLang="en-US" sz="2800" dirty="0" smtClean="0">
                  <a:solidFill>
                    <a:srgbClr val="FF0000"/>
                  </a:solidFill>
                  <a:latin typeface="黑体" panose="02010609060101010101" pitchFamily="2" charset="-122"/>
                  <a:ea typeface="黑体" panose="02010609060101010101" pitchFamily="2" charset="-122"/>
                </a:rPr>
                <a:t>（</a:t>
              </a:r>
              <a:r>
                <a:rPr lang="en-US" altLang="zh-CN" sz="2800" dirty="0" smtClean="0">
                  <a:solidFill>
                    <a:srgbClr val="FF0000"/>
                  </a:solidFill>
                  <a:latin typeface="黑体" panose="02010609060101010101" pitchFamily="2" charset="-122"/>
                  <a:ea typeface="黑体" panose="02010609060101010101" pitchFamily="2" charset="-122"/>
                </a:rPr>
                <a:t>3</a:t>
              </a:r>
              <a:r>
                <a:rPr lang="zh-CN" altLang="en-US" sz="2800" dirty="0" smtClean="0">
                  <a:solidFill>
                    <a:srgbClr val="FF0000"/>
                  </a:solidFill>
                  <a:latin typeface="黑体" panose="02010609060101010101" pitchFamily="2" charset="-122"/>
                  <a:ea typeface="黑体" panose="02010609060101010101" pitchFamily="2" charset="-122"/>
                </a:rPr>
                <a:t>）</a:t>
              </a:r>
              <a:r>
                <a:rPr lang="zh-CN" altLang="en-US" sz="2800" dirty="0" smtClean="0">
                  <a:solidFill>
                    <a:srgbClr val="0070C0"/>
                  </a:solidFill>
                  <a:latin typeface="黑体" panose="02010609060101010101" pitchFamily="2" charset="-122"/>
                  <a:ea typeface="黑体" panose="02010609060101010101" pitchFamily="2" charset="-122"/>
                </a:rPr>
                <a:t>击穿场强</a:t>
              </a:r>
              <a:r>
                <a:rPr lang="zh-CN" altLang="en-US" sz="2800" dirty="0" smtClean="0">
                  <a:solidFill>
                    <a:srgbClr val="FF0000"/>
                  </a:solidFill>
                  <a:latin typeface="黑体" panose="02010609060101010101" pitchFamily="2" charset="-122"/>
                  <a:ea typeface="黑体" panose="02010609060101010101" pitchFamily="2" charset="-122"/>
                </a:rPr>
                <a:t>   ：</a:t>
              </a:r>
              <a:r>
                <a:rPr lang="zh-CN" altLang="en-US" sz="2800" dirty="0" smtClean="0">
                  <a:solidFill>
                    <a:schemeClr val="tx1"/>
                  </a:solidFill>
                  <a:latin typeface="黑体" panose="02010609060101010101" pitchFamily="2" charset="-122"/>
                  <a:ea typeface="黑体" panose="02010609060101010101" pitchFamily="2" charset="-122"/>
                </a:rPr>
                <a:t>电容器</a:t>
              </a:r>
              <a:r>
                <a:rPr lang="zh-CN" altLang="en-US" sz="2800" dirty="0">
                  <a:solidFill>
                    <a:schemeClr val="tx1"/>
                  </a:solidFill>
                  <a:latin typeface="黑体" panose="02010609060101010101" pitchFamily="2" charset="-122"/>
                  <a:ea typeface="黑体" panose="02010609060101010101" pitchFamily="2" charset="-122"/>
                </a:rPr>
                <a:t>中的电介质能承受的最大</a:t>
              </a:r>
              <a:r>
                <a:rPr lang="zh-CN" altLang="en-US" sz="2800" dirty="0" smtClean="0">
                  <a:solidFill>
                    <a:schemeClr val="tx1"/>
                  </a:solidFill>
                  <a:latin typeface="黑体" panose="02010609060101010101" pitchFamily="2" charset="-122"/>
                  <a:ea typeface="黑体" panose="02010609060101010101" pitchFamily="2" charset="-122"/>
                </a:rPr>
                <a:t>电场强度</a:t>
              </a:r>
              <a:r>
                <a:rPr lang="zh-CN" altLang="en-US" sz="2800" dirty="0">
                  <a:solidFill>
                    <a:schemeClr val="tx1"/>
                  </a:solidFill>
                  <a:latin typeface="黑体" panose="02010609060101010101" pitchFamily="2" charset="-122"/>
                  <a:ea typeface="黑体" panose="02010609060101010101" pitchFamily="2" charset="-122"/>
                </a:rPr>
                <a:t>.</a:t>
              </a:r>
              <a:endParaRPr lang="zh-CN" altLang="en-US" sz="2800" dirty="0">
                <a:solidFill>
                  <a:schemeClr val="tx1"/>
                </a:solidFill>
                <a:latin typeface="黑体" panose="02010609060101010101" pitchFamily="2" charset="-122"/>
                <a:ea typeface="黑体" panose="02010609060101010101" pitchFamily="2" charset="-122"/>
              </a:endParaRPr>
            </a:p>
          </p:txBody>
        </p:sp>
        <p:graphicFrame>
          <p:nvGraphicFramePr>
            <p:cNvPr id="12" name="Object 12"/>
            <p:cNvGraphicFramePr>
              <a:graphicFrameLocks noChangeAspect="1"/>
            </p:cNvGraphicFramePr>
            <p:nvPr/>
          </p:nvGraphicFramePr>
          <p:xfrm>
            <a:off x="1799" y="528"/>
            <a:ext cx="361" cy="432"/>
          </p:xfrm>
          <a:graphic>
            <a:graphicData uri="http://schemas.openxmlformats.org/presentationml/2006/ole">
              <mc:AlternateContent xmlns:mc="http://schemas.openxmlformats.org/markup-compatibility/2006">
                <mc:Choice xmlns:v="urn:schemas-microsoft-com:vml" Requires="v">
                  <p:oleObj spid="_x0000_s52427" name="Equation" r:id="rId7" imgW="190500" imgH="228600" progId="Equation.DSMT4">
                    <p:embed/>
                  </p:oleObj>
                </mc:Choice>
                <mc:Fallback>
                  <p:oleObj name="Equation" r:id="rId7" imgW="190500" imgH="22860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9" y="528"/>
                          <a:ext cx="361" cy="432"/>
                        </a:xfrm>
                        <a:prstGeom prst="rect">
                          <a:avLst/>
                        </a:prstGeom>
                        <a:noFill/>
                        <a:ln>
                          <a:noFill/>
                        </a:ln>
                        <a:extLst>
                          <a:ext uri="{909E8E84-426E-40DD-AFC4-6F175D3DCCD1}">
                            <a14:hiddenFill xmlns:a14="http://schemas.microsoft.com/office/drawing/2010/main">
                              <a:gradFill rotWithShape="0">
                                <a:gsLst>
                                  <a:gs pos="0">
                                    <a:schemeClr val="accent1"/>
                                  </a:gs>
                                  <a:gs pos="50000">
                                    <a:schemeClr val="accent1">
                                      <a:gamma/>
                                      <a:tint val="0"/>
                                      <a:invGamma/>
                                    </a:schemeClr>
                                  </a:gs>
                                  <a:gs pos="100000">
                                    <a:schemeClr val="accent1"/>
                                  </a:gs>
                                </a:gsLst>
                                <a:lin ang="5400000" scaled="1"/>
                              </a:gra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pSp>
      <p:grpSp>
        <p:nvGrpSpPr>
          <p:cNvPr id="13" name="Group 19"/>
          <p:cNvGrpSpPr/>
          <p:nvPr/>
        </p:nvGrpSpPr>
        <p:grpSpPr bwMode="auto">
          <a:xfrm>
            <a:off x="762000" y="5570538"/>
            <a:ext cx="8077200" cy="1211262"/>
            <a:chOff x="288" y="1392"/>
            <a:chExt cx="5088" cy="763"/>
          </a:xfrm>
        </p:grpSpPr>
        <p:sp>
          <p:nvSpPr>
            <p:cNvPr id="14" name="Text Box 13"/>
            <p:cNvSpPr txBox="1">
              <a:spLocks noChangeArrowheads="1"/>
            </p:cNvSpPr>
            <p:nvPr/>
          </p:nvSpPr>
          <p:spPr bwMode="auto">
            <a:xfrm>
              <a:off x="288" y="1584"/>
              <a:ext cx="1968" cy="330"/>
            </a:xfrm>
            <a:prstGeom prst="rect">
              <a:avLst/>
            </a:prstGeom>
            <a:noFill/>
            <a:ln w="9525">
              <a:noFill/>
              <a:miter lim="800000"/>
              <a:tailEnd type="none" w="sm" len="lg"/>
            </a:ln>
            <a:effectLst/>
          </p:spPr>
          <p:txBody>
            <a:bodyPr>
              <a:spAutoFit/>
            </a:bodyPr>
            <a:lstStyle/>
            <a:p>
              <a:pPr>
                <a:spcBef>
                  <a:spcPct val="50000"/>
                </a:spcBef>
              </a:pPr>
              <a:r>
                <a:rPr lang="zh-CN" altLang="en-US" sz="2800" dirty="0" smtClean="0">
                  <a:solidFill>
                    <a:srgbClr val="CC0000"/>
                  </a:solidFill>
                  <a:latin typeface="黑体" panose="02010609060101010101" pitchFamily="2" charset="-122"/>
                  <a:ea typeface="黑体" panose="02010609060101010101" pitchFamily="2" charset="-122"/>
                </a:rPr>
                <a:t>   </a:t>
              </a:r>
              <a:r>
                <a:rPr lang="zh-CN" altLang="en-US" sz="2800" dirty="0" smtClean="0">
                  <a:solidFill>
                    <a:srgbClr val="0070C0"/>
                  </a:solidFill>
                  <a:latin typeface="黑体" panose="02010609060101010101" pitchFamily="2" charset="-122"/>
                  <a:ea typeface="黑体" panose="02010609060101010101" pitchFamily="2" charset="-122"/>
                </a:rPr>
                <a:t>击穿电压</a:t>
              </a:r>
              <a:r>
                <a:rPr lang="zh-CN" altLang="en-US" sz="2800" dirty="0" smtClean="0">
                  <a:solidFill>
                    <a:srgbClr val="CC0000"/>
                  </a:solidFill>
                  <a:latin typeface="黑体" panose="02010609060101010101" pitchFamily="2" charset="-122"/>
                  <a:ea typeface="黑体" panose="02010609060101010101" pitchFamily="2" charset="-122"/>
                </a:rPr>
                <a:t>   ：</a:t>
              </a:r>
              <a:endParaRPr lang="zh-CN" altLang="en-US" sz="2800" dirty="0">
                <a:solidFill>
                  <a:schemeClr val="tx1"/>
                </a:solidFill>
                <a:latin typeface="黑体" panose="02010609060101010101" pitchFamily="2" charset="-122"/>
                <a:ea typeface="黑体" panose="02010609060101010101" pitchFamily="2" charset="-122"/>
              </a:endParaRPr>
            </a:p>
          </p:txBody>
        </p:sp>
        <p:graphicFrame>
          <p:nvGraphicFramePr>
            <p:cNvPr id="15" name="Object 14"/>
            <p:cNvGraphicFramePr>
              <a:graphicFrameLocks noChangeAspect="1"/>
            </p:cNvGraphicFramePr>
            <p:nvPr/>
          </p:nvGraphicFramePr>
          <p:xfrm>
            <a:off x="1600" y="1584"/>
            <a:ext cx="385" cy="432"/>
          </p:xfrm>
          <a:graphic>
            <a:graphicData uri="http://schemas.openxmlformats.org/presentationml/2006/ole">
              <mc:AlternateContent xmlns:mc="http://schemas.openxmlformats.org/markup-compatibility/2006">
                <mc:Choice xmlns:v="urn:schemas-microsoft-com:vml" Requires="v">
                  <p:oleObj spid="_x0000_s52428" name="Equation" r:id="rId9" imgW="203200" imgH="228600" progId="Equation.DSMT4">
                    <p:embed/>
                  </p:oleObj>
                </mc:Choice>
                <mc:Fallback>
                  <p:oleObj name="Equation" r:id="rId9" imgW="203200" imgH="22860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 y="1584"/>
                          <a:ext cx="385" cy="432"/>
                        </a:xfrm>
                        <a:prstGeom prst="rect">
                          <a:avLst/>
                        </a:prstGeom>
                        <a:noFill/>
                        <a:ln>
                          <a:noFill/>
                        </a:ln>
                        <a:extLst>
                          <a:ext uri="{909E8E84-426E-40DD-AFC4-6F175D3DCCD1}">
                            <a14:hiddenFill xmlns:a14="http://schemas.microsoft.com/office/drawing/2010/main">
                              <a:gradFill rotWithShape="0">
                                <a:gsLst>
                                  <a:gs pos="0">
                                    <a:schemeClr val="accent1"/>
                                  </a:gs>
                                  <a:gs pos="50000">
                                    <a:schemeClr val="accent1">
                                      <a:gamma/>
                                      <a:tint val="0"/>
                                      <a:invGamma/>
                                    </a:schemeClr>
                                  </a:gs>
                                  <a:gs pos="100000">
                                    <a:schemeClr val="accent1"/>
                                  </a:gs>
                                </a:gsLst>
                                <a:lin ang="5400000" scaled="1"/>
                              </a:gra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nvGraphicFramePr>
          <p:xfrm>
            <a:off x="2260" y="1392"/>
            <a:ext cx="1148" cy="763"/>
          </p:xfrm>
          <a:graphic>
            <a:graphicData uri="http://schemas.openxmlformats.org/presentationml/2006/ole">
              <mc:AlternateContent xmlns:mc="http://schemas.openxmlformats.org/markup-compatibility/2006">
                <mc:Choice xmlns:v="urn:schemas-microsoft-com:vml" Requires="v">
                  <p:oleObj spid="_x0000_s52429" name="Equation" r:id="rId11" imgW="546100" imgH="393700" progId="Equation.DSMT4">
                    <p:embed/>
                  </p:oleObj>
                </mc:Choice>
                <mc:Fallback>
                  <p:oleObj name="Equation" r:id="rId11" imgW="546100" imgH="393700" progId="Equation.DSMT4">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0" y="1392"/>
                          <a:ext cx="1148" cy="763"/>
                        </a:xfrm>
                        <a:prstGeom prst="rect">
                          <a:avLst/>
                        </a:prstGeom>
                        <a:noFill/>
                        <a:ln>
                          <a:noFill/>
                        </a:ln>
                        <a:extLst>
                          <a:ext uri="{909E8E84-426E-40DD-AFC4-6F175D3DCCD1}">
                            <a14:hiddenFill xmlns:a14="http://schemas.microsoft.com/office/drawing/2010/main">
                              <a:gradFill rotWithShape="0">
                                <a:gsLst>
                                  <a:gs pos="0">
                                    <a:schemeClr val="accent1"/>
                                  </a:gs>
                                  <a:gs pos="50000">
                                    <a:schemeClr val="accent1">
                                      <a:gamma/>
                                      <a:tint val="0"/>
                                      <a:invGamma/>
                                    </a:schemeClr>
                                  </a:gs>
                                  <a:gs pos="100000">
                                    <a:schemeClr val="accent1"/>
                                  </a:gs>
                                </a:gsLst>
                                <a:lin ang="5400000" scaled="1"/>
                              </a:gra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17" name="Text Box 16"/>
            <p:cNvSpPr txBox="1">
              <a:spLocks noChangeArrowheads="1"/>
            </p:cNvSpPr>
            <p:nvPr/>
          </p:nvSpPr>
          <p:spPr bwMode="auto">
            <a:xfrm>
              <a:off x="3360" y="1584"/>
              <a:ext cx="2016" cy="327"/>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1C1C1C"/>
                  </a:solidFill>
                  <a:latin typeface="黑体" panose="02010609060101010101" pitchFamily="2" charset="-122"/>
                  <a:ea typeface="黑体" panose="02010609060101010101" pitchFamily="2" charset="-122"/>
                </a:rPr>
                <a:t>（平行板电容器）</a:t>
              </a:r>
              <a:endParaRPr lang="zh-CN" altLang="en-US" sz="2800" dirty="0">
                <a:solidFill>
                  <a:srgbClr val="1C1C1C"/>
                </a:solidFill>
                <a:latin typeface="黑体" panose="02010609060101010101" pitchFamily="2" charset="-122"/>
                <a:ea typeface="黑体" panose="02010609060101010101" pitchFamily="2" charset="-122"/>
              </a:endParaRPr>
            </a:p>
          </p:txBody>
        </p:sp>
      </p:grpSp>
      <p:sp>
        <p:nvSpPr>
          <p:cNvPr id="18" name="Text Box 2"/>
          <p:cNvSpPr txBox="1">
            <a:spLocks noChangeArrowheads="1"/>
          </p:cNvSpPr>
          <p:nvPr/>
        </p:nvSpPr>
        <p:spPr bwMode="auto">
          <a:xfrm>
            <a:off x="609600" y="152400"/>
            <a:ext cx="3886200" cy="584775"/>
          </a:xfrm>
          <a:prstGeom prst="rect">
            <a:avLst/>
          </a:prstGeom>
          <a:noFill/>
          <a:ln w="9525">
            <a:noFill/>
            <a:miter lim="800000"/>
          </a:ln>
          <a:effectLst/>
        </p:spPr>
        <p:txBody>
          <a:bodyPr>
            <a:spAutoFit/>
          </a:bodyPr>
          <a:lstStyle/>
          <a:p>
            <a:pPr>
              <a:spcBef>
                <a:spcPct val="50000"/>
              </a:spcBef>
            </a:pPr>
            <a:r>
              <a:rPr lang="zh-CN" altLang="en-US" sz="3200" b="1" dirty="0" smtClean="0">
                <a:solidFill>
                  <a:srgbClr val="00B050"/>
                </a:solidFill>
                <a:latin typeface="黑体" panose="02010609060101010101" pitchFamily="2" charset="-122"/>
                <a:ea typeface="黑体" panose="02010609060101010101" pitchFamily="2" charset="-122"/>
              </a:rPr>
              <a:t>二 电容器及其电容</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17929" y="1058304"/>
            <a:ext cx="5105400" cy="584775"/>
          </a:xfrm>
          <a:prstGeom prst="rect">
            <a:avLst/>
          </a:prstGeom>
          <a:noFill/>
          <a:ln w="9525">
            <a:noFill/>
            <a:miter lim="800000"/>
          </a:ln>
          <a:effectLst/>
        </p:spPr>
        <p:txBody>
          <a:bodyPr>
            <a:spAutoFit/>
          </a:bodyPr>
          <a:lstStyle/>
          <a:p>
            <a:pPr lvl="1">
              <a:spcBef>
                <a:spcPct val="50000"/>
              </a:spcBef>
              <a:buFont typeface="Wingdings" panose="05000000000000000000" pitchFamily="2" charset="2"/>
              <a:buNone/>
            </a:pPr>
            <a:r>
              <a:rPr lang="en-US" altLang="zh-CN" sz="32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2</a:t>
            </a:r>
            <a:r>
              <a:rPr lang="zh-CN" altLang="en-US" sz="3200" dirty="0" smtClean="0">
                <a:solidFill>
                  <a:srgbClr val="FF0000"/>
                </a:solidFill>
                <a:latin typeface="黑体" panose="02010609060101010101" pitchFamily="2" charset="-122"/>
                <a:ea typeface="黑体" panose="02010609060101010101" pitchFamily="2" charset="-122"/>
              </a:rPr>
              <a:t> 电容器</a:t>
            </a:r>
            <a:r>
              <a:rPr lang="zh-CN" altLang="en-US" sz="3200" dirty="0">
                <a:solidFill>
                  <a:srgbClr val="FF0000"/>
                </a:solidFill>
                <a:latin typeface="黑体" panose="02010609060101010101" pitchFamily="2" charset="-122"/>
                <a:ea typeface="黑体" panose="02010609060101010101" pitchFamily="2" charset="-122"/>
              </a:rPr>
              <a:t>电容的计算</a:t>
            </a:r>
            <a:endParaRPr lang="zh-CN" altLang="en-US" sz="3200" dirty="0">
              <a:solidFill>
                <a:srgbClr val="FF0000"/>
              </a:solidFill>
              <a:latin typeface="黑体" panose="02010609060101010101" pitchFamily="2" charset="-122"/>
              <a:ea typeface="黑体" panose="02010609060101010101" pitchFamily="2" charset="-122"/>
            </a:endParaRPr>
          </a:p>
        </p:txBody>
      </p:sp>
      <p:sp>
        <p:nvSpPr>
          <p:cNvPr id="30724" name="Text Box 4"/>
          <p:cNvSpPr txBox="1">
            <a:spLocks noChangeArrowheads="1"/>
          </p:cNvSpPr>
          <p:nvPr/>
        </p:nvSpPr>
        <p:spPr bwMode="auto">
          <a:xfrm>
            <a:off x="2362200" y="1981200"/>
            <a:ext cx="5715000" cy="1160463"/>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2" charset="-122"/>
                <a:ea typeface="黑体" panose="02010609060101010101" pitchFamily="2" charset="-122"/>
              </a:rPr>
              <a:t> 1</a:t>
            </a:r>
            <a:r>
              <a:rPr lang="zh-CN" altLang="en-US" sz="2800" dirty="0">
                <a:solidFill>
                  <a:srgbClr val="CC0000"/>
                </a:solidFill>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设两极板分别带电      ；</a:t>
            </a:r>
            <a:endParaRPr lang="zh-CN" altLang="en-US" sz="2800" dirty="0">
              <a:latin typeface="黑体" panose="02010609060101010101" pitchFamily="2" charset="-122"/>
              <a:ea typeface="黑体" panose="02010609060101010101" pitchFamily="2" charset="-122"/>
            </a:endParaRPr>
          </a:p>
          <a:p>
            <a:pPr>
              <a:spcBef>
                <a:spcPct val="50000"/>
              </a:spcBef>
            </a:pPr>
            <a:r>
              <a:rPr lang="zh-CN" altLang="en-US" sz="2800" dirty="0">
                <a:latin typeface="黑体" panose="02010609060101010101" pitchFamily="2" charset="-122"/>
                <a:ea typeface="黑体" panose="02010609060101010101" pitchFamily="2" charset="-122"/>
              </a:rPr>
              <a:t> </a:t>
            </a:r>
            <a:r>
              <a:rPr lang="en-US" altLang="zh-CN" sz="2800" dirty="0">
                <a:solidFill>
                  <a:srgbClr val="CC0000"/>
                </a:solidFill>
                <a:latin typeface="黑体" panose="02010609060101010101" pitchFamily="2" charset="-122"/>
                <a:ea typeface="黑体" panose="02010609060101010101" pitchFamily="2" charset="-122"/>
              </a:rPr>
              <a:t>2</a:t>
            </a:r>
            <a:r>
              <a:rPr lang="zh-CN" altLang="en-US" sz="2800" dirty="0">
                <a:solidFill>
                  <a:srgbClr val="CC0000"/>
                </a:solidFill>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求</a:t>
            </a:r>
            <a:r>
              <a:rPr lang="zh-CN" altLang="zh-CN" sz="2800" dirty="0">
                <a:latin typeface="黑体" panose="02010609060101010101" pitchFamily="2" charset="-122"/>
                <a:ea typeface="黑体" panose="02010609060101010101" pitchFamily="2" charset="-122"/>
              </a:rPr>
              <a:t> </a:t>
            </a:r>
            <a:r>
              <a:rPr lang="zh-CN" altLang="en-US" sz="2800" dirty="0">
                <a:latin typeface="黑体" panose="02010609060101010101" pitchFamily="2" charset="-122"/>
                <a:ea typeface="黑体" panose="02010609060101010101" pitchFamily="2" charset="-122"/>
              </a:rPr>
              <a:t>  ； </a:t>
            </a:r>
            <a:endParaRPr lang="zh-CN" altLang="en-US" sz="2800" dirty="0">
              <a:latin typeface="黑体" panose="02010609060101010101" pitchFamily="2" charset="-122"/>
              <a:ea typeface="黑体" panose="02010609060101010101" pitchFamily="2" charset="-122"/>
            </a:endParaRPr>
          </a:p>
        </p:txBody>
      </p:sp>
      <p:graphicFrame>
        <p:nvGraphicFramePr>
          <p:cNvPr id="30725" name="Object 5"/>
          <p:cNvGraphicFramePr>
            <a:graphicFrameLocks noChangeAspect="1"/>
          </p:cNvGraphicFramePr>
          <p:nvPr/>
        </p:nvGraphicFramePr>
        <p:xfrm>
          <a:off x="6172200" y="2043113"/>
          <a:ext cx="762000" cy="547687"/>
        </p:xfrm>
        <a:graphic>
          <a:graphicData uri="http://schemas.openxmlformats.org/presentationml/2006/ole">
            <mc:AlternateContent xmlns:mc="http://schemas.openxmlformats.org/markup-compatibility/2006">
              <mc:Choice xmlns:v="urn:schemas-microsoft-com:vml" Requires="v">
                <p:oleObj spid="_x0000_s53378" name="Equation" r:id="rId1" imgW="405765" imgH="292100" progId="Equation.3">
                  <p:embed/>
                </p:oleObj>
              </mc:Choice>
              <mc:Fallback>
                <p:oleObj name="Equation" r:id="rId1" imgW="405765" imgH="2921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043113"/>
                        <a:ext cx="762000"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6" name="Object 6"/>
          <p:cNvGraphicFramePr>
            <a:graphicFrameLocks noChangeAspect="1"/>
          </p:cNvGraphicFramePr>
          <p:nvPr/>
        </p:nvGraphicFramePr>
        <p:xfrm>
          <a:off x="3657600" y="2667000"/>
          <a:ext cx="368300" cy="457200"/>
        </p:xfrm>
        <a:graphic>
          <a:graphicData uri="http://schemas.openxmlformats.org/presentationml/2006/ole">
            <mc:AlternateContent xmlns:mc="http://schemas.openxmlformats.org/markup-compatibility/2006">
              <mc:Choice xmlns:v="urn:schemas-microsoft-com:vml" Requires="v">
                <p:oleObj spid="_x0000_s53379" name="Equation" r:id="rId3" imgW="215900" imgH="266065" progId="Equation.3">
                  <p:embed/>
                </p:oleObj>
              </mc:Choice>
              <mc:Fallback>
                <p:oleObj name="Equation" r:id="rId3" imgW="215900" imgH="266065"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667000"/>
                        <a:ext cx="3683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8" name="Rectangle 8"/>
          <p:cNvSpPr>
            <a:spLocks noChangeArrowheads="1"/>
          </p:cNvSpPr>
          <p:nvPr/>
        </p:nvSpPr>
        <p:spPr bwMode="auto">
          <a:xfrm>
            <a:off x="2590800" y="3276600"/>
            <a:ext cx="4114800" cy="1160463"/>
          </a:xfrm>
          <a:prstGeom prst="rect">
            <a:avLst/>
          </a:prstGeom>
          <a:noFill/>
          <a:ln w="9525">
            <a:noFill/>
            <a:miter lim="800000"/>
          </a:ln>
          <a:effectLst/>
        </p:spPr>
        <p:txBody>
          <a:bodyPr>
            <a:spAutoFit/>
          </a:bodyPr>
          <a:lstStyle/>
          <a:p>
            <a:pPr>
              <a:spcBef>
                <a:spcPct val="50000"/>
              </a:spcBef>
            </a:pPr>
            <a:r>
              <a:rPr lang="en-US" altLang="zh-CN" sz="2800" dirty="0">
                <a:solidFill>
                  <a:srgbClr val="CC0000"/>
                </a:solidFill>
                <a:latin typeface="黑体" panose="02010609060101010101" pitchFamily="2" charset="-122"/>
                <a:ea typeface="黑体" panose="02010609060101010101" pitchFamily="2" charset="-122"/>
              </a:rPr>
              <a:t>3</a:t>
            </a:r>
            <a:r>
              <a:rPr lang="zh-CN" altLang="en-US" sz="2800" dirty="0">
                <a:solidFill>
                  <a:srgbClr val="CC0000"/>
                </a:solidFill>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求   ；  </a:t>
            </a:r>
            <a:endParaRPr lang="zh-CN" altLang="en-US" sz="2800" dirty="0">
              <a:latin typeface="黑体" panose="02010609060101010101" pitchFamily="2" charset="-122"/>
              <a:ea typeface="黑体" panose="02010609060101010101" pitchFamily="2" charset="-122"/>
            </a:endParaRPr>
          </a:p>
          <a:p>
            <a:pPr>
              <a:spcBef>
                <a:spcPct val="50000"/>
              </a:spcBef>
            </a:pPr>
            <a:r>
              <a:rPr lang="en-US" altLang="zh-CN" sz="2800" dirty="0">
                <a:solidFill>
                  <a:srgbClr val="CC0000"/>
                </a:solidFill>
                <a:latin typeface="黑体" panose="02010609060101010101" pitchFamily="2" charset="-122"/>
                <a:ea typeface="黑体" panose="02010609060101010101" pitchFamily="2" charset="-122"/>
              </a:rPr>
              <a:t>4</a:t>
            </a:r>
            <a:r>
              <a:rPr lang="zh-CN" altLang="en-US" sz="2800" dirty="0">
                <a:solidFill>
                  <a:srgbClr val="CC0000"/>
                </a:solidFill>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求    </a:t>
            </a:r>
            <a:r>
              <a:rPr lang="en-US" altLang="zh-CN" sz="2800" dirty="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p:txBody>
      </p:sp>
      <p:graphicFrame>
        <p:nvGraphicFramePr>
          <p:cNvPr id="30729" name="Object 9"/>
          <p:cNvGraphicFramePr>
            <a:graphicFrameLocks noChangeAspect="1"/>
          </p:cNvGraphicFramePr>
          <p:nvPr/>
        </p:nvGraphicFramePr>
        <p:xfrm>
          <a:off x="3657600" y="3352800"/>
          <a:ext cx="457200" cy="457200"/>
        </p:xfrm>
        <a:graphic>
          <a:graphicData uri="http://schemas.openxmlformats.org/presentationml/2006/ole">
            <mc:AlternateContent xmlns:mc="http://schemas.openxmlformats.org/markup-compatibility/2006">
              <mc:Choice xmlns:v="urn:schemas-microsoft-com:vml" Requires="v">
                <p:oleObj spid="_x0000_s53380" name="Equation" r:id="rId5" imgW="241300" imgH="241300" progId="Equation.3">
                  <p:embed/>
                </p:oleObj>
              </mc:Choice>
              <mc:Fallback>
                <p:oleObj name="Equation" r:id="rId5" imgW="241300" imgH="2413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352800"/>
                        <a:ext cx="45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30" name="Object 10"/>
          <p:cNvGraphicFramePr>
            <a:graphicFrameLocks noChangeAspect="1"/>
          </p:cNvGraphicFramePr>
          <p:nvPr/>
        </p:nvGraphicFramePr>
        <p:xfrm>
          <a:off x="3733800" y="3962400"/>
          <a:ext cx="409575" cy="457200"/>
        </p:xfrm>
        <a:graphic>
          <a:graphicData uri="http://schemas.openxmlformats.org/presentationml/2006/ole">
            <mc:AlternateContent xmlns:mc="http://schemas.openxmlformats.org/markup-compatibility/2006">
              <mc:Choice xmlns:v="urn:schemas-microsoft-com:vml" Requires="v">
                <p:oleObj spid="_x0000_s53381" name="Equation" r:id="rId7" imgW="215900" imgH="241300" progId="Equation.3">
                  <p:embed/>
                </p:oleObj>
              </mc:Choice>
              <mc:Fallback>
                <p:oleObj name="Equation" r:id="rId7" imgW="215900" imgH="2413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3962400"/>
                        <a:ext cx="4095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1" name="Text Box 11"/>
          <p:cNvSpPr txBox="1">
            <a:spLocks noChangeArrowheads="1"/>
          </p:cNvSpPr>
          <p:nvPr/>
        </p:nvSpPr>
        <p:spPr bwMode="auto">
          <a:xfrm>
            <a:off x="1066800" y="2057400"/>
            <a:ext cx="1295400" cy="531813"/>
          </a:xfrm>
          <a:prstGeom prst="rect">
            <a:avLst/>
          </a:prstGeom>
          <a:gradFill rotWithShape="0">
            <a:gsLst>
              <a:gs pos="0">
                <a:srgbClr val="FFE1FF"/>
              </a:gs>
              <a:gs pos="50000">
                <a:srgbClr val="FFE1FF">
                  <a:gamma/>
                  <a:tint val="20000"/>
                  <a:invGamma/>
                </a:srgbClr>
              </a:gs>
              <a:gs pos="100000">
                <a:srgbClr val="FFE1FF"/>
              </a:gs>
            </a:gsLst>
            <a:lin ang="5400000" scaled="1"/>
          </a:gradFill>
          <a:ln w="12700">
            <a:solidFill>
              <a:srgbClr val="CC00FF"/>
            </a:solidFill>
            <a:miter lim="800000"/>
          </a:ln>
          <a:effectLst/>
        </p:spPr>
        <p:txBody>
          <a:bodyPr>
            <a:spAutoFit/>
          </a:bodyPr>
          <a:lstStyle/>
          <a:p>
            <a:pPr algn="ctr">
              <a:spcBef>
                <a:spcPct val="50000"/>
              </a:spcBef>
            </a:pPr>
            <a:r>
              <a:rPr lang="zh-CN" altLang="en-US" sz="2800" dirty="0">
                <a:solidFill>
                  <a:srgbClr val="1C1C1C"/>
                </a:solidFill>
                <a:latin typeface="黑体" panose="02010609060101010101" pitchFamily="2" charset="-122"/>
                <a:ea typeface="黑体" panose="02010609060101010101" pitchFamily="2" charset="-122"/>
              </a:rPr>
              <a:t>步骤</a:t>
            </a:r>
            <a:endParaRPr lang="zh-CN" altLang="en-US" sz="2800" dirty="0">
              <a:solidFill>
                <a:srgbClr val="1C1C1C"/>
              </a:solidFill>
              <a:latin typeface="黑体" panose="02010609060101010101" pitchFamily="2" charset="-122"/>
              <a:ea typeface="黑体" panose="02010609060101010101" pitchFamily="2" charset="-122"/>
            </a:endParaRPr>
          </a:p>
        </p:txBody>
      </p:sp>
      <p:sp>
        <p:nvSpPr>
          <p:cNvPr id="10" name="Text Box 2"/>
          <p:cNvSpPr txBox="1">
            <a:spLocks noChangeArrowheads="1"/>
          </p:cNvSpPr>
          <p:nvPr/>
        </p:nvSpPr>
        <p:spPr bwMode="auto">
          <a:xfrm>
            <a:off x="609600" y="152400"/>
            <a:ext cx="3886200" cy="584775"/>
          </a:xfrm>
          <a:prstGeom prst="rect">
            <a:avLst/>
          </a:prstGeom>
          <a:noFill/>
          <a:ln w="9525">
            <a:noFill/>
            <a:miter lim="800000"/>
          </a:ln>
          <a:effectLst/>
        </p:spPr>
        <p:txBody>
          <a:bodyPr>
            <a:spAutoFit/>
          </a:bodyPr>
          <a:lstStyle/>
          <a:p>
            <a:pPr>
              <a:spcBef>
                <a:spcPct val="50000"/>
              </a:spcBef>
            </a:pPr>
            <a:r>
              <a:rPr lang="zh-CN" altLang="en-US" sz="3200" b="1" dirty="0" smtClean="0">
                <a:solidFill>
                  <a:srgbClr val="00B050"/>
                </a:solidFill>
                <a:latin typeface="黑体" panose="02010609060101010101" pitchFamily="2" charset="-122"/>
                <a:ea typeface="黑体" panose="02010609060101010101" pitchFamily="2" charset="-122"/>
              </a:rPr>
              <a:t>二 电容器及其电容</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blinds(horizontal)">
                                      <p:cBhvr>
                                        <p:cTn id="7" dur="500"/>
                                        <p:tgtEl>
                                          <p:spTgt spid="307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24"/>
                                        </p:tgtEl>
                                        <p:attrNameLst>
                                          <p:attrName>style.visibility</p:attrName>
                                        </p:attrNameLst>
                                      </p:cBhvr>
                                      <p:to>
                                        <p:strVal val="visible"/>
                                      </p:to>
                                    </p:set>
                                    <p:animEffect transition="in" filter="fade">
                                      <p:cBhvr>
                                        <p:cTn id="12" dur="500"/>
                                        <p:tgtEl>
                                          <p:spTgt spid="30724"/>
                                        </p:tgtEl>
                                      </p:cBhvr>
                                    </p:animEffect>
                                  </p:childTnLst>
                                </p:cTn>
                              </p:par>
                              <p:par>
                                <p:cTn id="13" presetID="10" presetClass="entr" presetSubtype="0" fill="hold" nodeType="withEffect">
                                  <p:stCondLst>
                                    <p:cond delay="0"/>
                                  </p:stCondLst>
                                  <p:childTnLst>
                                    <p:set>
                                      <p:cBhvr>
                                        <p:cTn id="14" dur="1" fill="hold">
                                          <p:stCondLst>
                                            <p:cond delay="0"/>
                                          </p:stCondLst>
                                        </p:cTn>
                                        <p:tgtEl>
                                          <p:spTgt spid="30725"/>
                                        </p:tgtEl>
                                        <p:attrNameLst>
                                          <p:attrName>style.visibility</p:attrName>
                                        </p:attrNameLst>
                                      </p:cBhvr>
                                      <p:to>
                                        <p:strVal val="visible"/>
                                      </p:to>
                                    </p:set>
                                    <p:animEffect transition="in" filter="fade">
                                      <p:cBhvr>
                                        <p:cTn id="15" dur="500"/>
                                        <p:tgtEl>
                                          <p:spTgt spid="30725"/>
                                        </p:tgtEl>
                                      </p:cBhvr>
                                    </p:animEffect>
                                  </p:childTnLst>
                                </p:cTn>
                              </p:par>
                              <p:par>
                                <p:cTn id="16" presetID="10" presetClass="entr" presetSubtype="0" fill="hold" nodeType="withEffect">
                                  <p:stCondLst>
                                    <p:cond delay="0"/>
                                  </p:stCondLst>
                                  <p:childTnLst>
                                    <p:set>
                                      <p:cBhvr>
                                        <p:cTn id="17" dur="1" fill="hold">
                                          <p:stCondLst>
                                            <p:cond delay="0"/>
                                          </p:stCondLst>
                                        </p:cTn>
                                        <p:tgtEl>
                                          <p:spTgt spid="30726"/>
                                        </p:tgtEl>
                                        <p:attrNameLst>
                                          <p:attrName>style.visibility</p:attrName>
                                        </p:attrNameLst>
                                      </p:cBhvr>
                                      <p:to>
                                        <p:strVal val="visible"/>
                                      </p:to>
                                    </p:set>
                                    <p:animEffect transition="in" filter="fade">
                                      <p:cBhvr>
                                        <p:cTn id="18" dur="500"/>
                                        <p:tgtEl>
                                          <p:spTgt spid="307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728"/>
                                        </p:tgtEl>
                                        <p:attrNameLst>
                                          <p:attrName>style.visibility</p:attrName>
                                        </p:attrNameLst>
                                      </p:cBhvr>
                                      <p:to>
                                        <p:strVal val="visible"/>
                                      </p:to>
                                    </p:set>
                                    <p:animEffect transition="in" filter="fade">
                                      <p:cBhvr>
                                        <p:cTn id="21" dur="500"/>
                                        <p:tgtEl>
                                          <p:spTgt spid="30728"/>
                                        </p:tgtEl>
                                      </p:cBhvr>
                                    </p:animEffect>
                                  </p:childTnLst>
                                </p:cTn>
                              </p:par>
                              <p:par>
                                <p:cTn id="22" presetID="10" presetClass="entr" presetSubtype="0" fill="hold" nodeType="withEffect">
                                  <p:stCondLst>
                                    <p:cond delay="0"/>
                                  </p:stCondLst>
                                  <p:childTnLst>
                                    <p:set>
                                      <p:cBhvr>
                                        <p:cTn id="23" dur="1" fill="hold">
                                          <p:stCondLst>
                                            <p:cond delay="0"/>
                                          </p:stCondLst>
                                        </p:cTn>
                                        <p:tgtEl>
                                          <p:spTgt spid="30729"/>
                                        </p:tgtEl>
                                        <p:attrNameLst>
                                          <p:attrName>style.visibility</p:attrName>
                                        </p:attrNameLst>
                                      </p:cBhvr>
                                      <p:to>
                                        <p:strVal val="visible"/>
                                      </p:to>
                                    </p:set>
                                    <p:animEffect transition="in" filter="fade">
                                      <p:cBhvr>
                                        <p:cTn id="24" dur="500"/>
                                        <p:tgtEl>
                                          <p:spTgt spid="30729"/>
                                        </p:tgtEl>
                                      </p:cBhvr>
                                    </p:animEffect>
                                  </p:childTnLst>
                                </p:cTn>
                              </p:par>
                              <p:par>
                                <p:cTn id="25" presetID="10" presetClass="entr" presetSubtype="0" fill="hold" nodeType="withEffect">
                                  <p:stCondLst>
                                    <p:cond delay="0"/>
                                  </p:stCondLst>
                                  <p:childTnLst>
                                    <p:set>
                                      <p:cBhvr>
                                        <p:cTn id="26" dur="1" fill="hold">
                                          <p:stCondLst>
                                            <p:cond delay="0"/>
                                          </p:stCondLst>
                                        </p:cTn>
                                        <p:tgtEl>
                                          <p:spTgt spid="30730"/>
                                        </p:tgtEl>
                                        <p:attrNameLst>
                                          <p:attrName>style.visibility</p:attrName>
                                        </p:attrNameLst>
                                      </p:cBhvr>
                                      <p:to>
                                        <p:strVal val="visible"/>
                                      </p:to>
                                    </p:set>
                                    <p:animEffect transition="in" filter="fade">
                                      <p:cBhvr>
                                        <p:cTn id="27" dur="500"/>
                                        <p:tgtEl>
                                          <p:spTgt spid="307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731"/>
                                        </p:tgtEl>
                                        <p:attrNameLst>
                                          <p:attrName>style.visibility</p:attrName>
                                        </p:attrNameLst>
                                      </p:cBhvr>
                                      <p:to>
                                        <p:strVal val="visible"/>
                                      </p:to>
                                    </p:set>
                                    <p:animEffect transition="in" filter="fade">
                                      <p:cBhvr>
                                        <p:cTn id="30" dur="500"/>
                                        <p:tgtEl>
                                          <p:spTgt spid="30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24" grpId="0"/>
      <p:bldP spid="30728" grpId="0"/>
      <p:bldP spid="307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486400" y="2528887"/>
            <a:ext cx="3124200" cy="3124200"/>
            <a:chOff x="3600" y="1392"/>
            <a:chExt cx="1968" cy="1968"/>
          </a:xfrm>
        </p:grpSpPr>
        <p:grpSp>
          <p:nvGrpSpPr>
            <p:cNvPr id="3" name="Group 3"/>
            <p:cNvGrpSpPr/>
            <p:nvPr/>
          </p:nvGrpSpPr>
          <p:grpSpPr bwMode="auto">
            <a:xfrm>
              <a:off x="3600" y="1392"/>
              <a:ext cx="1968" cy="1968"/>
              <a:chOff x="3600" y="1392"/>
              <a:chExt cx="1968" cy="1968"/>
            </a:xfrm>
          </p:grpSpPr>
          <p:sp>
            <p:nvSpPr>
              <p:cNvPr id="31748" name="Rectangle 4"/>
              <p:cNvSpPr>
                <a:spLocks noChangeArrowheads="1"/>
              </p:cNvSpPr>
              <p:nvPr/>
            </p:nvSpPr>
            <p:spPr bwMode="auto">
              <a:xfrm>
                <a:off x="3600" y="1392"/>
                <a:ext cx="1968" cy="1968"/>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31749" name="Rectangle 5"/>
              <p:cNvSpPr>
                <a:spLocks noChangeArrowheads="1"/>
              </p:cNvSpPr>
              <p:nvPr/>
            </p:nvSpPr>
            <p:spPr bwMode="auto">
              <a:xfrm>
                <a:off x="4056" y="1896"/>
                <a:ext cx="120" cy="1368"/>
              </a:xfrm>
              <a:prstGeom prst="rect">
                <a:avLst/>
              </a:prstGeom>
              <a:gradFill rotWithShape="0">
                <a:gsLst>
                  <a:gs pos="0">
                    <a:schemeClr val="bg1">
                      <a:gamma/>
                      <a:shade val="46275"/>
                      <a:invGamma/>
                    </a:schemeClr>
                  </a:gs>
                  <a:gs pos="100000">
                    <a:schemeClr val="bg1"/>
                  </a:gs>
                </a:gsLst>
                <a:lin ang="0" scaled="1"/>
              </a:gradFill>
              <a:ln w="19050">
                <a:solidFill>
                  <a:schemeClr val="tx1"/>
                </a:solidFill>
                <a:miter lim="800000"/>
              </a:ln>
              <a:effectLst/>
            </p:spPr>
            <p:txBody>
              <a:bodyPr wrap="none" anchor="ctr"/>
              <a:lstStyle/>
              <a:p>
                <a:endParaRPr lang="zh-CN" altLang="en-US"/>
              </a:p>
            </p:txBody>
          </p:sp>
          <p:sp>
            <p:nvSpPr>
              <p:cNvPr id="31750" name="Rectangle 6"/>
              <p:cNvSpPr>
                <a:spLocks noChangeArrowheads="1"/>
              </p:cNvSpPr>
              <p:nvPr/>
            </p:nvSpPr>
            <p:spPr bwMode="auto">
              <a:xfrm>
                <a:off x="5040" y="1896"/>
                <a:ext cx="120" cy="1368"/>
              </a:xfrm>
              <a:prstGeom prst="rect">
                <a:avLst/>
              </a:prstGeom>
              <a:gradFill rotWithShape="0">
                <a:gsLst>
                  <a:gs pos="0">
                    <a:schemeClr val="bg1"/>
                  </a:gs>
                  <a:gs pos="100000">
                    <a:schemeClr val="bg1">
                      <a:gamma/>
                      <a:shade val="46275"/>
                      <a:invGamma/>
                    </a:schemeClr>
                  </a:gs>
                </a:gsLst>
                <a:lin ang="0" scaled="1"/>
              </a:gradFill>
              <a:ln w="19050">
                <a:solidFill>
                  <a:schemeClr val="tx1"/>
                </a:solidFill>
                <a:miter lim="800000"/>
              </a:ln>
              <a:effectLst/>
            </p:spPr>
            <p:txBody>
              <a:bodyPr wrap="none" anchor="ctr"/>
              <a:lstStyle/>
              <a:p>
                <a:endParaRPr lang="zh-CN" altLang="en-US"/>
              </a:p>
            </p:txBody>
          </p:sp>
          <p:sp>
            <p:nvSpPr>
              <p:cNvPr id="31751" name="Line 7"/>
              <p:cNvSpPr>
                <a:spLocks noChangeShapeType="1"/>
              </p:cNvSpPr>
              <p:nvPr/>
            </p:nvSpPr>
            <p:spPr bwMode="auto">
              <a:xfrm>
                <a:off x="4176" y="1776"/>
                <a:ext cx="864" cy="0"/>
              </a:xfrm>
              <a:prstGeom prst="line">
                <a:avLst/>
              </a:prstGeom>
              <a:noFill/>
              <a:ln w="12700">
                <a:solidFill>
                  <a:srgbClr val="CC00CC"/>
                </a:solidFill>
                <a:round/>
                <a:headEnd type="triangle" w="sm" len="lg"/>
                <a:tailEnd type="triangle" w="sm" len="lg"/>
              </a:ln>
              <a:effectLst/>
            </p:spPr>
            <p:txBody>
              <a:bodyPr wrap="none" anchor="ctr"/>
              <a:lstStyle/>
              <a:p>
                <a:endParaRPr lang="zh-CN" altLang="en-US"/>
              </a:p>
            </p:txBody>
          </p:sp>
          <p:graphicFrame>
            <p:nvGraphicFramePr>
              <p:cNvPr id="31752" name="Object 8"/>
              <p:cNvGraphicFramePr>
                <a:graphicFrameLocks noChangeAspect="1"/>
              </p:cNvGraphicFramePr>
              <p:nvPr/>
            </p:nvGraphicFramePr>
            <p:xfrm>
              <a:off x="4512" y="1429"/>
              <a:ext cx="240" cy="347"/>
            </p:xfrm>
            <a:graphic>
              <a:graphicData uri="http://schemas.openxmlformats.org/presentationml/2006/ole">
                <mc:AlternateContent xmlns:mc="http://schemas.openxmlformats.org/markup-compatibility/2006">
                  <mc:Choice xmlns:v="urn:schemas-microsoft-com:vml" Requires="v">
                    <p:oleObj spid="_x0000_s54554" name="Equation" r:id="rId1" imgW="3918585" imgH="5225415" progId="Equation.3">
                      <p:embed/>
                    </p:oleObj>
                  </mc:Choice>
                  <mc:Fallback>
                    <p:oleObj name="Equation" r:id="rId1" imgW="3918585" imgH="5225415" progId="Equation.3">
                      <p:embed/>
                      <p:pic>
                        <p:nvPicPr>
                          <p:cNvPr id="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 y="1429"/>
                            <a:ext cx="240"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3" name="Object 9"/>
              <p:cNvGraphicFramePr>
                <a:graphicFrameLocks noChangeAspect="1"/>
              </p:cNvGraphicFramePr>
              <p:nvPr/>
            </p:nvGraphicFramePr>
            <p:xfrm>
              <a:off x="3792" y="2448"/>
              <a:ext cx="220" cy="302"/>
            </p:xfrm>
            <a:graphic>
              <a:graphicData uri="http://schemas.openxmlformats.org/presentationml/2006/ole">
                <mc:AlternateContent xmlns:mc="http://schemas.openxmlformats.org/markup-compatibility/2006">
                  <mc:Choice xmlns:v="urn:schemas-microsoft-com:vml" Requires="v">
                    <p:oleObj spid="_x0000_s54555" name="Equation" r:id="rId3" imgW="190500" imgH="241300" progId="Equation.3">
                      <p:embed/>
                    </p:oleObj>
                  </mc:Choice>
                  <mc:Fallback>
                    <p:oleObj name="Equation" r:id="rId3" imgW="190500" imgH="2413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48"/>
                            <a:ext cx="220" cy="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4" name="Line 10"/>
              <p:cNvSpPr>
                <a:spLocks noChangeShapeType="1"/>
              </p:cNvSpPr>
              <p:nvPr/>
            </p:nvSpPr>
            <p:spPr bwMode="auto">
              <a:xfrm flipV="1">
                <a:off x="4176" y="1632"/>
                <a:ext cx="0" cy="288"/>
              </a:xfrm>
              <a:prstGeom prst="line">
                <a:avLst/>
              </a:prstGeom>
              <a:noFill/>
              <a:ln w="12700">
                <a:solidFill>
                  <a:srgbClr val="CC00CC"/>
                </a:solidFill>
                <a:round/>
              </a:ln>
              <a:effectLst/>
            </p:spPr>
            <p:txBody>
              <a:bodyPr wrap="none"/>
              <a:lstStyle/>
              <a:p>
                <a:endParaRPr lang="zh-CN" altLang="en-US"/>
              </a:p>
            </p:txBody>
          </p:sp>
          <p:sp>
            <p:nvSpPr>
              <p:cNvPr id="31755" name="Line 11"/>
              <p:cNvSpPr>
                <a:spLocks noChangeShapeType="1"/>
              </p:cNvSpPr>
              <p:nvPr/>
            </p:nvSpPr>
            <p:spPr bwMode="auto">
              <a:xfrm flipV="1">
                <a:off x="5040" y="1632"/>
                <a:ext cx="0" cy="288"/>
              </a:xfrm>
              <a:prstGeom prst="line">
                <a:avLst/>
              </a:prstGeom>
              <a:noFill/>
              <a:ln w="12700">
                <a:solidFill>
                  <a:srgbClr val="CC00CC"/>
                </a:solidFill>
                <a:round/>
              </a:ln>
              <a:effectLst/>
            </p:spPr>
            <p:txBody>
              <a:bodyPr wrap="none"/>
              <a:lstStyle/>
              <a:p>
                <a:endParaRPr lang="zh-CN" altLang="en-US"/>
              </a:p>
            </p:txBody>
          </p:sp>
        </p:grpSp>
        <p:sp>
          <p:nvSpPr>
            <p:cNvPr id="31756" name="Rectangle 12"/>
            <p:cNvSpPr>
              <a:spLocks noChangeArrowheads="1"/>
            </p:cNvSpPr>
            <p:nvPr/>
          </p:nvSpPr>
          <p:spPr bwMode="auto">
            <a:xfrm>
              <a:off x="3792" y="2914"/>
              <a:ext cx="229" cy="327"/>
            </a:xfrm>
            <a:prstGeom prst="rect">
              <a:avLst/>
            </a:prstGeom>
            <a:noFill/>
            <a:ln w="9525">
              <a:noFill/>
              <a:miter lim="800000"/>
              <a:tailEnd type="none" w="sm" len="lg"/>
            </a:ln>
            <a:effectLst/>
          </p:spPr>
          <p:txBody>
            <a:bodyPr wrap="none">
              <a:spAutoFit/>
            </a:bodyPr>
            <a:lstStyle/>
            <a:p>
              <a:r>
                <a:rPr lang="en-US" altLang="zh-CN" sz="2800" b="1">
                  <a:latin typeface="黑体" panose="02010609060101010101" pitchFamily="2" charset="-122"/>
                  <a:ea typeface="黑体" panose="02010609060101010101" pitchFamily="2" charset="-122"/>
                </a:rPr>
                <a:t>A</a:t>
              </a:r>
              <a:endParaRPr lang="en-US" altLang="zh-CN" sz="2800" b="1">
                <a:latin typeface="黑体" panose="02010609060101010101" pitchFamily="2" charset="-122"/>
                <a:ea typeface="黑体" panose="02010609060101010101" pitchFamily="2" charset="-122"/>
              </a:endParaRPr>
            </a:p>
          </p:txBody>
        </p:sp>
        <p:sp>
          <p:nvSpPr>
            <p:cNvPr id="31757" name="Rectangle 13"/>
            <p:cNvSpPr>
              <a:spLocks noChangeArrowheads="1"/>
            </p:cNvSpPr>
            <p:nvPr/>
          </p:nvSpPr>
          <p:spPr bwMode="auto">
            <a:xfrm>
              <a:off x="5136" y="2985"/>
              <a:ext cx="265" cy="327"/>
            </a:xfrm>
            <a:prstGeom prst="rect">
              <a:avLst/>
            </a:prstGeom>
            <a:noFill/>
            <a:ln w="9525">
              <a:noFill/>
              <a:miter lim="800000"/>
              <a:tailEnd type="none" w="sm" len="lg"/>
            </a:ln>
            <a:effectLst/>
          </p:spPr>
          <p:txBody>
            <a:bodyPr>
              <a:spAutoFit/>
            </a:bodyPr>
            <a:lstStyle/>
            <a:p>
              <a:r>
                <a:rPr lang="en-US" altLang="zh-CN" sz="2800" b="1">
                  <a:latin typeface="黑体" panose="02010609060101010101" pitchFamily="2" charset="-122"/>
                  <a:ea typeface="黑体" panose="02010609060101010101" pitchFamily="2" charset="-122"/>
                </a:rPr>
                <a:t>B</a:t>
              </a:r>
              <a:endParaRPr lang="en-US" altLang="zh-CN" sz="2800" b="1">
                <a:latin typeface="黑体" panose="02010609060101010101" pitchFamily="2" charset="-122"/>
                <a:ea typeface="黑体" panose="02010609060101010101" pitchFamily="2" charset="-122"/>
              </a:endParaRPr>
            </a:p>
          </p:txBody>
        </p:sp>
      </p:grpSp>
      <p:grpSp>
        <p:nvGrpSpPr>
          <p:cNvPr id="4" name="Group 14"/>
          <p:cNvGrpSpPr/>
          <p:nvPr/>
        </p:nvGrpSpPr>
        <p:grpSpPr bwMode="auto">
          <a:xfrm>
            <a:off x="6629400" y="3519487"/>
            <a:ext cx="942975" cy="1905000"/>
            <a:chOff x="4368" y="1344"/>
            <a:chExt cx="594" cy="1200"/>
          </a:xfrm>
        </p:grpSpPr>
        <p:sp>
          <p:nvSpPr>
            <p:cNvPr id="31759" name="Line 15"/>
            <p:cNvSpPr>
              <a:spLocks noChangeShapeType="1"/>
            </p:cNvSpPr>
            <p:nvPr/>
          </p:nvSpPr>
          <p:spPr bwMode="auto">
            <a:xfrm>
              <a:off x="4368" y="1344"/>
              <a:ext cx="594" cy="0"/>
            </a:xfrm>
            <a:prstGeom prst="line">
              <a:avLst/>
            </a:prstGeom>
            <a:noFill/>
            <a:ln w="12700">
              <a:solidFill>
                <a:schemeClr val="tx1"/>
              </a:solidFill>
              <a:round/>
              <a:headEnd type="none" w="sm" len="lg"/>
              <a:tailEnd type="triangle" w="sm" len="lg"/>
            </a:ln>
            <a:effectLst/>
          </p:spPr>
          <p:txBody>
            <a:bodyPr wrap="none" anchor="ctr"/>
            <a:lstStyle/>
            <a:p>
              <a:endParaRPr lang="zh-CN" altLang="en-US"/>
            </a:p>
          </p:txBody>
        </p:sp>
        <p:sp>
          <p:nvSpPr>
            <p:cNvPr id="31760" name="Line 16"/>
            <p:cNvSpPr>
              <a:spLocks noChangeShapeType="1"/>
            </p:cNvSpPr>
            <p:nvPr/>
          </p:nvSpPr>
          <p:spPr bwMode="auto">
            <a:xfrm>
              <a:off x="4368" y="2064"/>
              <a:ext cx="594" cy="0"/>
            </a:xfrm>
            <a:prstGeom prst="line">
              <a:avLst/>
            </a:prstGeom>
            <a:noFill/>
            <a:ln w="12700">
              <a:solidFill>
                <a:schemeClr val="tx1"/>
              </a:solidFill>
              <a:round/>
              <a:headEnd type="none" w="sm" len="lg"/>
              <a:tailEnd type="triangle" w="sm" len="lg"/>
            </a:ln>
            <a:effectLst/>
          </p:spPr>
          <p:txBody>
            <a:bodyPr wrap="none" anchor="ctr"/>
            <a:lstStyle/>
            <a:p>
              <a:endParaRPr lang="zh-CN" altLang="en-US"/>
            </a:p>
          </p:txBody>
        </p:sp>
        <p:sp>
          <p:nvSpPr>
            <p:cNvPr id="31761" name="Line 17"/>
            <p:cNvSpPr>
              <a:spLocks noChangeShapeType="1"/>
            </p:cNvSpPr>
            <p:nvPr/>
          </p:nvSpPr>
          <p:spPr bwMode="auto">
            <a:xfrm>
              <a:off x="4368" y="1824"/>
              <a:ext cx="594" cy="0"/>
            </a:xfrm>
            <a:prstGeom prst="line">
              <a:avLst/>
            </a:prstGeom>
            <a:noFill/>
            <a:ln w="12700">
              <a:solidFill>
                <a:schemeClr val="tx1"/>
              </a:solidFill>
              <a:round/>
              <a:headEnd type="none" w="sm" len="lg"/>
              <a:tailEnd type="triangle" w="sm" len="lg"/>
            </a:ln>
            <a:effectLst/>
          </p:spPr>
          <p:txBody>
            <a:bodyPr wrap="none" anchor="ctr"/>
            <a:lstStyle/>
            <a:p>
              <a:endParaRPr lang="zh-CN" altLang="en-US"/>
            </a:p>
          </p:txBody>
        </p:sp>
        <p:sp>
          <p:nvSpPr>
            <p:cNvPr id="31762" name="Line 18"/>
            <p:cNvSpPr>
              <a:spLocks noChangeShapeType="1"/>
            </p:cNvSpPr>
            <p:nvPr/>
          </p:nvSpPr>
          <p:spPr bwMode="auto">
            <a:xfrm>
              <a:off x="4368" y="1584"/>
              <a:ext cx="594" cy="0"/>
            </a:xfrm>
            <a:prstGeom prst="line">
              <a:avLst/>
            </a:prstGeom>
            <a:noFill/>
            <a:ln w="12700">
              <a:solidFill>
                <a:schemeClr val="tx1"/>
              </a:solidFill>
              <a:round/>
              <a:headEnd type="none" w="sm" len="lg"/>
              <a:tailEnd type="triangle" w="sm" len="lg"/>
            </a:ln>
            <a:effectLst/>
          </p:spPr>
          <p:txBody>
            <a:bodyPr wrap="none" anchor="ctr"/>
            <a:lstStyle/>
            <a:p>
              <a:endParaRPr lang="zh-CN" altLang="en-US"/>
            </a:p>
          </p:txBody>
        </p:sp>
        <p:sp>
          <p:nvSpPr>
            <p:cNvPr id="31763" name="Line 19"/>
            <p:cNvSpPr>
              <a:spLocks noChangeShapeType="1"/>
            </p:cNvSpPr>
            <p:nvPr/>
          </p:nvSpPr>
          <p:spPr bwMode="auto">
            <a:xfrm>
              <a:off x="4368" y="2304"/>
              <a:ext cx="594" cy="0"/>
            </a:xfrm>
            <a:prstGeom prst="line">
              <a:avLst/>
            </a:prstGeom>
            <a:noFill/>
            <a:ln w="12700">
              <a:solidFill>
                <a:schemeClr val="tx1"/>
              </a:solidFill>
              <a:round/>
              <a:headEnd type="none" w="sm" len="lg"/>
              <a:tailEnd type="triangle" w="sm" len="lg"/>
            </a:ln>
            <a:effectLst/>
          </p:spPr>
          <p:txBody>
            <a:bodyPr wrap="none" anchor="ctr"/>
            <a:lstStyle/>
            <a:p>
              <a:endParaRPr lang="zh-CN" altLang="en-US"/>
            </a:p>
          </p:txBody>
        </p:sp>
        <p:sp>
          <p:nvSpPr>
            <p:cNvPr id="31764" name="Line 20"/>
            <p:cNvSpPr>
              <a:spLocks noChangeShapeType="1"/>
            </p:cNvSpPr>
            <p:nvPr/>
          </p:nvSpPr>
          <p:spPr bwMode="auto">
            <a:xfrm>
              <a:off x="4368" y="2544"/>
              <a:ext cx="594" cy="0"/>
            </a:xfrm>
            <a:prstGeom prst="line">
              <a:avLst/>
            </a:prstGeom>
            <a:noFill/>
            <a:ln w="12700">
              <a:solidFill>
                <a:schemeClr val="tx1"/>
              </a:solidFill>
              <a:round/>
              <a:headEnd type="none" w="sm" len="lg"/>
              <a:tailEnd type="triangle" w="sm" len="lg"/>
            </a:ln>
            <a:effectLst/>
          </p:spPr>
          <p:txBody>
            <a:bodyPr wrap="none" anchor="ctr"/>
            <a:lstStyle/>
            <a:p>
              <a:endParaRPr lang="zh-CN" altLang="en-US"/>
            </a:p>
          </p:txBody>
        </p:sp>
      </p:grpSp>
      <p:grpSp>
        <p:nvGrpSpPr>
          <p:cNvPr id="5" name="Group 21"/>
          <p:cNvGrpSpPr/>
          <p:nvPr/>
        </p:nvGrpSpPr>
        <p:grpSpPr bwMode="auto">
          <a:xfrm>
            <a:off x="5867400" y="2986087"/>
            <a:ext cx="2590800" cy="2608263"/>
            <a:chOff x="3840" y="1669"/>
            <a:chExt cx="1632" cy="1643"/>
          </a:xfrm>
        </p:grpSpPr>
        <p:sp>
          <p:nvSpPr>
            <p:cNvPr id="31766" name="Text Box 22"/>
            <p:cNvSpPr txBox="1">
              <a:spLocks noChangeArrowheads="1"/>
            </p:cNvSpPr>
            <p:nvPr/>
          </p:nvSpPr>
          <p:spPr bwMode="auto">
            <a:xfrm>
              <a:off x="4128" y="1872"/>
              <a:ext cx="300" cy="1438"/>
            </a:xfrm>
            <a:prstGeom prst="rect">
              <a:avLst/>
            </a:prstGeom>
            <a:noFill/>
            <a:ln w="9525">
              <a:noFill/>
              <a:miter lim="800000"/>
            </a:ln>
            <a:effectLst/>
          </p:spPr>
          <p:txBody>
            <a:bodyPr>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 + + +++</a:t>
              </a:r>
              <a:endParaRPr lang="en-US" altLang="zh-CN" sz="2400" b="1">
                <a:solidFill>
                  <a:srgbClr val="FF0000"/>
                </a:solidFill>
                <a:latin typeface="黑体" panose="02010609060101010101" pitchFamily="2" charset="-122"/>
                <a:ea typeface="黑体" panose="02010609060101010101" pitchFamily="2" charset="-122"/>
              </a:endParaRPr>
            </a:p>
          </p:txBody>
        </p:sp>
        <p:grpSp>
          <p:nvGrpSpPr>
            <p:cNvPr id="6" name="Group 23"/>
            <p:cNvGrpSpPr/>
            <p:nvPr/>
          </p:nvGrpSpPr>
          <p:grpSpPr bwMode="auto">
            <a:xfrm>
              <a:off x="3840" y="1669"/>
              <a:ext cx="1632" cy="299"/>
              <a:chOff x="3840" y="1669"/>
              <a:chExt cx="1632" cy="299"/>
            </a:xfrm>
          </p:grpSpPr>
          <p:graphicFrame>
            <p:nvGraphicFramePr>
              <p:cNvPr id="31768" name="Object 24"/>
              <p:cNvGraphicFramePr>
                <a:graphicFrameLocks noChangeAspect="1"/>
              </p:cNvGraphicFramePr>
              <p:nvPr/>
            </p:nvGraphicFramePr>
            <p:xfrm>
              <a:off x="3840" y="1680"/>
              <a:ext cx="208" cy="288"/>
            </p:xfrm>
            <a:graphic>
              <a:graphicData uri="http://schemas.openxmlformats.org/presentationml/2006/ole">
                <mc:AlternateContent xmlns:mc="http://schemas.openxmlformats.org/markup-compatibility/2006">
                  <mc:Choice xmlns:v="urn:schemas-microsoft-com:vml" Requires="v">
                    <p:oleObj spid="_x0000_s54556" name="Equation" r:id="rId5" imgW="4702810" imgH="6009005" progId="Equation.3">
                      <p:embed/>
                    </p:oleObj>
                  </mc:Choice>
                  <mc:Fallback>
                    <p:oleObj name="Equation" r:id="rId5" imgW="4702810" imgH="6009005"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 y="1680"/>
                            <a:ext cx="20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69" name="Object 25"/>
              <p:cNvGraphicFramePr>
                <a:graphicFrameLocks noChangeAspect="1"/>
              </p:cNvGraphicFramePr>
              <p:nvPr/>
            </p:nvGraphicFramePr>
            <p:xfrm>
              <a:off x="5088" y="1669"/>
              <a:ext cx="384" cy="299"/>
            </p:xfrm>
            <a:graphic>
              <a:graphicData uri="http://schemas.openxmlformats.org/presentationml/2006/ole">
                <mc:AlternateContent xmlns:mc="http://schemas.openxmlformats.org/markup-compatibility/2006">
                  <mc:Choice xmlns:v="urn:schemas-microsoft-com:vml" Requires="v">
                    <p:oleObj spid="_x0000_s54557" name="Equation" r:id="rId7" imgW="8360410" imgH="6009005" progId="Equation.3">
                      <p:embed/>
                    </p:oleObj>
                  </mc:Choice>
                  <mc:Fallback>
                    <p:oleObj name="Equation" r:id="rId7" imgW="8360410" imgH="6009005"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8" y="1669"/>
                            <a:ext cx="384" cy="2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1770" name="Text Box 26"/>
            <p:cNvSpPr txBox="1">
              <a:spLocks noChangeArrowheads="1"/>
            </p:cNvSpPr>
            <p:nvPr/>
          </p:nvSpPr>
          <p:spPr bwMode="auto">
            <a:xfrm>
              <a:off x="4896" y="1931"/>
              <a:ext cx="288" cy="1381"/>
            </a:xfrm>
            <a:prstGeom prst="rect">
              <a:avLst/>
            </a:prstGeom>
            <a:noFill/>
            <a:ln w="9525">
              <a:noFill/>
              <a:miter lim="800000"/>
            </a:ln>
            <a:effectLst/>
          </p:spPr>
          <p:txBody>
            <a:bodyPr>
              <a:spAutoFit/>
            </a:bodyPr>
            <a:lstStyle/>
            <a:p>
              <a:pPr>
                <a:lnSpc>
                  <a:spcPct val="40000"/>
                </a:lnSpc>
                <a:spcBef>
                  <a:spcPct val="50000"/>
                </a:spcBef>
              </a:pPr>
              <a:r>
                <a:rPr lang="en-US" altLang="zh-CN" sz="2800" b="1">
                  <a:solidFill>
                    <a:srgbClr val="0000FF"/>
                  </a:solidFill>
                  <a:latin typeface="黑体" panose="02010609060101010101" pitchFamily="2" charset="-122"/>
                  <a:ea typeface="黑体" panose="02010609060101010101" pitchFamily="2" charset="-122"/>
                </a:rPr>
                <a:t>-</a:t>
              </a:r>
              <a:endParaRPr lang="en-US" altLang="zh-CN" sz="2800" b="1">
                <a:solidFill>
                  <a:srgbClr val="0000FF"/>
                </a:solidFill>
                <a:latin typeface="黑体" panose="02010609060101010101" pitchFamily="2" charset="-122"/>
                <a:ea typeface="黑体" panose="02010609060101010101" pitchFamily="2" charset="-122"/>
              </a:endParaRPr>
            </a:p>
            <a:p>
              <a:pPr>
                <a:lnSpc>
                  <a:spcPct val="40000"/>
                </a:lnSpc>
                <a:spcBef>
                  <a:spcPct val="50000"/>
                </a:spcBef>
              </a:pPr>
              <a:r>
                <a:rPr lang="en-US" altLang="zh-CN" sz="2800" b="1">
                  <a:solidFill>
                    <a:srgbClr val="0000FF"/>
                  </a:solidFill>
                  <a:latin typeface="黑体" panose="02010609060101010101" pitchFamily="2" charset="-122"/>
                  <a:ea typeface="黑体" panose="02010609060101010101" pitchFamily="2" charset="-122"/>
                </a:rPr>
                <a:t>-</a:t>
              </a:r>
              <a:endParaRPr lang="en-US" altLang="zh-CN" sz="2800" b="1">
                <a:solidFill>
                  <a:srgbClr val="0000FF"/>
                </a:solidFill>
                <a:latin typeface="黑体" panose="02010609060101010101" pitchFamily="2" charset="-122"/>
                <a:ea typeface="黑体" panose="02010609060101010101" pitchFamily="2" charset="-122"/>
              </a:endParaRPr>
            </a:p>
            <a:p>
              <a:pPr>
                <a:lnSpc>
                  <a:spcPct val="40000"/>
                </a:lnSpc>
                <a:spcBef>
                  <a:spcPct val="50000"/>
                </a:spcBef>
              </a:pPr>
              <a:r>
                <a:rPr lang="en-US" altLang="zh-CN" sz="2800" b="1">
                  <a:solidFill>
                    <a:srgbClr val="0000FF"/>
                  </a:solidFill>
                  <a:latin typeface="黑体" panose="02010609060101010101" pitchFamily="2" charset="-122"/>
                  <a:ea typeface="黑体" panose="02010609060101010101" pitchFamily="2" charset="-122"/>
                </a:rPr>
                <a:t>-</a:t>
              </a:r>
              <a:endParaRPr lang="en-US" altLang="zh-CN" sz="2800" b="1">
                <a:solidFill>
                  <a:srgbClr val="0000FF"/>
                </a:solidFill>
                <a:latin typeface="黑体" panose="02010609060101010101" pitchFamily="2" charset="-122"/>
                <a:ea typeface="黑体" panose="02010609060101010101" pitchFamily="2" charset="-122"/>
              </a:endParaRPr>
            </a:p>
            <a:p>
              <a:pPr>
                <a:lnSpc>
                  <a:spcPct val="40000"/>
                </a:lnSpc>
                <a:spcBef>
                  <a:spcPct val="50000"/>
                </a:spcBef>
              </a:pPr>
              <a:r>
                <a:rPr lang="en-US" altLang="zh-CN" sz="2800" b="1">
                  <a:solidFill>
                    <a:srgbClr val="0000FF"/>
                  </a:solidFill>
                  <a:latin typeface="黑体" panose="02010609060101010101" pitchFamily="2" charset="-122"/>
                  <a:ea typeface="黑体" panose="02010609060101010101" pitchFamily="2" charset="-122"/>
                </a:rPr>
                <a:t>-</a:t>
              </a:r>
              <a:endParaRPr lang="en-US" altLang="zh-CN" sz="2800" b="1">
                <a:solidFill>
                  <a:srgbClr val="0000FF"/>
                </a:solidFill>
                <a:latin typeface="黑体" panose="02010609060101010101" pitchFamily="2" charset="-122"/>
                <a:ea typeface="黑体" panose="02010609060101010101" pitchFamily="2" charset="-122"/>
              </a:endParaRPr>
            </a:p>
            <a:p>
              <a:pPr>
                <a:lnSpc>
                  <a:spcPct val="40000"/>
                </a:lnSpc>
                <a:spcBef>
                  <a:spcPct val="50000"/>
                </a:spcBef>
              </a:pPr>
              <a:r>
                <a:rPr lang="en-US" altLang="zh-CN" sz="2800" b="1">
                  <a:solidFill>
                    <a:srgbClr val="0000FF"/>
                  </a:solidFill>
                  <a:latin typeface="黑体" panose="02010609060101010101" pitchFamily="2" charset="-122"/>
                  <a:ea typeface="黑体" panose="02010609060101010101" pitchFamily="2" charset="-122"/>
                </a:rPr>
                <a:t>-</a:t>
              </a:r>
              <a:endParaRPr lang="en-US" altLang="zh-CN" sz="2800" b="1">
                <a:solidFill>
                  <a:srgbClr val="0000FF"/>
                </a:solidFill>
                <a:latin typeface="黑体" panose="02010609060101010101" pitchFamily="2" charset="-122"/>
                <a:ea typeface="黑体" panose="02010609060101010101" pitchFamily="2" charset="-122"/>
              </a:endParaRPr>
            </a:p>
            <a:p>
              <a:pPr>
                <a:lnSpc>
                  <a:spcPct val="40000"/>
                </a:lnSpc>
                <a:spcBef>
                  <a:spcPct val="50000"/>
                </a:spcBef>
              </a:pPr>
              <a:r>
                <a:rPr lang="en-US" altLang="zh-CN" sz="2800" b="1">
                  <a:solidFill>
                    <a:srgbClr val="0000FF"/>
                  </a:solidFill>
                  <a:latin typeface="黑体" panose="02010609060101010101" pitchFamily="2" charset="-122"/>
                  <a:ea typeface="黑体" panose="02010609060101010101" pitchFamily="2" charset="-122"/>
                </a:rPr>
                <a:t>-</a:t>
              </a:r>
              <a:endParaRPr lang="en-US" altLang="zh-CN" sz="2800" b="1">
                <a:solidFill>
                  <a:srgbClr val="0000FF"/>
                </a:solidFill>
                <a:latin typeface="黑体" panose="02010609060101010101" pitchFamily="2" charset="-122"/>
                <a:ea typeface="黑体" panose="02010609060101010101" pitchFamily="2" charset="-122"/>
              </a:endParaRPr>
            </a:p>
          </p:txBody>
        </p:sp>
      </p:grpSp>
      <p:sp>
        <p:nvSpPr>
          <p:cNvPr id="31772" name="Text Box 28"/>
          <p:cNvSpPr txBox="1">
            <a:spLocks noChangeArrowheads="1"/>
          </p:cNvSpPr>
          <p:nvPr/>
        </p:nvSpPr>
        <p:spPr bwMode="auto">
          <a:xfrm>
            <a:off x="76200" y="3076574"/>
            <a:ext cx="5334000" cy="519113"/>
          </a:xfrm>
          <a:prstGeom prst="rect">
            <a:avLst/>
          </a:prstGeom>
          <a:noFill/>
          <a:ln w="9525">
            <a:noFill/>
            <a:miter lim="800000"/>
          </a:ln>
          <a:effectLst/>
        </p:spPr>
        <p:txBody>
          <a:bodyPr>
            <a:spAutoFit/>
          </a:bodyPr>
          <a:lstStyle/>
          <a:p>
            <a:pPr>
              <a:spcBef>
                <a:spcPct val="50000"/>
              </a:spcBef>
              <a:buFont typeface="Wingdings" panose="05000000000000000000" pitchFamily="2" charset="2"/>
              <a:buNone/>
            </a:pPr>
            <a:r>
              <a:rPr lang="zh-CN" altLang="en-US" sz="2800" dirty="0">
                <a:solidFill>
                  <a:srgbClr val="CC0000"/>
                </a:solidFill>
                <a:latin typeface="黑体" panose="02010609060101010101" pitchFamily="2" charset="-122"/>
                <a:ea typeface="黑体" panose="02010609060101010101" pitchFamily="2" charset="-122"/>
              </a:rPr>
              <a:t>（</a:t>
            </a:r>
            <a:r>
              <a:rPr lang="en-US" altLang="zh-CN" sz="2800" dirty="0">
                <a:solidFill>
                  <a:srgbClr val="CC0000"/>
                </a:solidFill>
                <a:latin typeface="黑体" panose="02010609060101010101" pitchFamily="2" charset="-122"/>
                <a:ea typeface="黑体" panose="02010609060101010101" pitchFamily="2" charset="-122"/>
              </a:rPr>
              <a:t>2</a:t>
            </a:r>
            <a:r>
              <a:rPr lang="zh-CN" altLang="en-US" sz="2800" dirty="0">
                <a:solidFill>
                  <a:srgbClr val="CC0000"/>
                </a:solidFill>
                <a:latin typeface="黑体" panose="02010609060101010101" pitchFamily="2" charset="-122"/>
                <a:ea typeface="黑体" panose="02010609060101010101" pitchFamily="2" charset="-122"/>
              </a:rPr>
              <a:t>）</a:t>
            </a:r>
            <a:r>
              <a:rPr lang="zh-CN" altLang="en-US" sz="2800" dirty="0">
                <a:solidFill>
                  <a:srgbClr val="1C1C1C"/>
                </a:solidFill>
                <a:latin typeface="黑体" panose="02010609060101010101" pitchFamily="2" charset="-122"/>
                <a:ea typeface="黑体" panose="02010609060101010101" pitchFamily="2" charset="-122"/>
              </a:rPr>
              <a:t>两带电平板间的电场强度</a:t>
            </a:r>
            <a:endParaRPr lang="zh-CN" altLang="en-US" sz="2800" dirty="0">
              <a:solidFill>
                <a:srgbClr val="1C1C1C"/>
              </a:solidFill>
              <a:latin typeface="黑体" panose="02010609060101010101" pitchFamily="2" charset="-122"/>
              <a:ea typeface="黑体" panose="02010609060101010101" pitchFamily="2" charset="-122"/>
            </a:endParaRPr>
          </a:p>
        </p:txBody>
      </p:sp>
      <p:grpSp>
        <p:nvGrpSpPr>
          <p:cNvPr id="7" name="Group 29"/>
          <p:cNvGrpSpPr/>
          <p:nvPr/>
        </p:nvGrpSpPr>
        <p:grpSpPr bwMode="auto">
          <a:xfrm>
            <a:off x="76200" y="2466974"/>
            <a:ext cx="4953000" cy="519113"/>
            <a:chOff x="96" y="969"/>
            <a:chExt cx="3120" cy="327"/>
          </a:xfrm>
        </p:grpSpPr>
        <p:sp>
          <p:nvSpPr>
            <p:cNvPr id="31774" name="Text Box 30"/>
            <p:cNvSpPr txBox="1">
              <a:spLocks noChangeArrowheads="1"/>
            </p:cNvSpPr>
            <p:nvPr/>
          </p:nvSpPr>
          <p:spPr bwMode="auto">
            <a:xfrm>
              <a:off x="96" y="969"/>
              <a:ext cx="2880" cy="327"/>
            </a:xfrm>
            <a:prstGeom prst="rect">
              <a:avLst/>
            </a:prstGeom>
            <a:noFill/>
            <a:ln w="9525">
              <a:noFill/>
              <a:miter lim="800000"/>
            </a:ln>
            <a:effectLst/>
          </p:spPr>
          <p:txBody>
            <a:bodyPr>
              <a:spAutoFit/>
            </a:bodyPr>
            <a:lstStyle/>
            <a:p>
              <a:pPr>
                <a:spcBef>
                  <a:spcPct val="50000"/>
                </a:spcBef>
                <a:buFont typeface="Wingdings" panose="05000000000000000000" pitchFamily="2" charset="2"/>
                <a:buNone/>
              </a:pPr>
              <a:r>
                <a:rPr lang="zh-CN" altLang="en-US" sz="2800" dirty="0">
                  <a:solidFill>
                    <a:srgbClr val="CC0000"/>
                  </a:solidFill>
                  <a:latin typeface="黑体" panose="02010609060101010101" pitchFamily="2" charset="-122"/>
                  <a:ea typeface="黑体" panose="02010609060101010101" pitchFamily="2" charset="-122"/>
                </a:rPr>
                <a:t>（</a:t>
              </a:r>
              <a:r>
                <a:rPr lang="en-US" altLang="zh-CN" sz="2800" dirty="0">
                  <a:solidFill>
                    <a:srgbClr val="CC0000"/>
                  </a:solidFill>
                  <a:latin typeface="黑体" panose="02010609060101010101" pitchFamily="2" charset="-122"/>
                  <a:ea typeface="黑体" panose="02010609060101010101" pitchFamily="2" charset="-122"/>
                </a:rPr>
                <a:t>1</a:t>
              </a:r>
              <a:r>
                <a:rPr lang="zh-CN" altLang="en-US" sz="2800" dirty="0">
                  <a:solidFill>
                    <a:srgbClr val="CC0000"/>
                  </a:solidFill>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设</a:t>
              </a:r>
              <a:r>
                <a:rPr lang="zh-CN" altLang="en-US" sz="2800" dirty="0">
                  <a:solidFill>
                    <a:srgbClr val="1C1C1C"/>
                  </a:solidFill>
                  <a:latin typeface="黑体" panose="02010609060101010101" pitchFamily="2" charset="-122"/>
                  <a:ea typeface="黑体" panose="02010609060101010101" pitchFamily="2" charset="-122"/>
                </a:rPr>
                <a:t>两导体板分别带电</a:t>
              </a:r>
              <a:endParaRPr lang="zh-CN" altLang="en-US" sz="2800" dirty="0">
                <a:solidFill>
                  <a:srgbClr val="1C1C1C"/>
                </a:solidFill>
                <a:latin typeface="黑体" panose="02010609060101010101" pitchFamily="2" charset="-122"/>
                <a:ea typeface="黑体" panose="02010609060101010101" pitchFamily="2" charset="-122"/>
              </a:endParaRPr>
            </a:p>
          </p:txBody>
        </p:sp>
        <p:graphicFrame>
          <p:nvGraphicFramePr>
            <p:cNvPr id="31775" name="Object 31"/>
            <p:cNvGraphicFramePr>
              <a:graphicFrameLocks noChangeAspect="1"/>
            </p:cNvGraphicFramePr>
            <p:nvPr/>
          </p:nvGraphicFramePr>
          <p:xfrm>
            <a:off x="2784" y="982"/>
            <a:ext cx="432" cy="311"/>
          </p:xfrm>
          <a:graphic>
            <a:graphicData uri="http://schemas.openxmlformats.org/presentationml/2006/ole">
              <mc:AlternateContent xmlns:mc="http://schemas.openxmlformats.org/markup-compatibility/2006">
                <mc:Choice xmlns:v="urn:schemas-microsoft-com:vml" Requires="v">
                  <p:oleObj spid="_x0000_s54558" name="Equation" r:id="rId9" imgW="405765" imgH="292100" progId="Equation.3">
                    <p:embed/>
                  </p:oleObj>
                </mc:Choice>
                <mc:Fallback>
                  <p:oleObj name="Equation" r:id="rId9" imgW="405765" imgH="29210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4" y="982"/>
                          <a:ext cx="432"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1777" name="Rectangle 33"/>
          <p:cNvSpPr>
            <a:spLocks noChangeArrowheads="1"/>
          </p:cNvSpPr>
          <p:nvPr/>
        </p:nvSpPr>
        <p:spPr bwMode="auto">
          <a:xfrm>
            <a:off x="76200" y="4510087"/>
            <a:ext cx="5334000" cy="519113"/>
          </a:xfrm>
          <a:prstGeom prst="rect">
            <a:avLst/>
          </a:prstGeom>
          <a:noFill/>
          <a:ln w="9525">
            <a:noFill/>
            <a:miter lim="800000"/>
          </a:ln>
          <a:effectLst/>
        </p:spPr>
        <p:txBody>
          <a:bodyPr>
            <a:spAutoFit/>
          </a:bodyPr>
          <a:lstStyle/>
          <a:p>
            <a:pPr>
              <a:buFont typeface="Wingdings" panose="05000000000000000000" pitchFamily="2" charset="2"/>
              <a:buNone/>
            </a:pPr>
            <a:r>
              <a:rPr lang="zh-CN" altLang="en-US" sz="2800" dirty="0">
                <a:solidFill>
                  <a:srgbClr val="CC0000"/>
                </a:solidFill>
                <a:latin typeface="黑体" panose="02010609060101010101" pitchFamily="2" charset="-122"/>
                <a:ea typeface="黑体" panose="02010609060101010101" pitchFamily="2" charset="-122"/>
              </a:rPr>
              <a:t>（</a:t>
            </a:r>
            <a:r>
              <a:rPr lang="en-US" altLang="zh-CN" sz="2800" dirty="0">
                <a:solidFill>
                  <a:srgbClr val="CC0000"/>
                </a:solidFill>
                <a:latin typeface="黑体" panose="02010609060101010101" pitchFamily="2" charset="-122"/>
                <a:ea typeface="黑体" panose="02010609060101010101" pitchFamily="2" charset="-122"/>
              </a:rPr>
              <a:t>3</a:t>
            </a:r>
            <a:r>
              <a:rPr lang="zh-CN" altLang="en-US" sz="2800" dirty="0">
                <a:solidFill>
                  <a:srgbClr val="CC0000"/>
                </a:solidFill>
                <a:latin typeface="黑体" panose="02010609060101010101" pitchFamily="2" charset="-122"/>
                <a:ea typeface="黑体" panose="02010609060101010101" pitchFamily="2" charset="-122"/>
              </a:rPr>
              <a:t>）</a:t>
            </a:r>
            <a:r>
              <a:rPr lang="zh-CN" altLang="en-US" sz="2800" dirty="0">
                <a:solidFill>
                  <a:srgbClr val="1C1C1C"/>
                </a:solidFill>
                <a:latin typeface="黑体" panose="02010609060101010101" pitchFamily="2" charset="-122"/>
                <a:ea typeface="黑体" panose="02010609060101010101" pitchFamily="2" charset="-122"/>
              </a:rPr>
              <a:t>两带电平板间的电势差</a:t>
            </a:r>
            <a:endParaRPr lang="zh-CN" altLang="en-US" sz="2800" dirty="0">
              <a:solidFill>
                <a:srgbClr val="1C1C1C"/>
              </a:solidFill>
              <a:latin typeface="黑体" panose="02010609060101010101" pitchFamily="2" charset="-122"/>
              <a:ea typeface="黑体" panose="02010609060101010101" pitchFamily="2" charset="-122"/>
            </a:endParaRPr>
          </a:p>
        </p:txBody>
      </p:sp>
      <p:sp>
        <p:nvSpPr>
          <p:cNvPr id="31780" name="Rectangle 36"/>
          <p:cNvSpPr>
            <a:spLocks noChangeArrowheads="1"/>
          </p:cNvSpPr>
          <p:nvPr/>
        </p:nvSpPr>
        <p:spPr bwMode="auto">
          <a:xfrm>
            <a:off x="152400" y="6262690"/>
            <a:ext cx="4038600" cy="519113"/>
          </a:xfrm>
          <a:prstGeom prst="rect">
            <a:avLst/>
          </a:prstGeom>
          <a:noFill/>
          <a:ln w="9525">
            <a:noFill/>
            <a:miter lim="800000"/>
          </a:ln>
          <a:effectLst/>
        </p:spPr>
        <p:txBody>
          <a:bodyPr>
            <a:spAutoFit/>
          </a:bodyPr>
          <a:lstStyle/>
          <a:p>
            <a:pPr>
              <a:buFont typeface="Wingdings" panose="05000000000000000000" pitchFamily="2" charset="2"/>
              <a:buNone/>
            </a:pPr>
            <a:r>
              <a:rPr lang="zh-CN" altLang="zh-CN" sz="2800" dirty="0">
                <a:solidFill>
                  <a:srgbClr val="CC0000"/>
                </a:solidFill>
                <a:latin typeface="黑体" panose="02010609060101010101" pitchFamily="2" charset="-122"/>
                <a:ea typeface="黑体" panose="02010609060101010101" pitchFamily="2" charset="-122"/>
              </a:rPr>
              <a:t>（</a:t>
            </a:r>
            <a:r>
              <a:rPr lang="en-US" altLang="zh-CN" sz="2800" dirty="0">
                <a:solidFill>
                  <a:srgbClr val="CC0000"/>
                </a:solidFill>
                <a:latin typeface="黑体" panose="02010609060101010101" pitchFamily="2" charset="-122"/>
                <a:ea typeface="黑体" panose="02010609060101010101" pitchFamily="2" charset="-122"/>
              </a:rPr>
              <a:t>4</a:t>
            </a:r>
            <a:r>
              <a:rPr lang="zh-CN" altLang="en-US" sz="2800" dirty="0">
                <a:solidFill>
                  <a:srgbClr val="CC0000"/>
                </a:solidFill>
                <a:latin typeface="黑体" panose="02010609060101010101" pitchFamily="2" charset="-122"/>
                <a:ea typeface="黑体" panose="02010609060101010101" pitchFamily="2" charset="-122"/>
              </a:rPr>
              <a:t>）</a:t>
            </a:r>
            <a:r>
              <a:rPr lang="zh-CN" altLang="zh-CN" sz="2800" dirty="0">
                <a:solidFill>
                  <a:srgbClr val="000000"/>
                </a:solidFill>
                <a:latin typeface="黑体" panose="02010609060101010101" pitchFamily="2" charset="-122"/>
                <a:ea typeface="黑体" panose="02010609060101010101" pitchFamily="2" charset="-122"/>
              </a:rPr>
              <a:t>平板电容器电容</a:t>
            </a:r>
            <a:endParaRPr lang="zh-CN" altLang="en-US" sz="2800" dirty="0">
              <a:solidFill>
                <a:srgbClr val="000000"/>
              </a:solidFill>
              <a:latin typeface="黑体" panose="02010609060101010101" pitchFamily="2" charset="-122"/>
              <a:ea typeface="黑体" panose="02010609060101010101" pitchFamily="2" charset="-122"/>
            </a:endParaRPr>
          </a:p>
        </p:txBody>
      </p:sp>
      <p:sp>
        <p:nvSpPr>
          <p:cNvPr id="31782" name="Text Box 38"/>
          <p:cNvSpPr txBox="1">
            <a:spLocks noChangeArrowheads="1"/>
          </p:cNvSpPr>
          <p:nvPr/>
        </p:nvSpPr>
        <p:spPr bwMode="auto">
          <a:xfrm>
            <a:off x="228600" y="977205"/>
            <a:ext cx="8686800" cy="1384995"/>
          </a:xfrm>
          <a:prstGeom prst="rect">
            <a:avLst/>
          </a:prstGeom>
          <a:noFill/>
          <a:ln w="9525">
            <a:noFill/>
            <a:miter lim="800000"/>
          </a:ln>
          <a:effectLst/>
        </p:spPr>
        <p:txBody>
          <a:bodyPr>
            <a:spAutoFit/>
          </a:bodyPr>
          <a:lstStyle/>
          <a:p>
            <a:pPr>
              <a:spcBef>
                <a:spcPct val="50000"/>
              </a:spcBef>
            </a:pPr>
            <a:r>
              <a:rPr lang="en-US" altLang="zh-CN" sz="2800" dirty="0" smtClean="0">
                <a:solidFill>
                  <a:srgbClr val="FF0000"/>
                </a:solidFill>
                <a:latin typeface="黑体" panose="02010609060101010101" pitchFamily="2" charset="-122"/>
                <a:ea typeface="黑体" panose="02010609060101010101" pitchFamily="2" charset="-122"/>
              </a:rPr>
              <a:t>1</a:t>
            </a:r>
            <a:r>
              <a:rPr lang="zh-CN" altLang="en-US" sz="2800" dirty="0" smtClean="0">
                <a:solidFill>
                  <a:srgbClr val="FF0000"/>
                </a:solidFill>
                <a:latin typeface="黑体" panose="02010609060101010101" pitchFamily="2" charset="-122"/>
                <a:ea typeface="黑体" panose="02010609060101010101" pitchFamily="2" charset="-122"/>
              </a:rPr>
              <a:t>）</a:t>
            </a:r>
            <a:r>
              <a:rPr lang="zh-CN" altLang="zh-CN" sz="2800" dirty="0" smtClean="0">
                <a:solidFill>
                  <a:srgbClr val="FF0000"/>
                </a:solidFill>
                <a:latin typeface="黑体" panose="02010609060101010101" pitchFamily="2" charset="-122"/>
                <a:ea typeface="黑体" panose="02010609060101010101" pitchFamily="2" charset="-122"/>
              </a:rPr>
              <a:t>平板</a:t>
            </a:r>
            <a:r>
              <a:rPr lang="zh-CN" altLang="zh-CN" sz="2800" dirty="0">
                <a:solidFill>
                  <a:srgbClr val="FF0000"/>
                </a:solidFill>
                <a:latin typeface="黑体" panose="02010609060101010101" pitchFamily="2" charset="-122"/>
                <a:ea typeface="黑体" panose="02010609060101010101" pitchFamily="2" charset="-122"/>
              </a:rPr>
              <a:t>电容器</a:t>
            </a:r>
            <a:r>
              <a:rPr lang="en-US" altLang="zh-CN" sz="2800" dirty="0">
                <a:solidFill>
                  <a:srgbClr val="FF0000"/>
                </a:solidFill>
                <a:latin typeface="黑体" panose="02010609060101010101" pitchFamily="2" charset="-122"/>
                <a:ea typeface="黑体" panose="02010609060101010101" pitchFamily="2" charset="-122"/>
              </a:rPr>
              <a:t>. </a:t>
            </a:r>
            <a:r>
              <a:rPr lang="zh-CN" altLang="en-US" sz="2800" dirty="0">
                <a:latin typeface="黑体" panose="02010609060101010101" pitchFamily="2" charset="-122"/>
                <a:ea typeface="黑体" panose="02010609060101010101" pitchFamily="2" charset="-122"/>
              </a:rPr>
              <a:t>如图所示，平板电容器由两个彼此靠得很近的平行极板</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B</a:t>
            </a:r>
            <a:r>
              <a:rPr lang="en-US" altLang="zh-CN" sz="2800" dirty="0">
                <a:latin typeface="黑体" panose="02010609060101010101" pitchFamily="2" charset="-122"/>
                <a:ea typeface="黑体" panose="02010609060101010101" pitchFamily="2" charset="-122"/>
              </a:rPr>
              <a:t> </a:t>
            </a:r>
            <a:r>
              <a:rPr lang="zh-CN" altLang="en-US" sz="2800" dirty="0">
                <a:latin typeface="黑体" panose="02010609060101010101" pitchFamily="2" charset="-122"/>
                <a:ea typeface="黑体" panose="02010609060101010101" pitchFamily="2" charset="-122"/>
              </a:rPr>
              <a:t>所组成，两极板的面积均为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S</a:t>
            </a:r>
            <a:r>
              <a:rPr lang="zh-CN" altLang="en-US" sz="2800" dirty="0">
                <a:latin typeface="黑体" panose="02010609060101010101" pitchFamily="2" charset="-122"/>
                <a:ea typeface="黑体" panose="02010609060101010101" pitchFamily="2" charset="-122"/>
              </a:rPr>
              <a:t>，两极板间距为</a:t>
            </a:r>
            <a:r>
              <a:rPr lang="en-US" altLang="zh-CN" sz="2800" i="1" dirty="0" smtClean="0">
                <a:latin typeface="Times New Roman" panose="02020603050405020304" pitchFamily="18" charset="0"/>
                <a:ea typeface="黑体" panose="02010609060101010101" pitchFamily="2" charset="-122"/>
                <a:cs typeface="Times New Roman" panose="02020603050405020304" pitchFamily="18" charset="0"/>
              </a:rPr>
              <a:t>d</a:t>
            </a:r>
            <a:r>
              <a:rPr lang="zh-CN" altLang="en-US" sz="2800" dirty="0">
                <a:latin typeface="黑体" panose="02010609060101010101" pitchFamily="2" charset="-122"/>
                <a:ea typeface="黑体" panose="02010609060101010101" pitchFamily="2" charset="-122"/>
              </a:rPr>
              <a:t>。</a:t>
            </a:r>
            <a:r>
              <a:rPr lang="en-US" altLang="zh-CN" sz="2800" dirty="0" smtClean="0">
                <a:latin typeface="黑体" panose="02010609060101010101" pitchFamily="2" charset="-122"/>
                <a:ea typeface="黑体" panose="02010609060101010101" pitchFamily="2" charset="-122"/>
              </a:rPr>
              <a:t> </a:t>
            </a:r>
            <a:r>
              <a:rPr lang="zh-CN" altLang="en-US" sz="2800" dirty="0" smtClean="0">
                <a:latin typeface="黑体" panose="02010609060101010101" pitchFamily="2" charset="-122"/>
                <a:ea typeface="黑体" panose="02010609060101010101" pitchFamily="2" charset="-122"/>
              </a:rPr>
              <a:t>求</a:t>
            </a:r>
            <a:r>
              <a:rPr lang="zh-CN" altLang="en-US" sz="2800" dirty="0">
                <a:latin typeface="黑体" panose="02010609060101010101" pitchFamily="2" charset="-122"/>
                <a:ea typeface="黑体" panose="02010609060101010101" pitchFamily="2" charset="-122"/>
              </a:rPr>
              <a:t>此平板电容器的</a:t>
            </a:r>
            <a:r>
              <a:rPr lang="zh-CN" altLang="en-US" sz="2800" dirty="0" smtClean="0">
                <a:latin typeface="黑体" panose="02010609060101010101" pitchFamily="2" charset="-122"/>
                <a:ea typeface="黑体" panose="02010609060101010101" pitchFamily="2" charset="-122"/>
              </a:rPr>
              <a:t>电容</a:t>
            </a:r>
            <a:r>
              <a:rPr lang="zh-CN" altLang="en-US" sz="2800" dirty="0">
                <a:latin typeface="黑体" panose="02010609060101010101" pitchFamily="2" charset="-122"/>
                <a:ea typeface="黑体" panose="02010609060101010101" pitchFamily="2" charset="-122"/>
              </a:rPr>
              <a:t>。</a:t>
            </a:r>
            <a:endParaRPr lang="zh-CN" altLang="zh-CN" sz="2800" dirty="0">
              <a:latin typeface="黑体" panose="02010609060101010101" pitchFamily="2" charset="-122"/>
              <a:ea typeface="黑体" panose="02010609060101010101" pitchFamily="2" charset="-122"/>
            </a:endParaRPr>
          </a:p>
        </p:txBody>
      </p:sp>
      <p:sp>
        <p:nvSpPr>
          <p:cNvPr id="9" name="Rectangle 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1485900" y="3595686"/>
          <a:ext cx="1714500" cy="900113"/>
        </p:xfrm>
        <a:graphic>
          <a:graphicData uri="http://schemas.openxmlformats.org/presentationml/2006/ole">
            <mc:AlternateContent xmlns:mc="http://schemas.openxmlformats.org/markup-compatibility/2006">
              <mc:Choice xmlns:v="urn:schemas-microsoft-com:vml" Requires="v">
                <p:oleObj spid="_x0000_s54559" name="" r:id="rId11" imgW="761365" imgH="393700" progId="Equation.DSMT4">
                  <p:embed/>
                </p:oleObj>
              </mc:Choice>
              <mc:Fallback>
                <p:oleObj name="" r:id="rId11" imgW="761365" imgH="393700" progId="Equation.DSMT4">
                  <p:embed/>
                  <p:pic>
                    <p:nvPicPr>
                      <p:cNvPr id="0" name="Object 9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5900" y="3595686"/>
                        <a:ext cx="1714500" cy="900113"/>
                      </a:xfrm>
                      <a:prstGeom prst="rect">
                        <a:avLst/>
                      </a:prstGeom>
                      <a:noFill/>
                    </p:spPr>
                  </p:pic>
                </p:oleObj>
              </mc:Fallback>
            </mc:AlternateContent>
          </a:graphicData>
        </a:graphic>
      </p:graphicFrame>
      <p:sp>
        <p:nvSpPr>
          <p:cNvPr id="11" name="Rectangle 9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0" y="5224235"/>
          <a:ext cx="5410200" cy="971061"/>
        </p:xfrm>
        <a:graphic>
          <a:graphicData uri="http://schemas.openxmlformats.org/presentationml/2006/ole">
            <mc:AlternateContent xmlns:mc="http://schemas.openxmlformats.org/markup-compatibility/2006">
              <mc:Choice xmlns:v="urn:schemas-microsoft-com:vml" Requires="v">
                <p:oleObj spid="_x0000_s54560" name="" r:id="rId13" imgW="2235200" imgH="393700" progId="Equation.DSMT4">
                  <p:embed/>
                </p:oleObj>
              </mc:Choice>
              <mc:Fallback>
                <p:oleObj name="" r:id="rId13" imgW="2235200" imgH="393700" progId="Equation.DSMT4">
                  <p:embed/>
                  <p:pic>
                    <p:nvPicPr>
                      <p:cNvPr id="0" name="Object 9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5224235"/>
                        <a:ext cx="5410200" cy="971061"/>
                      </a:xfrm>
                      <a:prstGeom prst="rect">
                        <a:avLst/>
                      </a:prstGeom>
                      <a:noFill/>
                    </p:spPr>
                  </p:pic>
                </p:oleObj>
              </mc:Fallback>
            </mc:AlternateContent>
          </a:graphicData>
        </a:graphic>
      </p:graphicFrame>
      <p:sp>
        <p:nvSpPr>
          <p:cNvPr id="13" name="Rectangle 9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5942239" y="5847489"/>
          <a:ext cx="1982561" cy="934311"/>
        </p:xfrm>
        <a:graphic>
          <a:graphicData uri="http://schemas.openxmlformats.org/presentationml/2006/ole">
            <mc:AlternateContent xmlns:mc="http://schemas.openxmlformats.org/markup-compatibility/2006">
              <mc:Choice xmlns:v="urn:schemas-microsoft-com:vml" Requires="v">
                <p:oleObj spid="_x0000_s54561" name="" r:id="rId15" imgW="825500" imgH="381000" progId="Equation.DSMT4">
                  <p:embed/>
                </p:oleObj>
              </mc:Choice>
              <mc:Fallback>
                <p:oleObj name="" r:id="rId15" imgW="825500" imgH="381000" progId="Equation.DSMT4">
                  <p:embed/>
                  <p:pic>
                    <p:nvPicPr>
                      <p:cNvPr id="0" name="Object 9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42239" y="5847489"/>
                        <a:ext cx="1982561" cy="934311"/>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oleObj>
              </mc:Fallback>
            </mc:AlternateContent>
          </a:graphicData>
        </a:graphic>
      </p:graphicFrame>
      <p:sp>
        <p:nvSpPr>
          <p:cNvPr id="45" name="Text Box 2"/>
          <p:cNvSpPr txBox="1">
            <a:spLocks noChangeArrowheads="1"/>
          </p:cNvSpPr>
          <p:nvPr/>
        </p:nvSpPr>
        <p:spPr bwMode="auto">
          <a:xfrm>
            <a:off x="609600" y="152400"/>
            <a:ext cx="3886200" cy="584775"/>
          </a:xfrm>
          <a:prstGeom prst="rect">
            <a:avLst/>
          </a:prstGeom>
          <a:noFill/>
          <a:ln w="9525">
            <a:noFill/>
            <a:miter lim="800000"/>
          </a:ln>
          <a:effectLst/>
        </p:spPr>
        <p:txBody>
          <a:bodyPr>
            <a:spAutoFit/>
          </a:bodyPr>
          <a:lstStyle/>
          <a:p>
            <a:pPr>
              <a:spcBef>
                <a:spcPct val="50000"/>
              </a:spcBef>
            </a:pPr>
            <a:r>
              <a:rPr lang="zh-CN" altLang="en-US" sz="3200" b="1" dirty="0" smtClean="0">
                <a:solidFill>
                  <a:srgbClr val="00B050"/>
                </a:solidFill>
                <a:latin typeface="黑体" panose="02010609060101010101" pitchFamily="2" charset="-122"/>
                <a:ea typeface="黑体" panose="02010609060101010101" pitchFamily="2" charset="-122"/>
              </a:rPr>
              <a:t>二 电容器及其电容</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ppt_x</p:attrName>
                                        </p:attrNameLst>
                                      </p:cBhvr>
                                      <p:tavLst>
                                        <p:tav tm="0">
                                          <p:val>
                                            <p:strVal val="#ppt_x-#ppt_w/2"/>
                                          </p:val>
                                        </p:tav>
                                        <p:tav tm="100000">
                                          <p:val>
                                            <p:strVal val="#ppt_x"/>
                                          </p:val>
                                        </p:tav>
                                      </p:tavLst>
                                    </p:anim>
                                    <p:anim calcmode="lin" valueType="num">
                                      <p:cBhvr>
                                        <p:cTn id="23" dur="500" fill="hold"/>
                                        <p:tgtEl>
                                          <p:spTgt spid="4"/>
                                        </p:tgtEl>
                                        <p:attrNameLst>
                                          <p:attrName>ppt_y</p:attrName>
                                        </p:attrNameLst>
                                      </p:cBhvr>
                                      <p:tavLst>
                                        <p:tav tm="0">
                                          <p:val>
                                            <p:strVal val="#ppt_y"/>
                                          </p:val>
                                        </p:tav>
                                        <p:tav tm="100000">
                                          <p:val>
                                            <p:strVal val="#ppt_y"/>
                                          </p:val>
                                        </p:tav>
                                      </p:tavLst>
                                    </p:anim>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1772"/>
                                        </p:tgtEl>
                                        <p:attrNameLst>
                                          <p:attrName>style.visibility</p:attrName>
                                        </p:attrNameLst>
                                      </p:cBhvr>
                                      <p:to>
                                        <p:strVal val="visible"/>
                                      </p:to>
                                    </p:set>
                                    <p:animEffect transition="in" filter="blinds(horizontal)">
                                      <p:cBhvr>
                                        <p:cTn id="30" dur="500"/>
                                        <p:tgtEl>
                                          <p:spTgt spid="3177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1777"/>
                                        </p:tgtEl>
                                        <p:attrNameLst>
                                          <p:attrName>style.visibility</p:attrName>
                                        </p:attrNameLst>
                                      </p:cBhvr>
                                      <p:to>
                                        <p:strVal val="visible"/>
                                      </p:to>
                                    </p:set>
                                    <p:animEffect transition="in" filter="blinds(horizontal)">
                                      <p:cBhvr>
                                        <p:cTn id="39" dur="500"/>
                                        <p:tgtEl>
                                          <p:spTgt spid="31777"/>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72" grpId="0" autoUpdateAnimBg="0"/>
      <p:bldP spid="31777" grpId="0" autoUpdateAnimBg="0"/>
      <p:bldP spid="3178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13" name="Text Box 29"/>
          <p:cNvSpPr txBox="1">
            <a:spLocks noChangeArrowheads="1"/>
          </p:cNvSpPr>
          <p:nvPr/>
        </p:nvSpPr>
        <p:spPr bwMode="auto">
          <a:xfrm>
            <a:off x="559707" y="4114828"/>
            <a:ext cx="2514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anose="05000000000000000000" pitchFamily="2" charset="2"/>
              <a:buNone/>
            </a:pPr>
            <a:r>
              <a:rPr lang="zh-CN" altLang="en-US" sz="2800" dirty="0">
                <a:solidFill>
                  <a:srgbClr val="0070C0"/>
                </a:solidFill>
                <a:latin typeface="Times New Roman" panose="02020603050405020304" pitchFamily="18" charset="0"/>
                <a:cs typeface="Times New Roman" panose="02020603050405020304" pitchFamily="18" charset="0"/>
              </a:rPr>
              <a:t>（2）</a:t>
            </a:r>
            <a:endParaRPr lang="zh-CN" altLang="en-US" sz="2800" dirty="0">
              <a:solidFill>
                <a:srgbClr val="0070C0"/>
              </a:solidFill>
              <a:latin typeface="Times New Roman" panose="02020603050405020304" pitchFamily="18" charset="0"/>
              <a:cs typeface="Times New Roman" panose="02020603050405020304" pitchFamily="18" charset="0"/>
            </a:endParaRPr>
          </a:p>
        </p:txBody>
      </p:sp>
      <p:grpSp>
        <p:nvGrpSpPr>
          <p:cNvPr id="170027" name="Group 43"/>
          <p:cNvGrpSpPr/>
          <p:nvPr/>
        </p:nvGrpSpPr>
        <p:grpSpPr bwMode="auto">
          <a:xfrm>
            <a:off x="609600" y="2676524"/>
            <a:ext cx="5562600" cy="1133476"/>
            <a:chOff x="624" y="1728"/>
            <a:chExt cx="3504" cy="714"/>
          </a:xfrm>
        </p:grpSpPr>
        <p:sp>
          <p:nvSpPr>
            <p:cNvPr id="170015" name="Rectangle 31"/>
            <p:cNvSpPr>
              <a:spLocks noChangeArrowheads="1"/>
            </p:cNvSpPr>
            <p:nvPr/>
          </p:nvSpPr>
          <p:spPr bwMode="auto">
            <a:xfrm>
              <a:off x="624" y="1728"/>
              <a:ext cx="35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None/>
              </a:pPr>
              <a:r>
                <a:rPr lang="zh-CN" altLang="en-US" sz="2800" dirty="0">
                  <a:solidFill>
                    <a:srgbClr val="0070C0"/>
                  </a:solidFill>
                  <a:latin typeface="Times New Roman" panose="02020603050405020304" pitchFamily="18" charset="0"/>
                  <a:ea typeface="黑体" panose="02010609060101010101" pitchFamily="2" charset="-122"/>
                  <a:cs typeface="Times New Roman" panose="02020603050405020304" pitchFamily="18" charset="0"/>
                </a:rPr>
                <a:t>（1）</a:t>
              </a:r>
              <a:r>
                <a:rPr lang="zh-CN" altLang="en-US" sz="2800" dirty="0">
                  <a:solidFill>
                    <a:schemeClr val="tx1"/>
                  </a:solidFill>
                  <a:latin typeface="Times New Roman" panose="02020603050405020304" pitchFamily="18" charset="0"/>
                  <a:ea typeface="黑体" panose="02010609060101010101" pitchFamily="2" charset="-122"/>
                  <a:cs typeface="Times New Roman" panose="02020603050405020304" pitchFamily="18" charset="0"/>
                </a:rPr>
                <a:t>设</a:t>
              </a:r>
              <a:r>
                <a:rPr lang="zh-CN" altLang="en-US" sz="2800" dirty="0">
                  <a:solidFill>
                    <a:srgbClr val="1C1C1C"/>
                  </a:solidFill>
                  <a:latin typeface="Times New Roman" panose="02020603050405020304" pitchFamily="18" charset="0"/>
                  <a:ea typeface="黑体" panose="02010609060101010101" pitchFamily="2" charset="-122"/>
                  <a:cs typeface="Times New Roman" panose="02020603050405020304" pitchFamily="18" charset="0"/>
                </a:rPr>
                <a:t>两导体圆</a:t>
              </a:r>
              <a:r>
                <a:rPr lang="zh-CN" altLang="en-US" sz="2800" dirty="0">
                  <a:solidFill>
                    <a:schemeClr val="tx1"/>
                  </a:solidFill>
                  <a:latin typeface="Times New Roman" panose="02020603050405020304" pitchFamily="18" charset="0"/>
                  <a:ea typeface="黑体" panose="02010609060101010101" pitchFamily="2" charset="-122"/>
                  <a:cs typeface="Times New Roman" panose="02020603050405020304" pitchFamily="18" charset="0"/>
                </a:rPr>
                <a:t>柱</a:t>
              </a:r>
              <a:r>
                <a:rPr lang="zh-CN" altLang="en-US" sz="2800" dirty="0">
                  <a:solidFill>
                    <a:srgbClr val="1C1C1C"/>
                  </a:solidFill>
                  <a:latin typeface="Times New Roman" panose="02020603050405020304" pitchFamily="18" charset="0"/>
                  <a:ea typeface="黑体" panose="02010609060101010101" pitchFamily="2" charset="-122"/>
                  <a:cs typeface="Times New Roman" panose="02020603050405020304" pitchFamily="18" charset="0"/>
                </a:rPr>
                <a:t>面单位长度上</a:t>
              </a:r>
              <a:endParaRPr lang="zh-CN" altLang="en-US" sz="2800" dirty="0">
                <a:solidFill>
                  <a:srgbClr val="1C1C1C"/>
                </a:solidFill>
                <a:latin typeface="Times New Roman" panose="02020603050405020304" pitchFamily="18" charset="0"/>
                <a:ea typeface="黑体" panose="02010609060101010101" pitchFamily="2" charset="-122"/>
                <a:cs typeface="Times New Roman" panose="02020603050405020304" pitchFamily="18" charset="0"/>
              </a:endParaRPr>
            </a:p>
          </p:txBody>
        </p:sp>
        <p:graphicFrame>
          <p:nvGraphicFramePr>
            <p:cNvPr id="170016" name="Object 32"/>
            <p:cNvGraphicFramePr>
              <a:graphicFrameLocks noChangeAspect="1"/>
            </p:cNvGraphicFramePr>
            <p:nvPr/>
          </p:nvGraphicFramePr>
          <p:xfrm>
            <a:off x="2208" y="2135"/>
            <a:ext cx="480" cy="304"/>
          </p:xfrm>
          <a:graphic>
            <a:graphicData uri="http://schemas.openxmlformats.org/presentationml/2006/ole">
              <mc:AlternateContent xmlns:mc="http://schemas.openxmlformats.org/markup-compatibility/2006">
                <mc:Choice xmlns:v="urn:schemas-microsoft-com:vml" Requires="v">
                  <p:oleObj spid="_x0000_s89249" name="Equation" r:id="rId1" imgW="381000" imgH="241300" progId="Equation.3">
                    <p:embed/>
                  </p:oleObj>
                </mc:Choice>
                <mc:Fallback>
                  <p:oleObj name="Equation" r:id="rId1" imgW="381000" imgH="241300" progId="Equation.3">
                    <p:embed/>
                    <p:pic>
                      <p:nvPicPr>
                        <p:cNvPr id="0" name="图片 892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 y="2135"/>
                          <a:ext cx="48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17" name="Rectangle 33"/>
            <p:cNvSpPr>
              <a:spLocks noChangeArrowheads="1"/>
            </p:cNvSpPr>
            <p:nvPr/>
          </p:nvSpPr>
          <p:spPr bwMode="auto">
            <a:xfrm>
              <a:off x="1188" y="2112"/>
              <a:ext cx="178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solidFill>
                    <a:srgbClr val="1C1C1C"/>
                  </a:solidFill>
                  <a:latin typeface="黑体" panose="02010609060101010101" pitchFamily="2" charset="-122"/>
                  <a:ea typeface="黑体" panose="02010609060101010101" pitchFamily="2" charset="-122"/>
                </a:rPr>
                <a:t>分别带电</a:t>
              </a:r>
              <a:endParaRPr lang="zh-CN" altLang="en-US" sz="2800" dirty="0">
                <a:solidFill>
                  <a:srgbClr val="1C1C1C"/>
                </a:solidFill>
                <a:latin typeface="黑体" panose="02010609060101010101" pitchFamily="2" charset="-122"/>
                <a:ea typeface="黑体" panose="02010609060101010101" pitchFamily="2" charset="-122"/>
              </a:endParaRPr>
            </a:p>
          </p:txBody>
        </p:sp>
      </p:grpSp>
      <p:sp>
        <p:nvSpPr>
          <p:cNvPr id="170026" name="Text Box 42"/>
          <p:cNvSpPr txBox="1">
            <a:spLocks noChangeArrowheads="1"/>
          </p:cNvSpPr>
          <p:nvPr/>
        </p:nvSpPr>
        <p:spPr bwMode="auto">
          <a:xfrm>
            <a:off x="199571" y="2514600"/>
            <a:ext cx="1066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solidFill>
                  <a:srgbClr val="FF0000"/>
                </a:solidFill>
                <a:latin typeface="黑体" panose="02010609060101010101" pitchFamily="2" charset="-122"/>
                <a:ea typeface="黑体" panose="02010609060101010101" pitchFamily="2" charset="-122"/>
              </a:rPr>
              <a:t>解</a:t>
            </a:r>
            <a:r>
              <a:rPr lang="zh-CN" altLang="en-US"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70030" name="Text Box 46"/>
          <p:cNvSpPr txBox="1">
            <a:spLocks noChangeArrowheads="1"/>
          </p:cNvSpPr>
          <p:nvPr/>
        </p:nvSpPr>
        <p:spPr bwMode="auto">
          <a:xfrm>
            <a:off x="564746" y="4953000"/>
            <a:ext cx="1187854"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 typeface="Wingdings" panose="05000000000000000000" pitchFamily="2" charset="2"/>
              <a:buNone/>
            </a:pPr>
            <a:r>
              <a:rPr lang="zh-CN" altLang="en-US" sz="2800" dirty="0">
                <a:solidFill>
                  <a:srgbClr val="0070C0"/>
                </a:solidFill>
                <a:latin typeface="Times New Roman" panose="02020603050405020304" pitchFamily="18" charset="0"/>
                <a:cs typeface="Times New Roman" panose="02020603050405020304" pitchFamily="18" charset="0"/>
              </a:rPr>
              <a:t>（3）</a:t>
            </a:r>
            <a:r>
              <a:rPr lang="zh-CN" altLang="en-US" dirty="0">
                <a:solidFill>
                  <a:srgbClr val="0070C0"/>
                </a:solidFill>
              </a:rPr>
              <a:t> </a:t>
            </a:r>
            <a:endParaRPr lang="zh-CN" altLang="en-US" dirty="0">
              <a:solidFill>
                <a:srgbClr val="0070C0"/>
              </a:solidFill>
            </a:endParaRPr>
          </a:p>
        </p:txBody>
      </p:sp>
      <p:grpSp>
        <p:nvGrpSpPr>
          <p:cNvPr id="170054" name="Group 70"/>
          <p:cNvGrpSpPr/>
          <p:nvPr/>
        </p:nvGrpSpPr>
        <p:grpSpPr bwMode="auto">
          <a:xfrm>
            <a:off x="6553200" y="2362200"/>
            <a:ext cx="2514600" cy="3719513"/>
            <a:chOff x="4032" y="1545"/>
            <a:chExt cx="1584" cy="2343"/>
          </a:xfrm>
        </p:grpSpPr>
        <p:sp>
          <p:nvSpPr>
            <p:cNvPr id="170035" name="Rectangle 51"/>
            <p:cNvSpPr>
              <a:spLocks noChangeArrowheads="1"/>
            </p:cNvSpPr>
            <p:nvPr/>
          </p:nvSpPr>
          <p:spPr bwMode="auto">
            <a:xfrm>
              <a:off x="4032" y="1584"/>
              <a:ext cx="1584" cy="2304"/>
            </a:xfrm>
            <a:prstGeom prst="rect">
              <a:avLst/>
            </a:prstGeom>
            <a:solidFill>
              <a:schemeClr val="bg1"/>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0053" name="Group 69"/>
            <p:cNvGrpSpPr/>
            <p:nvPr/>
          </p:nvGrpSpPr>
          <p:grpSpPr bwMode="auto">
            <a:xfrm>
              <a:off x="4128" y="1824"/>
              <a:ext cx="1344" cy="2064"/>
              <a:chOff x="4128" y="1824"/>
              <a:chExt cx="1344" cy="2064"/>
            </a:xfrm>
          </p:grpSpPr>
          <p:sp>
            <p:nvSpPr>
              <p:cNvPr id="170037" name="AutoShape 53"/>
              <p:cNvSpPr>
                <a:spLocks noChangeArrowheads="1"/>
              </p:cNvSpPr>
              <p:nvPr/>
            </p:nvSpPr>
            <p:spPr bwMode="auto">
              <a:xfrm>
                <a:off x="4656" y="2160"/>
                <a:ext cx="672" cy="1488"/>
              </a:xfrm>
              <a:prstGeom prst="can">
                <a:avLst>
                  <a:gd name="adj" fmla="val 41364"/>
                </a:avLst>
              </a:prstGeom>
              <a:gradFill rotWithShape="0">
                <a:gsLst>
                  <a:gs pos="0">
                    <a:srgbClr val="0066FF"/>
                  </a:gs>
                  <a:gs pos="50000">
                    <a:schemeClr val="bg1"/>
                  </a:gs>
                  <a:gs pos="100000">
                    <a:srgbClr val="0066FF"/>
                  </a:gs>
                </a:gsLst>
                <a:lin ang="0" scaled="1"/>
              </a:gradFill>
              <a:ln w="19050">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0038" name="Line 54"/>
              <p:cNvSpPr>
                <a:spLocks noChangeShapeType="1"/>
              </p:cNvSpPr>
              <p:nvPr/>
            </p:nvSpPr>
            <p:spPr bwMode="auto">
              <a:xfrm flipH="1">
                <a:off x="4992" y="1824"/>
                <a:ext cx="0" cy="2064"/>
              </a:xfrm>
              <a:prstGeom prst="line">
                <a:avLst/>
              </a:prstGeom>
              <a:noFill/>
              <a:ln w="19050">
                <a:solidFill>
                  <a:srgbClr val="000000"/>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0039" name="AutoShape 55"/>
              <p:cNvSpPr>
                <a:spLocks noChangeArrowheads="1"/>
              </p:cNvSpPr>
              <p:nvPr/>
            </p:nvSpPr>
            <p:spPr bwMode="auto">
              <a:xfrm>
                <a:off x="4512" y="2064"/>
                <a:ext cx="960" cy="1680"/>
              </a:xfrm>
              <a:prstGeom prst="can">
                <a:avLst>
                  <a:gd name="adj" fmla="val 50312"/>
                </a:avLst>
              </a:prstGeom>
              <a:solidFill>
                <a:srgbClr val="CCECFF">
                  <a:alpha val="50000"/>
                </a:srgbClr>
              </a:solidFill>
              <a:ln w="19050">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0040" name="Line 56"/>
              <p:cNvSpPr>
                <a:spLocks noChangeShapeType="1"/>
              </p:cNvSpPr>
              <p:nvPr/>
            </p:nvSpPr>
            <p:spPr bwMode="auto">
              <a:xfrm>
                <a:off x="4992" y="2976"/>
                <a:ext cx="336" cy="0"/>
              </a:xfrm>
              <a:prstGeom prst="line">
                <a:avLst/>
              </a:prstGeom>
              <a:noFill/>
              <a:ln w="19050">
                <a:solidFill>
                  <a:srgbClr val="CC00CC"/>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70041" name="Object 57"/>
              <p:cNvGraphicFramePr>
                <a:graphicFrameLocks noChangeAspect="1"/>
              </p:cNvGraphicFramePr>
              <p:nvPr/>
            </p:nvGraphicFramePr>
            <p:xfrm>
              <a:off x="5052" y="2592"/>
              <a:ext cx="342" cy="385"/>
            </p:xfrm>
            <a:graphic>
              <a:graphicData uri="http://schemas.openxmlformats.org/presentationml/2006/ole">
                <mc:AlternateContent xmlns:mc="http://schemas.openxmlformats.org/markup-compatibility/2006">
                  <mc:Choice xmlns:v="urn:schemas-microsoft-com:vml" Requires="v">
                    <p:oleObj spid="_x0000_s89250" name="Equation" r:id="rId3" imgW="203200" imgH="228600" progId="Equation.DSMT4">
                      <p:embed/>
                    </p:oleObj>
                  </mc:Choice>
                  <mc:Fallback>
                    <p:oleObj name="Equation" r:id="rId3" imgW="203200" imgH="228600" progId="Equation.DSMT4">
                      <p:embed/>
                      <p:pic>
                        <p:nvPicPr>
                          <p:cNvPr id="0" name="图片 8924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 y="2592"/>
                            <a:ext cx="342"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42" name="Line 58"/>
              <p:cNvSpPr>
                <a:spLocks noChangeShapeType="1"/>
              </p:cNvSpPr>
              <p:nvPr/>
            </p:nvSpPr>
            <p:spPr bwMode="auto">
              <a:xfrm>
                <a:off x="4992" y="3408"/>
                <a:ext cx="480" cy="0"/>
              </a:xfrm>
              <a:prstGeom prst="line">
                <a:avLst/>
              </a:prstGeom>
              <a:noFill/>
              <a:ln w="19050">
                <a:solidFill>
                  <a:srgbClr val="CC00CC"/>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70043" name="Object 59"/>
              <p:cNvGraphicFramePr>
                <a:graphicFrameLocks noChangeAspect="1"/>
              </p:cNvGraphicFramePr>
              <p:nvPr/>
            </p:nvGraphicFramePr>
            <p:xfrm>
              <a:off x="5082" y="3024"/>
              <a:ext cx="342" cy="384"/>
            </p:xfrm>
            <a:graphic>
              <a:graphicData uri="http://schemas.openxmlformats.org/presentationml/2006/ole">
                <mc:AlternateContent xmlns:mc="http://schemas.openxmlformats.org/markup-compatibility/2006">
                  <mc:Choice xmlns:v="urn:schemas-microsoft-com:vml" Requires="v">
                    <p:oleObj spid="_x0000_s89251" name="Equation" r:id="rId5" imgW="203200" imgH="228600" progId="Equation.DSMT4">
                      <p:embed/>
                    </p:oleObj>
                  </mc:Choice>
                  <mc:Fallback>
                    <p:oleObj name="Equation" r:id="rId5" imgW="203200" imgH="228600" progId="Equation.DSMT4">
                      <p:embed/>
                      <p:pic>
                        <p:nvPicPr>
                          <p:cNvPr id="0" name="图片 89250"/>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2" y="3024"/>
                            <a:ext cx="34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0044" name="Group 60"/>
              <p:cNvGrpSpPr/>
              <p:nvPr/>
            </p:nvGrpSpPr>
            <p:grpSpPr bwMode="auto">
              <a:xfrm>
                <a:off x="4128" y="2304"/>
                <a:ext cx="384" cy="1200"/>
                <a:chOff x="4080" y="1392"/>
                <a:chExt cx="384" cy="1200"/>
              </a:xfrm>
            </p:grpSpPr>
            <p:sp>
              <p:nvSpPr>
                <p:cNvPr id="170045" name="Line 61"/>
                <p:cNvSpPr>
                  <a:spLocks noChangeShapeType="1"/>
                </p:cNvSpPr>
                <p:nvPr/>
              </p:nvSpPr>
              <p:spPr bwMode="auto">
                <a:xfrm>
                  <a:off x="4224" y="1392"/>
                  <a:ext cx="240" cy="0"/>
                </a:xfrm>
                <a:prstGeom prst="line">
                  <a:avLst/>
                </a:prstGeom>
                <a:noFill/>
                <a:ln w="12700">
                  <a:solidFill>
                    <a:srgbClr val="CC00CC"/>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0046" name="Line 62"/>
                <p:cNvSpPr>
                  <a:spLocks noChangeShapeType="1"/>
                </p:cNvSpPr>
                <p:nvPr/>
              </p:nvSpPr>
              <p:spPr bwMode="auto">
                <a:xfrm>
                  <a:off x="4224" y="2592"/>
                  <a:ext cx="240" cy="0"/>
                </a:xfrm>
                <a:prstGeom prst="line">
                  <a:avLst/>
                </a:prstGeom>
                <a:noFill/>
                <a:ln w="12700">
                  <a:solidFill>
                    <a:srgbClr val="CC00CC"/>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70047" name="Object 63"/>
                <p:cNvGraphicFramePr>
                  <a:graphicFrameLocks noChangeAspect="1"/>
                </p:cNvGraphicFramePr>
                <p:nvPr/>
              </p:nvGraphicFramePr>
              <p:xfrm>
                <a:off x="4080" y="1872"/>
                <a:ext cx="191" cy="384"/>
              </p:xfrm>
              <a:graphic>
                <a:graphicData uri="http://schemas.openxmlformats.org/presentationml/2006/ole">
                  <mc:AlternateContent xmlns:mc="http://schemas.openxmlformats.org/markup-compatibility/2006">
                    <mc:Choice xmlns:v="urn:schemas-microsoft-com:vml" Requires="v">
                      <p:oleObj spid="_x0000_s89252" name="公式" r:id="rId7" imgW="88900" imgH="177165" progId="Equation.3">
                        <p:embed/>
                      </p:oleObj>
                    </mc:Choice>
                    <mc:Fallback>
                      <p:oleObj name="公式" r:id="rId7" imgW="88900" imgH="177165" progId="Equation.3">
                        <p:embed/>
                        <p:pic>
                          <p:nvPicPr>
                            <p:cNvPr id="0" name="图片 89251"/>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 y="1872"/>
                              <a:ext cx="191"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48" name="Line 64"/>
                <p:cNvSpPr>
                  <a:spLocks noChangeShapeType="1"/>
                </p:cNvSpPr>
                <p:nvPr/>
              </p:nvSpPr>
              <p:spPr bwMode="auto">
                <a:xfrm>
                  <a:off x="4320" y="1392"/>
                  <a:ext cx="0" cy="1200"/>
                </a:xfrm>
                <a:prstGeom prst="line">
                  <a:avLst/>
                </a:prstGeom>
                <a:noFill/>
                <a:ln w="12700">
                  <a:solidFill>
                    <a:srgbClr val="CC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aphicFrame>
          <p:nvGraphicFramePr>
            <p:cNvPr id="170049" name="Object 65"/>
            <p:cNvGraphicFramePr>
              <a:graphicFrameLocks noChangeAspect="1"/>
            </p:cNvGraphicFramePr>
            <p:nvPr/>
          </p:nvGraphicFramePr>
          <p:xfrm>
            <a:off x="4473" y="1545"/>
            <a:ext cx="960" cy="455"/>
          </p:xfrm>
          <a:graphic>
            <a:graphicData uri="http://schemas.openxmlformats.org/presentationml/2006/ole">
              <mc:AlternateContent xmlns:mc="http://schemas.openxmlformats.org/markup-compatibility/2006">
                <mc:Choice xmlns:v="urn:schemas-microsoft-com:vml" Requires="v">
                  <p:oleObj spid="_x0000_s89253" name="Equation" r:id="rId9" imgW="482600" imgH="228600" progId="Equation.DSMT4">
                    <p:embed/>
                  </p:oleObj>
                </mc:Choice>
                <mc:Fallback>
                  <p:oleObj name="Equation" r:id="rId9" imgW="482600" imgH="228600" progId="Equation.DSMT4">
                    <p:embed/>
                    <p:pic>
                      <p:nvPicPr>
                        <p:cNvPr id="0" name="图片 892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3" y="1545"/>
                          <a:ext cx="960" cy="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0055" name="Group 71"/>
          <p:cNvGrpSpPr/>
          <p:nvPr/>
        </p:nvGrpSpPr>
        <p:grpSpPr bwMode="auto">
          <a:xfrm>
            <a:off x="7277100" y="3417887"/>
            <a:ext cx="533400" cy="2117725"/>
            <a:chOff x="4464" y="2352"/>
            <a:chExt cx="336" cy="1334"/>
          </a:xfrm>
        </p:grpSpPr>
        <p:sp>
          <p:nvSpPr>
            <p:cNvPr id="170051" name="Rectangle 67"/>
            <p:cNvSpPr>
              <a:spLocks noChangeArrowheads="1"/>
            </p:cNvSpPr>
            <p:nvPr/>
          </p:nvSpPr>
          <p:spPr bwMode="auto">
            <a:xfrm>
              <a:off x="4608" y="2400"/>
              <a:ext cx="192" cy="1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3200" dirty="0">
                  <a:solidFill>
                    <a:srgbClr val="FF0000"/>
                  </a:solidFill>
                </a:rPr>
                <a:t>++++</a:t>
              </a:r>
              <a:endParaRPr lang="zh-CN" altLang="en-US" sz="3200" dirty="0">
                <a:solidFill>
                  <a:srgbClr val="FF0000"/>
                </a:solidFill>
              </a:endParaRPr>
            </a:p>
          </p:txBody>
        </p:sp>
        <p:sp>
          <p:nvSpPr>
            <p:cNvPr id="170052" name="Rectangle 68"/>
            <p:cNvSpPr>
              <a:spLocks noChangeArrowheads="1"/>
            </p:cNvSpPr>
            <p:nvPr/>
          </p:nvSpPr>
          <p:spPr bwMode="auto">
            <a:xfrm>
              <a:off x="4464" y="2352"/>
              <a:ext cx="192" cy="1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3200">
                  <a:solidFill>
                    <a:srgbClr val="0000FF"/>
                  </a:solidFill>
                </a:rPr>
                <a:t>----</a:t>
              </a:r>
              <a:endParaRPr lang="zh-CN" altLang="en-US" sz="3200">
                <a:solidFill>
                  <a:srgbClr val="0000FF"/>
                </a:solidFill>
              </a:endParaRPr>
            </a:p>
          </p:txBody>
        </p:sp>
      </p:grpSp>
      <p:sp>
        <p:nvSpPr>
          <p:cNvPr id="38" name="Text Box 2"/>
          <p:cNvSpPr txBox="1">
            <a:spLocks noChangeArrowheads="1"/>
          </p:cNvSpPr>
          <p:nvPr/>
        </p:nvSpPr>
        <p:spPr bwMode="auto">
          <a:xfrm>
            <a:off x="609600" y="152400"/>
            <a:ext cx="3886200" cy="584775"/>
          </a:xfrm>
          <a:prstGeom prst="rect">
            <a:avLst/>
          </a:prstGeom>
          <a:noFill/>
          <a:ln w="9525">
            <a:noFill/>
            <a:miter lim="800000"/>
          </a:ln>
          <a:effectLst/>
        </p:spPr>
        <p:txBody>
          <a:bodyPr>
            <a:spAutoFit/>
          </a:bodyPr>
          <a:lstStyle/>
          <a:p>
            <a:pPr>
              <a:spcBef>
                <a:spcPct val="50000"/>
              </a:spcBef>
            </a:pPr>
            <a:r>
              <a:rPr lang="zh-CN" altLang="en-US" sz="3200" b="1" dirty="0" smtClean="0">
                <a:solidFill>
                  <a:srgbClr val="00B050"/>
                </a:solidFill>
                <a:latin typeface="黑体" panose="02010609060101010101" pitchFamily="2" charset="-122"/>
                <a:ea typeface="黑体" panose="02010609060101010101" pitchFamily="2" charset="-122"/>
              </a:rPr>
              <a:t>二 电容器及其电容</a:t>
            </a:r>
            <a:endParaRPr lang="zh-CN" altLang="en-US" sz="3200" b="1" dirty="0">
              <a:solidFill>
                <a:srgbClr val="00B050"/>
              </a:solidFill>
              <a:latin typeface="黑体" panose="02010609060101010101" pitchFamily="2" charset="-122"/>
              <a:ea typeface="黑体" panose="02010609060101010101" pitchFamily="2" charset="-122"/>
            </a:endParaRPr>
          </a:p>
        </p:txBody>
      </p:sp>
      <p:sp>
        <p:nvSpPr>
          <p:cNvPr id="2" name="矩形 1"/>
          <p:cNvSpPr/>
          <p:nvPr/>
        </p:nvSpPr>
        <p:spPr>
          <a:xfrm>
            <a:off x="43542" y="990600"/>
            <a:ext cx="9100458" cy="1384995"/>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2 </a:t>
            </a:r>
            <a:r>
              <a:rPr lang="zh-CN" altLang="en-US"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zh-CN"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圆柱</a:t>
            </a: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形</a:t>
            </a:r>
            <a:r>
              <a:rPr lang="zh-CN" altLang="zh-CN"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电容器</a:t>
            </a:r>
            <a:r>
              <a:rPr lang="en-US" altLang="zh-CN"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由</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底面半径为分别为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i="1" baseline="-250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i="1" baseline="-25000" dirty="0">
                <a:latin typeface="Times New Roman" panose="02020603050405020304" pitchFamily="18" charset="0"/>
                <a:ea typeface="黑体" panose="02010609060101010101" pitchFamily="2"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的同轴金属圆柱面组成（内圆柱面有时就是长导线）。两个圆柱面的长度为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L</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，远大于圆柱面的间距</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i="1" baseline="-25000" dirty="0">
                <a:latin typeface="Times New Roman" panose="02020603050405020304" pitchFamily="18" charset="0"/>
                <a:ea typeface="黑体" panose="02010609060101010101" pitchFamily="2" charset="-122"/>
                <a:cs typeface="Times New Roman" panose="02020603050405020304" pitchFamily="18" charset="0"/>
              </a:rPr>
              <a:t>B</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i="1" baseline="-250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，边缘效应可忽略。</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3"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1617425" y="3886200"/>
          <a:ext cx="4249975" cy="1089056"/>
        </p:xfrm>
        <a:graphic>
          <a:graphicData uri="http://schemas.openxmlformats.org/presentationml/2006/ole">
            <mc:AlternateContent xmlns:mc="http://schemas.openxmlformats.org/markup-compatibility/2006">
              <mc:Choice xmlns:v="urn:schemas-microsoft-com:vml" Requires="v">
                <p:oleObj spid="_x0000_s89254" name="" r:id="rId11" imgW="1524000" imgH="393700" progId="Equation.DSMT4">
                  <p:embed/>
                </p:oleObj>
              </mc:Choice>
              <mc:Fallback>
                <p:oleObj name="" r:id="rId11" imgW="1524000" imgH="393700" progId="Equation.DSMT4">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425" y="3886200"/>
                        <a:ext cx="4249975" cy="1089056"/>
                      </a:xfrm>
                      <a:prstGeom prst="rect">
                        <a:avLst/>
                      </a:prstGeom>
                      <a:noFill/>
                    </p:spPr>
                  </p:pic>
                </p:oleObj>
              </mc:Fallback>
            </mc:AlternateContent>
          </a:graphicData>
        </a:graphic>
      </p:graphicFrame>
      <p:sp>
        <p:nvSpPr>
          <p:cNvPr id="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35284" y="5407624"/>
          <a:ext cx="6441716" cy="1069376"/>
        </p:xfrm>
        <a:graphic>
          <a:graphicData uri="http://schemas.openxmlformats.org/presentationml/2006/ole">
            <mc:AlternateContent xmlns:mc="http://schemas.openxmlformats.org/markup-compatibility/2006">
              <mc:Choice xmlns:v="urn:schemas-microsoft-com:vml" Requires="v">
                <p:oleObj spid="_x0000_s89255" name="Equation" r:id="rId13" imgW="58216800" imgH="9448800" progId="Equation.DSMT4">
                  <p:embed/>
                </p:oleObj>
              </mc:Choice>
              <mc:Fallback>
                <p:oleObj name="Equation" r:id="rId13" imgW="58216800" imgH="9448800" progId="Equation.DSMT4">
                  <p:embed/>
                  <p:pic>
                    <p:nvPicPr>
                      <p:cNvPr id="0" name="Object 26"/>
                      <p:cNvPicPr>
                        <a:picLocks noChangeAspect="1" noChangeArrowheads="1"/>
                      </p:cNvPicPr>
                      <p:nvPr/>
                    </p:nvPicPr>
                    <p:blipFill>
                      <a:blip r:embed="rId14"/>
                      <a:srcRect/>
                      <a:stretch>
                        <a:fillRect/>
                      </a:stretch>
                    </p:blipFill>
                    <p:spPr bwMode="auto">
                      <a:xfrm>
                        <a:off x="35284" y="5407624"/>
                        <a:ext cx="6441716" cy="1069376"/>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0027"/>
                                        </p:tgtEl>
                                        <p:attrNameLst>
                                          <p:attrName>style.visibility</p:attrName>
                                        </p:attrNameLst>
                                      </p:cBhvr>
                                      <p:to>
                                        <p:strVal val="visible"/>
                                      </p:to>
                                    </p:set>
                                    <p:animEffect transition="in" filter="blinds(horizontal)">
                                      <p:cBhvr>
                                        <p:cTn id="7" dur="500"/>
                                        <p:tgtEl>
                                          <p:spTgt spid="1700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70055"/>
                                        </p:tgtEl>
                                        <p:attrNameLst>
                                          <p:attrName>style.visibility</p:attrName>
                                        </p:attrNameLst>
                                      </p:cBhvr>
                                      <p:to>
                                        <p:strVal val="visible"/>
                                      </p:to>
                                    </p:set>
                                    <p:animEffect transition="in" filter="box(in)">
                                      <p:cBhvr>
                                        <p:cTn id="12" dur="500"/>
                                        <p:tgtEl>
                                          <p:spTgt spid="17005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00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0030"/>
                                        </p:tgtEl>
                                        <p:attrNameLst>
                                          <p:attrName>style.visibility</p:attrName>
                                        </p:attrNameLst>
                                      </p:cBhvr>
                                      <p:to>
                                        <p:strVal val="visible"/>
                                      </p:to>
                                    </p:set>
                                    <p:anim calcmode="lin" valueType="num">
                                      <p:cBhvr additive="base">
                                        <p:cTn id="23" dur="500" fill="hold"/>
                                        <p:tgtEl>
                                          <p:spTgt spid="170030"/>
                                        </p:tgtEl>
                                        <p:attrNameLst>
                                          <p:attrName>ppt_x</p:attrName>
                                        </p:attrNameLst>
                                      </p:cBhvr>
                                      <p:tavLst>
                                        <p:tav tm="0">
                                          <p:val>
                                            <p:strVal val="#ppt_x"/>
                                          </p:val>
                                        </p:tav>
                                        <p:tav tm="100000">
                                          <p:val>
                                            <p:strVal val="#ppt_x"/>
                                          </p:val>
                                        </p:tav>
                                      </p:tavLst>
                                    </p:anim>
                                    <p:anim calcmode="lin" valueType="num">
                                      <p:cBhvr additive="base">
                                        <p:cTn id="24" dur="500" fill="hold"/>
                                        <p:tgtEl>
                                          <p:spTgt spid="1700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13" grpId="0"/>
      <p:bldP spid="1700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5"/>
          <p:cNvSpPr>
            <a:spLocks noChangeArrowheads="1"/>
          </p:cNvSpPr>
          <p:nvPr/>
        </p:nvSpPr>
        <p:spPr bwMode="auto">
          <a:xfrm>
            <a:off x="413201" y="1143000"/>
            <a:ext cx="3775393" cy="523220"/>
          </a:xfrm>
          <a:prstGeom prst="rect">
            <a:avLst/>
          </a:prstGeom>
          <a:noFill/>
          <a:ln w="9525">
            <a:noFill/>
            <a:miter lim="800000"/>
          </a:ln>
          <a:effectLst/>
        </p:spPr>
        <p:txBody>
          <a:bodyPr wrap="none">
            <a:spAutoFit/>
          </a:bodyPr>
          <a:lstStyle/>
          <a:p>
            <a:r>
              <a:rPr kumimoji="1" lang="en-US" altLang="zh-CN" sz="2800" dirty="0">
                <a:solidFill>
                  <a:srgbClr val="FF0000"/>
                </a:solidFill>
                <a:latin typeface="黑体" panose="02010609060101010101" pitchFamily="2" charset="-122"/>
                <a:ea typeface="黑体" panose="02010609060101010101" pitchFamily="2" charset="-122"/>
              </a:rPr>
              <a:t>1 </a:t>
            </a:r>
            <a:r>
              <a:rPr kumimoji="1" lang="zh-CN" altLang="en-US" sz="2800" dirty="0" smtClean="0">
                <a:solidFill>
                  <a:srgbClr val="FF0000"/>
                </a:solidFill>
                <a:latin typeface="黑体" panose="02010609060101010101" pitchFamily="2" charset="-122"/>
                <a:ea typeface="黑体" panose="02010609060101010101" pitchFamily="2" charset="-122"/>
              </a:rPr>
              <a:t>静电感应与静电平衡</a:t>
            </a:r>
            <a:endParaRPr kumimoji="1" lang="zh-CN" altLang="en-US" sz="2800" dirty="0">
              <a:solidFill>
                <a:srgbClr val="FF0000"/>
              </a:solidFill>
              <a:latin typeface="黑体" panose="02010609060101010101" pitchFamily="2" charset="-122"/>
              <a:ea typeface="黑体" panose="02010609060101010101" pitchFamily="2" charset="-122"/>
            </a:endParaRPr>
          </a:p>
        </p:txBody>
      </p:sp>
      <p:sp>
        <p:nvSpPr>
          <p:cNvPr id="71688" name="Rectangle 8"/>
          <p:cNvSpPr>
            <a:spLocks noChangeArrowheads="1"/>
          </p:cNvSpPr>
          <p:nvPr/>
        </p:nvSpPr>
        <p:spPr bwMode="auto">
          <a:xfrm>
            <a:off x="457200" y="2057400"/>
            <a:ext cx="7848600" cy="3810000"/>
          </a:xfrm>
          <a:prstGeom prst="rect">
            <a:avLst/>
          </a:prstGeom>
          <a:solidFill>
            <a:schemeClr val="bg1"/>
          </a:solidFill>
          <a:ln w="9525">
            <a:solidFill>
              <a:schemeClr val="tx2"/>
            </a:solidFill>
            <a:miter lim="800000"/>
            <a:headEnd type="none" w="sm" len="lg"/>
            <a:tailEnd type="none" w="sm" len="lg"/>
          </a:ln>
          <a:effectLst/>
        </p:spPr>
        <p:txBody>
          <a:bodyPr wrap="none" anchor="ctr"/>
          <a:lstStyle/>
          <a:p>
            <a:endParaRPr lang="zh-CN" altLang="en-US"/>
          </a:p>
        </p:txBody>
      </p:sp>
      <p:grpSp>
        <p:nvGrpSpPr>
          <p:cNvPr id="2" name="Group 9"/>
          <p:cNvGrpSpPr/>
          <p:nvPr/>
        </p:nvGrpSpPr>
        <p:grpSpPr bwMode="auto">
          <a:xfrm>
            <a:off x="609600" y="2362200"/>
            <a:ext cx="3048000" cy="3124200"/>
            <a:chOff x="576" y="1611"/>
            <a:chExt cx="2103" cy="2160"/>
          </a:xfrm>
        </p:grpSpPr>
        <p:grpSp>
          <p:nvGrpSpPr>
            <p:cNvPr id="3" name="Group 10"/>
            <p:cNvGrpSpPr/>
            <p:nvPr/>
          </p:nvGrpSpPr>
          <p:grpSpPr bwMode="auto">
            <a:xfrm>
              <a:off x="576" y="1611"/>
              <a:ext cx="2103" cy="2160"/>
              <a:chOff x="3264" y="1872"/>
              <a:chExt cx="2103" cy="2160"/>
            </a:xfrm>
          </p:grpSpPr>
          <p:sp>
            <p:nvSpPr>
              <p:cNvPr id="71691" name="Line 11"/>
              <p:cNvSpPr>
                <a:spLocks noChangeShapeType="1"/>
              </p:cNvSpPr>
              <p:nvPr/>
            </p:nvSpPr>
            <p:spPr bwMode="auto">
              <a:xfrm flipH="1">
                <a:off x="3321" y="2993"/>
                <a:ext cx="1989" cy="1"/>
              </a:xfrm>
              <a:prstGeom prst="line">
                <a:avLst/>
              </a:prstGeom>
              <a:noFill/>
              <a:ln w="28575">
                <a:solidFill>
                  <a:srgbClr val="FF0000"/>
                </a:solidFill>
                <a:round/>
              </a:ln>
            </p:spPr>
            <p:txBody>
              <a:bodyPr/>
              <a:lstStyle/>
              <a:p>
                <a:endParaRPr lang="zh-CN" altLang="en-US"/>
              </a:p>
            </p:txBody>
          </p:sp>
          <p:sp>
            <p:nvSpPr>
              <p:cNvPr id="71692" name="Freeform 12"/>
              <p:cNvSpPr/>
              <p:nvPr/>
            </p:nvSpPr>
            <p:spPr bwMode="auto">
              <a:xfrm>
                <a:off x="5282" y="2964"/>
                <a:ext cx="85" cy="59"/>
              </a:xfrm>
              <a:custGeom>
                <a:avLst/>
                <a:gdLst/>
                <a:ahLst/>
                <a:cxnLst>
                  <a:cxn ang="0">
                    <a:pos x="0" y="67"/>
                  </a:cxn>
                  <a:cxn ang="0">
                    <a:pos x="99" y="33"/>
                  </a:cxn>
                  <a:cxn ang="0">
                    <a:pos x="0" y="0"/>
                  </a:cxn>
                  <a:cxn ang="0">
                    <a:pos x="31" y="33"/>
                  </a:cxn>
                  <a:cxn ang="0">
                    <a:pos x="0" y="67"/>
                  </a:cxn>
                </a:cxnLst>
                <a:rect l="0" t="0" r="r" b="b"/>
                <a:pathLst>
                  <a:path w="99" h="67">
                    <a:moveTo>
                      <a:pt x="0" y="67"/>
                    </a:moveTo>
                    <a:lnTo>
                      <a:pt x="99" y="33"/>
                    </a:lnTo>
                    <a:lnTo>
                      <a:pt x="0" y="0"/>
                    </a:lnTo>
                    <a:lnTo>
                      <a:pt x="31" y="33"/>
                    </a:lnTo>
                    <a:lnTo>
                      <a:pt x="0" y="67"/>
                    </a:lnTo>
                    <a:close/>
                  </a:path>
                </a:pathLst>
              </a:custGeom>
              <a:solidFill>
                <a:srgbClr val="FF0000"/>
              </a:solidFill>
              <a:ln w="28575" cmpd="sng">
                <a:solidFill>
                  <a:srgbClr val="FF0000"/>
                </a:solidFill>
                <a:round/>
              </a:ln>
            </p:spPr>
            <p:txBody>
              <a:bodyPr/>
              <a:lstStyle/>
              <a:p>
                <a:endParaRPr lang="zh-CN" altLang="en-US"/>
              </a:p>
            </p:txBody>
          </p:sp>
          <p:sp>
            <p:nvSpPr>
              <p:cNvPr id="71693" name="Freeform 13"/>
              <p:cNvSpPr/>
              <p:nvPr/>
            </p:nvSpPr>
            <p:spPr bwMode="auto">
              <a:xfrm>
                <a:off x="3264" y="2963"/>
                <a:ext cx="85" cy="59"/>
              </a:xfrm>
              <a:custGeom>
                <a:avLst/>
                <a:gdLst/>
                <a:ahLst/>
                <a:cxnLst>
                  <a:cxn ang="0">
                    <a:pos x="99" y="0"/>
                  </a:cxn>
                  <a:cxn ang="0">
                    <a:pos x="0" y="34"/>
                  </a:cxn>
                  <a:cxn ang="0">
                    <a:pos x="99" y="67"/>
                  </a:cxn>
                  <a:cxn ang="0">
                    <a:pos x="68" y="34"/>
                  </a:cxn>
                  <a:cxn ang="0">
                    <a:pos x="99" y="0"/>
                  </a:cxn>
                </a:cxnLst>
                <a:rect l="0" t="0" r="r" b="b"/>
                <a:pathLst>
                  <a:path w="99" h="67">
                    <a:moveTo>
                      <a:pt x="99" y="0"/>
                    </a:moveTo>
                    <a:lnTo>
                      <a:pt x="0" y="34"/>
                    </a:lnTo>
                    <a:lnTo>
                      <a:pt x="99" y="67"/>
                    </a:lnTo>
                    <a:lnTo>
                      <a:pt x="68" y="34"/>
                    </a:lnTo>
                    <a:lnTo>
                      <a:pt x="99" y="0"/>
                    </a:lnTo>
                    <a:close/>
                  </a:path>
                </a:pathLst>
              </a:custGeom>
              <a:solidFill>
                <a:srgbClr val="FF0000"/>
              </a:solidFill>
              <a:ln w="28575" cmpd="sng">
                <a:solidFill>
                  <a:srgbClr val="FF0000"/>
                </a:solidFill>
                <a:round/>
              </a:ln>
            </p:spPr>
            <p:txBody>
              <a:bodyPr/>
              <a:lstStyle/>
              <a:p>
                <a:endParaRPr lang="zh-CN" altLang="en-US"/>
              </a:p>
            </p:txBody>
          </p:sp>
          <p:sp>
            <p:nvSpPr>
              <p:cNvPr id="71694" name="Line 14"/>
              <p:cNvSpPr>
                <a:spLocks noChangeShapeType="1"/>
              </p:cNvSpPr>
              <p:nvPr/>
            </p:nvSpPr>
            <p:spPr bwMode="auto">
              <a:xfrm flipH="1" flipV="1">
                <a:off x="3341" y="2613"/>
                <a:ext cx="1846" cy="766"/>
              </a:xfrm>
              <a:prstGeom prst="line">
                <a:avLst/>
              </a:prstGeom>
              <a:noFill/>
              <a:ln w="28575">
                <a:solidFill>
                  <a:srgbClr val="FF0000"/>
                </a:solidFill>
                <a:round/>
              </a:ln>
            </p:spPr>
            <p:txBody>
              <a:bodyPr/>
              <a:lstStyle/>
              <a:p>
                <a:endParaRPr lang="zh-CN" altLang="en-US"/>
              </a:p>
            </p:txBody>
          </p:sp>
          <p:sp>
            <p:nvSpPr>
              <p:cNvPr id="71695" name="Freeform 15"/>
              <p:cNvSpPr/>
              <p:nvPr/>
            </p:nvSpPr>
            <p:spPr bwMode="auto">
              <a:xfrm>
                <a:off x="5172" y="3343"/>
                <a:ext cx="90" cy="59"/>
              </a:xfrm>
              <a:custGeom>
                <a:avLst/>
                <a:gdLst/>
                <a:ahLst/>
                <a:cxnLst>
                  <a:cxn ang="0">
                    <a:pos x="0" y="62"/>
                  </a:cxn>
                  <a:cxn ang="0">
                    <a:pos x="105" y="67"/>
                  </a:cxn>
                  <a:cxn ang="0">
                    <a:pos x="25" y="0"/>
                  </a:cxn>
                  <a:cxn ang="0">
                    <a:pos x="42" y="42"/>
                  </a:cxn>
                  <a:cxn ang="0">
                    <a:pos x="0" y="62"/>
                  </a:cxn>
                </a:cxnLst>
                <a:rect l="0" t="0" r="r" b="b"/>
                <a:pathLst>
                  <a:path w="105" h="67">
                    <a:moveTo>
                      <a:pt x="0" y="62"/>
                    </a:moveTo>
                    <a:lnTo>
                      <a:pt x="105" y="67"/>
                    </a:lnTo>
                    <a:lnTo>
                      <a:pt x="25" y="0"/>
                    </a:lnTo>
                    <a:lnTo>
                      <a:pt x="42" y="42"/>
                    </a:lnTo>
                    <a:lnTo>
                      <a:pt x="0" y="62"/>
                    </a:lnTo>
                    <a:close/>
                  </a:path>
                </a:pathLst>
              </a:custGeom>
              <a:solidFill>
                <a:srgbClr val="FF0000"/>
              </a:solidFill>
              <a:ln w="28575" cmpd="sng">
                <a:solidFill>
                  <a:srgbClr val="FF0000"/>
                </a:solidFill>
                <a:round/>
              </a:ln>
            </p:spPr>
            <p:txBody>
              <a:bodyPr/>
              <a:lstStyle/>
              <a:p>
                <a:endParaRPr lang="zh-CN" altLang="en-US"/>
              </a:p>
            </p:txBody>
          </p:sp>
          <p:sp>
            <p:nvSpPr>
              <p:cNvPr id="71696" name="Freeform 16"/>
              <p:cNvSpPr/>
              <p:nvPr/>
            </p:nvSpPr>
            <p:spPr bwMode="auto">
              <a:xfrm>
                <a:off x="3312" y="2592"/>
                <a:ext cx="90" cy="59"/>
              </a:xfrm>
              <a:custGeom>
                <a:avLst/>
                <a:gdLst/>
                <a:ahLst/>
                <a:cxnLst>
                  <a:cxn ang="0">
                    <a:pos x="105" y="5"/>
                  </a:cxn>
                  <a:cxn ang="0">
                    <a:pos x="0" y="0"/>
                  </a:cxn>
                  <a:cxn ang="0">
                    <a:pos x="80" y="67"/>
                  </a:cxn>
                  <a:cxn ang="0">
                    <a:pos x="63" y="25"/>
                  </a:cxn>
                  <a:cxn ang="0">
                    <a:pos x="105" y="5"/>
                  </a:cxn>
                </a:cxnLst>
                <a:rect l="0" t="0" r="r" b="b"/>
                <a:pathLst>
                  <a:path w="105" h="67">
                    <a:moveTo>
                      <a:pt x="105" y="5"/>
                    </a:moveTo>
                    <a:lnTo>
                      <a:pt x="0" y="0"/>
                    </a:lnTo>
                    <a:lnTo>
                      <a:pt x="80" y="67"/>
                    </a:lnTo>
                    <a:lnTo>
                      <a:pt x="63" y="25"/>
                    </a:lnTo>
                    <a:lnTo>
                      <a:pt x="105" y="5"/>
                    </a:lnTo>
                    <a:close/>
                  </a:path>
                </a:pathLst>
              </a:custGeom>
              <a:solidFill>
                <a:srgbClr val="FF0000"/>
              </a:solidFill>
              <a:ln w="28575" cmpd="sng">
                <a:solidFill>
                  <a:srgbClr val="FF0000"/>
                </a:solidFill>
                <a:round/>
              </a:ln>
            </p:spPr>
            <p:txBody>
              <a:bodyPr/>
              <a:lstStyle/>
              <a:p>
                <a:endParaRPr lang="zh-CN" altLang="en-US"/>
              </a:p>
            </p:txBody>
          </p:sp>
          <p:sp>
            <p:nvSpPr>
              <p:cNvPr id="71697" name="Line 17"/>
              <p:cNvSpPr>
                <a:spLocks noChangeShapeType="1"/>
              </p:cNvSpPr>
              <p:nvPr/>
            </p:nvSpPr>
            <p:spPr bwMode="auto">
              <a:xfrm flipH="1" flipV="1">
                <a:off x="3544" y="2296"/>
                <a:ext cx="1460" cy="1411"/>
              </a:xfrm>
              <a:prstGeom prst="line">
                <a:avLst/>
              </a:prstGeom>
              <a:noFill/>
              <a:ln w="28575">
                <a:solidFill>
                  <a:srgbClr val="FF0000"/>
                </a:solidFill>
                <a:round/>
              </a:ln>
            </p:spPr>
            <p:txBody>
              <a:bodyPr/>
              <a:lstStyle/>
              <a:p>
                <a:endParaRPr lang="zh-CN" altLang="en-US"/>
              </a:p>
            </p:txBody>
          </p:sp>
          <p:sp>
            <p:nvSpPr>
              <p:cNvPr id="71698" name="Freeform 18"/>
              <p:cNvSpPr/>
              <p:nvPr/>
            </p:nvSpPr>
            <p:spPr bwMode="auto">
              <a:xfrm>
                <a:off x="4962" y="3666"/>
                <a:ext cx="82" cy="81"/>
              </a:xfrm>
              <a:custGeom>
                <a:avLst/>
                <a:gdLst/>
                <a:ahLst/>
                <a:cxnLst>
                  <a:cxn ang="0">
                    <a:pos x="0" y="48"/>
                  </a:cxn>
                  <a:cxn ang="0">
                    <a:pos x="95" y="92"/>
                  </a:cxn>
                  <a:cxn ang="0">
                    <a:pos x="46" y="0"/>
                  </a:cxn>
                  <a:cxn ang="0">
                    <a:pos x="46" y="45"/>
                  </a:cxn>
                  <a:cxn ang="0">
                    <a:pos x="0" y="48"/>
                  </a:cxn>
                </a:cxnLst>
                <a:rect l="0" t="0" r="r" b="b"/>
                <a:pathLst>
                  <a:path w="95" h="92">
                    <a:moveTo>
                      <a:pt x="0" y="48"/>
                    </a:moveTo>
                    <a:lnTo>
                      <a:pt x="95" y="92"/>
                    </a:lnTo>
                    <a:lnTo>
                      <a:pt x="46" y="0"/>
                    </a:lnTo>
                    <a:lnTo>
                      <a:pt x="46" y="45"/>
                    </a:lnTo>
                    <a:lnTo>
                      <a:pt x="0" y="48"/>
                    </a:lnTo>
                    <a:close/>
                  </a:path>
                </a:pathLst>
              </a:custGeom>
              <a:solidFill>
                <a:srgbClr val="FF0000"/>
              </a:solidFill>
              <a:ln w="28575" cmpd="sng">
                <a:solidFill>
                  <a:srgbClr val="FF0000"/>
                </a:solidFill>
                <a:round/>
              </a:ln>
            </p:spPr>
            <p:txBody>
              <a:bodyPr/>
              <a:lstStyle/>
              <a:p>
                <a:endParaRPr lang="zh-CN" altLang="en-US"/>
              </a:p>
            </p:txBody>
          </p:sp>
          <p:sp>
            <p:nvSpPr>
              <p:cNvPr id="71699" name="Freeform 19"/>
              <p:cNvSpPr/>
              <p:nvPr/>
            </p:nvSpPr>
            <p:spPr bwMode="auto">
              <a:xfrm>
                <a:off x="3504" y="2256"/>
                <a:ext cx="82" cy="81"/>
              </a:xfrm>
              <a:custGeom>
                <a:avLst/>
                <a:gdLst/>
                <a:ahLst/>
                <a:cxnLst>
                  <a:cxn ang="0">
                    <a:pos x="95" y="44"/>
                  </a:cxn>
                  <a:cxn ang="0">
                    <a:pos x="0" y="0"/>
                  </a:cxn>
                  <a:cxn ang="0">
                    <a:pos x="49" y="92"/>
                  </a:cxn>
                  <a:cxn ang="0">
                    <a:pos x="49" y="47"/>
                  </a:cxn>
                  <a:cxn ang="0">
                    <a:pos x="95" y="44"/>
                  </a:cxn>
                </a:cxnLst>
                <a:rect l="0" t="0" r="r" b="b"/>
                <a:pathLst>
                  <a:path w="95" h="92">
                    <a:moveTo>
                      <a:pt x="95" y="44"/>
                    </a:moveTo>
                    <a:lnTo>
                      <a:pt x="0" y="0"/>
                    </a:lnTo>
                    <a:lnTo>
                      <a:pt x="49" y="92"/>
                    </a:lnTo>
                    <a:lnTo>
                      <a:pt x="49" y="47"/>
                    </a:lnTo>
                    <a:lnTo>
                      <a:pt x="95" y="44"/>
                    </a:lnTo>
                    <a:close/>
                  </a:path>
                </a:pathLst>
              </a:custGeom>
              <a:solidFill>
                <a:srgbClr val="FF0000"/>
              </a:solidFill>
              <a:ln w="28575" cmpd="sng">
                <a:solidFill>
                  <a:srgbClr val="FF0000"/>
                </a:solidFill>
                <a:round/>
              </a:ln>
            </p:spPr>
            <p:txBody>
              <a:bodyPr/>
              <a:lstStyle/>
              <a:p>
                <a:endParaRPr lang="zh-CN" altLang="en-US"/>
              </a:p>
            </p:txBody>
          </p:sp>
          <p:sp>
            <p:nvSpPr>
              <p:cNvPr id="71700" name="Line 20"/>
              <p:cNvSpPr>
                <a:spLocks noChangeShapeType="1"/>
              </p:cNvSpPr>
              <p:nvPr/>
            </p:nvSpPr>
            <p:spPr bwMode="auto">
              <a:xfrm flipH="1">
                <a:off x="3911" y="2027"/>
                <a:ext cx="785" cy="1858"/>
              </a:xfrm>
              <a:prstGeom prst="line">
                <a:avLst/>
              </a:prstGeom>
              <a:noFill/>
              <a:ln w="28575">
                <a:solidFill>
                  <a:srgbClr val="FF0000"/>
                </a:solidFill>
                <a:round/>
              </a:ln>
            </p:spPr>
            <p:txBody>
              <a:bodyPr/>
              <a:lstStyle/>
              <a:p>
                <a:endParaRPr lang="zh-CN" altLang="en-US"/>
              </a:p>
            </p:txBody>
          </p:sp>
          <p:sp>
            <p:nvSpPr>
              <p:cNvPr id="71701" name="Freeform 21"/>
              <p:cNvSpPr/>
              <p:nvPr/>
            </p:nvSpPr>
            <p:spPr bwMode="auto">
              <a:xfrm>
                <a:off x="4659" y="1974"/>
                <a:ext cx="60" cy="92"/>
              </a:xfrm>
              <a:custGeom>
                <a:avLst/>
                <a:gdLst/>
                <a:ahLst/>
                <a:cxnLst>
                  <a:cxn ang="0">
                    <a:pos x="62" y="104"/>
                  </a:cxn>
                  <a:cxn ang="0">
                    <a:pos x="70" y="0"/>
                  </a:cxn>
                  <a:cxn ang="0">
                    <a:pos x="0" y="78"/>
                  </a:cxn>
                  <a:cxn ang="0">
                    <a:pos x="43" y="62"/>
                  </a:cxn>
                  <a:cxn ang="0">
                    <a:pos x="62" y="104"/>
                  </a:cxn>
                </a:cxnLst>
                <a:rect l="0" t="0" r="r" b="b"/>
                <a:pathLst>
                  <a:path w="70" h="104">
                    <a:moveTo>
                      <a:pt x="62" y="104"/>
                    </a:moveTo>
                    <a:lnTo>
                      <a:pt x="70" y="0"/>
                    </a:lnTo>
                    <a:lnTo>
                      <a:pt x="0" y="78"/>
                    </a:lnTo>
                    <a:lnTo>
                      <a:pt x="43" y="62"/>
                    </a:lnTo>
                    <a:lnTo>
                      <a:pt x="62" y="104"/>
                    </a:lnTo>
                    <a:close/>
                  </a:path>
                </a:pathLst>
              </a:custGeom>
              <a:solidFill>
                <a:srgbClr val="FF0000"/>
              </a:solidFill>
              <a:ln w="28575" cmpd="sng">
                <a:solidFill>
                  <a:srgbClr val="FF0000"/>
                </a:solidFill>
                <a:round/>
              </a:ln>
            </p:spPr>
            <p:txBody>
              <a:bodyPr/>
              <a:lstStyle/>
              <a:p>
                <a:endParaRPr lang="zh-CN" altLang="en-US"/>
              </a:p>
            </p:txBody>
          </p:sp>
          <p:sp>
            <p:nvSpPr>
              <p:cNvPr id="71702" name="Freeform 22"/>
              <p:cNvSpPr/>
              <p:nvPr/>
            </p:nvSpPr>
            <p:spPr bwMode="auto">
              <a:xfrm>
                <a:off x="3888" y="3846"/>
                <a:ext cx="60" cy="92"/>
              </a:xfrm>
              <a:custGeom>
                <a:avLst/>
                <a:gdLst/>
                <a:ahLst/>
                <a:cxnLst>
                  <a:cxn ang="0">
                    <a:pos x="8" y="0"/>
                  </a:cxn>
                  <a:cxn ang="0">
                    <a:pos x="0" y="104"/>
                  </a:cxn>
                  <a:cxn ang="0">
                    <a:pos x="70" y="26"/>
                  </a:cxn>
                  <a:cxn ang="0">
                    <a:pos x="27" y="42"/>
                  </a:cxn>
                  <a:cxn ang="0">
                    <a:pos x="8" y="0"/>
                  </a:cxn>
                </a:cxnLst>
                <a:rect l="0" t="0" r="r" b="b"/>
                <a:pathLst>
                  <a:path w="70" h="104">
                    <a:moveTo>
                      <a:pt x="8" y="0"/>
                    </a:moveTo>
                    <a:lnTo>
                      <a:pt x="0" y="104"/>
                    </a:lnTo>
                    <a:lnTo>
                      <a:pt x="70" y="26"/>
                    </a:lnTo>
                    <a:lnTo>
                      <a:pt x="27" y="42"/>
                    </a:lnTo>
                    <a:lnTo>
                      <a:pt x="8" y="0"/>
                    </a:lnTo>
                    <a:close/>
                  </a:path>
                </a:pathLst>
              </a:custGeom>
              <a:solidFill>
                <a:srgbClr val="FF0000"/>
              </a:solidFill>
              <a:ln w="28575" cmpd="sng">
                <a:solidFill>
                  <a:srgbClr val="FF0000"/>
                </a:solidFill>
                <a:round/>
              </a:ln>
            </p:spPr>
            <p:txBody>
              <a:bodyPr/>
              <a:lstStyle/>
              <a:p>
                <a:endParaRPr lang="zh-CN" altLang="en-US"/>
              </a:p>
            </p:txBody>
          </p:sp>
          <p:sp>
            <p:nvSpPr>
              <p:cNvPr id="71703" name="Line 23"/>
              <p:cNvSpPr>
                <a:spLocks noChangeShapeType="1"/>
              </p:cNvSpPr>
              <p:nvPr/>
            </p:nvSpPr>
            <p:spPr bwMode="auto">
              <a:xfrm flipH="1">
                <a:off x="3381" y="2645"/>
                <a:ext cx="1870" cy="697"/>
              </a:xfrm>
              <a:prstGeom prst="line">
                <a:avLst/>
              </a:prstGeom>
              <a:noFill/>
              <a:ln w="28575">
                <a:solidFill>
                  <a:srgbClr val="FF0000"/>
                </a:solidFill>
                <a:round/>
              </a:ln>
            </p:spPr>
            <p:txBody>
              <a:bodyPr/>
              <a:lstStyle/>
              <a:p>
                <a:endParaRPr lang="zh-CN" altLang="en-US"/>
              </a:p>
            </p:txBody>
          </p:sp>
          <p:sp>
            <p:nvSpPr>
              <p:cNvPr id="71704" name="Freeform 24"/>
              <p:cNvSpPr/>
              <p:nvPr/>
            </p:nvSpPr>
            <p:spPr bwMode="auto">
              <a:xfrm>
                <a:off x="5215" y="2625"/>
                <a:ext cx="89" cy="57"/>
              </a:xfrm>
              <a:custGeom>
                <a:avLst/>
                <a:gdLst/>
                <a:ahLst/>
                <a:cxnLst>
                  <a:cxn ang="0">
                    <a:pos x="22" y="65"/>
                  </a:cxn>
                  <a:cxn ang="0">
                    <a:pos x="104" y="0"/>
                  </a:cxn>
                  <a:cxn ang="0">
                    <a:pos x="0" y="2"/>
                  </a:cxn>
                  <a:cxn ang="0">
                    <a:pos x="40" y="23"/>
                  </a:cxn>
                  <a:cxn ang="0">
                    <a:pos x="22" y="65"/>
                  </a:cxn>
                </a:cxnLst>
                <a:rect l="0" t="0" r="r" b="b"/>
                <a:pathLst>
                  <a:path w="104" h="65">
                    <a:moveTo>
                      <a:pt x="22" y="65"/>
                    </a:moveTo>
                    <a:lnTo>
                      <a:pt x="104" y="0"/>
                    </a:lnTo>
                    <a:lnTo>
                      <a:pt x="0" y="2"/>
                    </a:lnTo>
                    <a:lnTo>
                      <a:pt x="40" y="23"/>
                    </a:lnTo>
                    <a:lnTo>
                      <a:pt x="22" y="65"/>
                    </a:lnTo>
                    <a:close/>
                  </a:path>
                </a:pathLst>
              </a:custGeom>
              <a:solidFill>
                <a:srgbClr val="FF0000"/>
              </a:solidFill>
              <a:ln w="28575" cmpd="sng">
                <a:solidFill>
                  <a:srgbClr val="FF0000"/>
                </a:solidFill>
                <a:round/>
              </a:ln>
            </p:spPr>
            <p:txBody>
              <a:bodyPr/>
              <a:lstStyle/>
              <a:p>
                <a:endParaRPr lang="zh-CN" altLang="en-US"/>
              </a:p>
            </p:txBody>
          </p:sp>
          <p:sp>
            <p:nvSpPr>
              <p:cNvPr id="71705" name="Freeform 25"/>
              <p:cNvSpPr/>
              <p:nvPr/>
            </p:nvSpPr>
            <p:spPr bwMode="auto">
              <a:xfrm>
                <a:off x="3328" y="3305"/>
                <a:ext cx="89" cy="57"/>
              </a:xfrm>
              <a:custGeom>
                <a:avLst/>
                <a:gdLst/>
                <a:ahLst/>
                <a:cxnLst>
                  <a:cxn ang="0">
                    <a:pos x="82" y="0"/>
                  </a:cxn>
                  <a:cxn ang="0">
                    <a:pos x="0" y="65"/>
                  </a:cxn>
                  <a:cxn ang="0">
                    <a:pos x="104" y="63"/>
                  </a:cxn>
                  <a:cxn ang="0">
                    <a:pos x="64" y="42"/>
                  </a:cxn>
                  <a:cxn ang="0">
                    <a:pos x="82" y="0"/>
                  </a:cxn>
                </a:cxnLst>
                <a:rect l="0" t="0" r="r" b="b"/>
                <a:pathLst>
                  <a:path w="104" h="65">
                    <a:moveTo>
                      <a:pt x="82" y="0"/>
                    </a:moveTo>
                    <a:lnTo>
                      <a:pt x="0" y="65"/>
                    </a:lnTo>
                    <a:lnTo>
                      <a:pt x="104" y="63"/>
                    </a:lnTo>
                    <a:lnTo>
                      <a:pt x="64" y="42"/>
                    </a:lnTo>
                    <a:lnTo>
                      <a:pt x="82" y="0"/>
                    </a:lnTo>
                    <a:close/>
                  </a:path>
                </a:pathLst>
              </a:custGeom>
              <a:solidFill>
                <a:srgbClr val="FF0000"/>
              </a:solidFill>
              <a:ln w="28575" cmpd="sng">
                <a:solidFill>
                  <a:srgbClr val="FF0000"/>
                </a:solidFill>
                <a:round/>
              </a:ln>
            </p:spPr>
            <p:txBody>
              <a:bodyPr/>
              <a:lstStyle/>
              <a:p>
                <a:endParaRPr lang="zh-CN" altLang="en-US"/>
              </a:p>
            </p:txBody>
          </p:sp>
          <p:sp>
            <p:nvSpPr>
              <p:cNvPr id="71706" name="Line 26"/>
              <p:cNvSpPr>
                <a:spLocks noChangeShapeType="1"/>
              </p:cNvSpPr>
              <p:nvPr/>
            </p:nvSpPr>
            <p:spPr bwMode="auto">
              <a:xfrm flipV="1">
                <a:off x="3600" y="2241"/>
                <a:ext cx="1433" cy="1420"/>
              </a:xfrm>
              <a:prstGeom prst="line">
                <a:avLst/>
              </a:prstGeom>
              <a:noFill/>
              <a:ln w="28575">
                <a:solidFill>
                  <a:srgbClr val="FF0000"/>
                </a:solidFill>
                <a:round/>
              </a:ln>
            </p:spPr>
            <p:txBody>
              <a:bodyPr/>
              <a:lstStyle/>
              <a:p>
                <a:endParaRPr lang="zh-CN" altLang="en-US"/>
              </a:p>
            </p:txBody>
          </p:sp>
          <p:sp>
            <p:nvSpPr>
              <p:cNvPr id="71707" name="Freeform 27"/>
              <p:cNvSpPr/>
              <p:nvPr/>
            </p:nvSpPr>
            <p:spPr bwMode="auto">
              <a:xfrm>
                <a:off x="3560" y="3619"/>
                <a:ext cx="81" cy="82"/>
              </a:xfrm>
              <a:custGeom>
                <a:avLst/>
                <a:gdLst/>
                <a:ahLst/>
                <a:cxnLst>
                  <a:cxn ang="0">
                    <a:pos x="48" y="0"/>
                  </a:cxn>
                  <a:cxn ang="0">
                    <a:pos x="0" y="93"/>
                  </a:cxn>
                  <a:cxn ang="0">
                    <a:pos x="94" y="48"/>
                  </a:cxn>
                  <a:cxn ang="0">
                    <a:pos x="49" y="46"/>
                  </a:cxn>
                  <a:cxn ang="0">
                    <a:pos x="48" y="0"/>
                  </a:cxn>
                </a:cxnLst>
                <a:rect l="0" t="0" r="r" b="b"/>
                <a:pathLst>
                  <a:path w="94" h="93">
                    <a:moveTo>
                      <a:pt x="48" y="0"/>
                    </a:moveTo>
                    <a:lnTo>
                      <a:pt x="0" y="93"/>
                    </a:lnTo>
                    <a:lnTo>
                      <a:pt x="94" y="48"/>
                    </a:lnTo>
                    <a:lnTo>
                      <a:pt x="49" y="46"/>
                    </a:lnTo>
                    <a:lnTo>
                      <a:pt x="48" y="0"/>
                    </a:lnTo>
                    <a:close/>
                  </a:path>
                </a:pathLst>
              </a:custGeom>
              <a:solidFill>
                <a:srgbClr val="FF0000"/>
              </a:solidFill>
              <a:ln w="28575" cmpd="sng">
                <a:solidFill>
                  <a:srgbClr val="FF0000"/>
                </a:solidFill>
                <a:round/>
              </a:ln>
            </p:spPr>
            <p:txBody>
              <a:bodyPr/>
              <a:lstStyle/>
              <a:p>
                <a:endParaRPr lang="zh-CN" altLang="en-US"/>
              </a:p>
            </p:txBody>
          </p:sp>
          <p:sp>
            <p:nvSpPr>
              <p:cNvPr id="71708" name="Freeform 28"/>
              <p:cNvSpPr/>
              <p:nvPr/>
            </p:nvSpPr>
            <p:spPr bwMode="auto">
              <a:xfrm>
                <a:off x="4992" y="2201"/>
                <a:ext cx="81" cy="82"/>
              </a:xfrm>
              <a:custGeom>
                <a:avLst/>
                <a:gdLst/>
                <a:ahLst/>
                <a:cxnLst>
                  <a:cxn ang="0">
                    <a:pos x="46" y="93"/>
                  </a:cxn>
                  <a:cxn ang="0">
                    <a:pos x="94" y="0"/>
                  </a:cxn>
                  <a:cxn ang="0">
                    <a:pos x="0" y="45"/>
                  </a:cxn>
                  <a:cxn ang="0">
                    <a:pos x="45" y="47"/>
                  </a:cxn>
                  <a:cxn ang="0">
                    <a:pos x="46" y="93"/>
                  </a:cxn>
                </a:cxnLst>
                <a:rect l="0" t="0" r="r" b="b"/>
                <a:pathLst>
                  <a:path w="94" h="93">
                    <a:moveTo>
                      <a:pt x="46" y="93"/>
                    </a:moveTo>
                    <a:lnTo>
                      <a:pt x="94" y="0"/>
                    </a:lnTo>
                    <a:lnTo>
                      <a:pt x="0" y="45"/>
                    </a:lnTo>
                    <a:lnTo>
                      <a:pt x="45" y="47"/>
                    </a:lnTo>
                    <a:lnTo>
                      <a:pt x="46" y="93"/>
                    </a:lnTo>
                    <a:close/>
                  </a:path>
                </a:pathLst>
              </a:custGeom>
              <a:solidFill>
                <a:srgbClr val="FF0000"/>
              </a:solidFill>
              <a:ln w="28575" cmpd="sng">
                <a:solidFill>
                  <a:srgbClr val="FF0000"/>
                </a:solidFill>
                <a:round/>
              </a:ln>
            </p:spPr>
            <p:txBody>
              <a:bodyPr/>
              <a:lstStyle/>
              <a:p>
                <a:endParaRPr lang="zh-CN" altLang="en-US"/>
              </a:p>
            </p:txBody>
          </p:sp>
          <p:sp>
            <p:nvSpPr>
              <p:cNvPr id="71709" name="Line 29"/>
              <p:cNvSpPr>
                <a:spLocks noChangeShapeType="1"/>
              </p:cNvSpPr>
              <p:nvPr/>
            </p:nvSpPr>
            <p:spPr bwMode="auto">
              <a:xfrm flipV="1">
                <a:off x="4274" y="1930"/>
                <a:ext cx="1" cy="2044"/>
              </a:xfrm>
              <a:prstGeom prst="line">
                <a:avLst/>
              </a:prstGeom>
              <a:noFill/>
              <a:ln w="28575">
                <a:solidFill>
                  <a:srgbClr val="FF0000"/>
                </a:solidFill>
                <a:round/>
              </a:ln>
            </p:spPr>
            <p:txBody>
              <a:bodyPr/>
              <a:lstStyle/>
              <a:p>
                <a:endParaRPr lang="zh-CN" altLang="en-US"/>
              </a:p>
            </p:txBody>
          </p:sp>
          <p:sp>
            <p:nvSpPr>
              <p:cNvPr id="71710" name="Freeform 30"/>
              <p:cNvSpPr/>
              <p:nvPr/>
            </p:nvSpPr>
            <p:spPr bwMode="auto">
              <a:xfrm>
                <a:off x="4245" y="3945"/>
                <a:ext cx="57" cy="87"/>
              </a:xfrm>
              <a:custGeom>
                <a:avLst/>
                <a:gdLst/>
                <a:ahLst/>
                <a:cxnLst>
                  <a:cxn ang="0">
                    <a:pos x="0" y="0"/>
                  </a:cxn>
                  <a:cxn ang="0">
                    <a:pos x="34" y="99"/>
                  </a:cxn>
                  <a:cxn ang="0">
                    <a:pos x="67" y="0"/>
                  </a:cxn>
                  <a:cxn ang="0">
                    <a:pos x="34" y="31"/>
                  </a:cxn>
                  <a:cxn ang="0">
                    <a:pos x="0" y="0"/>
                  </a:cxn>
                </a:cxnLst>
                <a:rect l="0" t="0" r="r" b="b"/>
                <a:pathLst>
                  <a:path w="67" h="99">
                    <a:moveTo>
                      <a:pt x="0" y="0"/>
                    </a:moveTo>
                    <a:lnTo>
                      <a:pt x="34" y="99"/>
                    </a:lnTo>
                    <a:lnTo>
                      <a:pt x="67" y="0"/>
                    </a:lnTo>
                    <a:lnTo>
                      <a:pt x="34" y="31"/>
                    </a:lnTo>
                    <a:lnTo>
                      <a:pt x="0" y="0"/>
                    </a:lnTo>
                    <a:close/>
                  </a:path>
                </a:pathLst>
              </a:custGeom>
              <a:solidFill>
                <a:srgbClr val="FF0000"/>
              </a:solidFill>
              <a:ln w="28575" cmpd="sng">
                <a:solidFill>
                  <a:srgbClr val="FF0000"/>
                </a:solidFill>
                <a:round/>
              </a:ln>
            </p:spPr>
            <p:txBody>
              <a:bodyPr/>
              <a:lstStyle/>
              <a:p>
                <a:endParaRPr lang="zh-CN" altLang="en-US"/>
              </a:p>
            </p:txBody>
          </p:sp>
          <p:sp>
            <p:nvSpPr>
              <p:cNvPr id="71711" name="Freeform 31"/>
              <p:cNvSpPr/>
              <p:nvPr/>
            </p:nvSpPr>
            <p:spPr bwMode="auto">
              <a:xfrm>
                <a:off x="4246" y="1872"/>
                <a:ext cx="57" cy="87"/>
              </a:xfrm>
              <a:custGeom>
                <a:avLst/>
                <a:gdLst/>
                <a:ahLst/>
                <a:cxnLst>
                  <a:cxn ang="0">
                    <a:pos x="67" y="99"/>
                  </a:cxn>
                  <a:cxn ang="0">
                    <a:pos x="33" y="0"/>
                  </a:cxn>
                  <a:cxn ang="0">
                    <a:pos x="0" y="99"/>
                  </a:cxn>
                  <a:cxn ang="0">
                    <a:pos x="33" y="68"/>
                  </a:cxn>
                  <a:cxn ang="0">
                    <a:pos x="67" y="99"/>
                  </a:cxn>
                </a:cxnLst>
                <a:rect l="0" t="0" r="r" b="b"/>
                <a:pathLst>
                  <a:path w="67" h="99">
                    <a:moveTo>
                      <a:pt x="67" y="99"/>
                    </a:moveTo>
                    <a:lnTo>
                      <a:pt x="33" y="0"/>
                    </a:lnTo>
                    <a:lnTo>
                      <a:pt x="0" y="99"/>
                    </a:lnTo>
                    <a:lnTo>
                      <a:pt x="33" y="68"/>
                    </a:lnTo>
                    <a:lnTo>
                      <a:pt x="67" y="99"/>
                    </a:lnTo>
                    <a:close/>
                  </a:path>
                </a:pathLst>
              </a:custGeom>
              <a:solidFill>
                <a:srgbClr val="FF0000"/>
              </a:solidFill>
              <a:ln w="28575" cmpd="sng">
                <a:solidFill>
                  <a:srgbClr val="FF0000"/>
                </a:solidFill>
                <a:round/>
              </a:ln>
            </p:spPr>
            <p:txBody>
              <a:bodyPr/>
              <a:lstStyle/>
              <a:p>
                <a:endParaRPr lang="zh-CN" altLang="en-US"/>
              </a:p>
            </p:txBody>
          </p:sp>
          <p:sp>
            <p:nvSpPr>
              <p:cNvPr id="71712" name="Line 32"/>
              <p:cNvSpPr>
                <a:spLocks noChangeShapeType="1"/>
              </p:cNvSpPr>
              <p:nvPr/>
            </p:nvSpPr>
            <p:spPr bwMode="auto">
              <a:xfrm flipH="1" flipV="1">
                <a:off x="3871" y="2018"/>
                <a:ext cx="808" cy="1867"/>
              </a:xfrm>
              <a:prstGeom prst="line">
                <a:avLst/>
              </a:prstGeom>
              <a:noFill/>
              <a:ln w="28575">
                <a:solidFill>
                  <a:srgbClr val="FF0000"/>
                </a:solidFill>
                <a:round/>
              </a:ln>
            </p:spPr>
            <p:txBody>
              <a:bodyPr/>
              <a:lstStyle/>
              <a:p>
                <a:endParaRPr lang="zh-CN" altLang="en-US"/>
              </a:p>
            </p:txBody>
          </p:sp>
          <p:sp>
            <p:nvSpPr>
              <p:cNvPr id="71713" name="Freeform 33"/>
              <p:cNvSpPr/>
              <p:nvPr/>
            </p:nvSpPr>
            <p:spPr bwMode="auto">
              <a:xfrm>
                <a:off x="4641" y="3846"/>
                <a:ext cx="62" cy="92"/>
              </a:xfrm>
              <a:custGeom>
                <a:avLst/>
                <a:gdLst/>
                <a:ahLst/>
                <a:cxnLst>
                  <a:cxn ang="0">
                    <a:pos x="0" y="28"/>
                  </a:cxn>
                  <a:cxn ang="0">
                    <a:pos x="72" y="104"/>
                  </a:cxn>
                  <a:cxn ang="0">
                    <a:pos x="61" y="0"/>
                  </a:cxn>
                  <a:cxn ang="0">
                    <a:pos x="44" y="42"/>
                  </a:cxn>
                  <a:cxn ang="0">
                    <a:pos x="0" y="28"/>
                  </a:cxn>
                </a:cxnLst>
                <a:rect l="0" t="0" r="r" b="b"/>
                <a:pathLst>
                  <a:path w="72" h="104">
                    <a:moveTo>
                      <a:pt x="0" y="28"/>
                    </a:moveTo>
                    <a:lnTo>
                      <a:pt x="72" y="104"/>
                    </a:lnTo>
                    <a:lnTo>
                      <a:pt x="61" y="0"/>
                    </a:lnTo>
                    <a:lnTo>
                      <a:pt x="44" y="42"/>
                    </a:lnTo>
                    <a:lnTo>
                      <a:pt x="0" y="28"/>
                    </a:lnTo>
                    <a:close/>
                  </a:path>
                </a:pathLst>
              </a:custGeom>
              <a:solidFill>
                <a:srgbClr val="FF0000"/>
              </a:solidFill>
              <a:ln w="28575" cmpd="sng">
                <a:solidFill>
                  <a:srgbClr val="FF0000"/>
                </a:solidFill>
                <a:round/>
              </a:ln>
            </p:spPr>
            <p:txBody>
              <a:bodyPr/>
              <a:lstStyle/>
              <a:p>
                <a:endParaRPr lang="zh-CN" altLang="en-US"/>
              </a:p>
            </p:txBody>
          </p:sp>
          <p:sp>
            <p:nvSpPr>
              <p:cNvPr id="71714" name="Freeform 34"/>
              <p:cNvSpPr/>
              <p:nvPr/>
            </p:nvSpPr>
            <p:spPr bwMode="auto">
              <a:xfrm>
                <a:off x="3847" y="1965"/>
                <a:ext cx="62" cy="92"/>
              </a:xfrm>
              <a:custGeom>
                <a:avLst/>
                <a:gdLst/>
                <a:ahLst/>
                <a:cxnLst>
                  <a:cxn ang="0">
                    <a:pos x="72" y="76"/>
                  </a:cxn>
                  <a:cxn ang="0">
                    <a:pos x="0" y="0"/>
                  </a:cxn>
                  <a:cxn ang="0">
                    <a:pos x="11" y="104"/>
                  </a:cxn>
                  <a:cxn ang="0">
                    <a:pos x="28" y="62"/>
                  </a:cxn>
                  <a:cxn ang="0">
                    <a:pos x="72" y="76"/>
                  </a:cxn>
                </a:cxnLst>
                <a:rect l="0" t="0" r="r" b="b"/>
                <a:pathLst>
                  <a:path w="72" h="104">
                    <a:moveTo>
                      <a:pt x="72" y="76"/>
                    </a:moveTo>
                    <a:lnTo>
                      <a:pt x="0" y="0"/>
                    </a:lnTo>
                    <a:lnTo>
                      <a:pt x="11" y="104"/>
                    </a:lnTo>
                    <a:lnTo>
                      <a:pt x="28" y="62"/>
                    </a:lnTo>
                    <a:lnTo>
                      <a:pt x="72" y="76"/>
                    </a:lnTo>
                    <a:close/>
                  </a:path>
                </a:pathLst>
              </a:custGeom>
              <a:solidFill>
                <a:srgbClr val="FF0000"/>
              </a:solidFill>
              <a:ln w="28575" cmpd="sng">
                <a:solidFill>
                  <a:srgbClr val="FF0000"/>
                </a:solidFill>
                <a:round/>
              </a:ln>
            </p:spPr>
            <p:txBody>
              <a:bodyPr/>
              <a:lstStyle/>
              <a:p>
                <a:endParaRPr lang="zh-CN" altLang="en-US"/>
              </a:p>
            </p:txBody>
          </p:sp>
        </p:grpSp>
        <p:grpSp>
          <p:nvGrpSpPr>
            <p:cNvPr id="4" name="Group 35"/>
            <p:cNvGrpSpPr/>
            <p:nvPr/>
          </p:nvGrpSpPr>
          <p:grpSpPr bwMode="auto">
            <a:xfrm>
              <a:off x="1462" y="2561"/>
              <a:ext cx="242" cy="380"/>
              <a:chOff x="4176" y="528"/>
              <a:chExt cx="242" cy="380"/>
            </a:xfrm>
          </p:grpSpPr>
          <p:sp>
            <p:nvSpPr>
              <p:cNvPr id="71716" name="Oval 36"/>
              <p:cNvSpPr>
                <a:spLocks noChangeArrowheads="1"/>
              </p:cNvSpPr>
              <p:nvPr/>
            </p:nvSpPr>
            <p:spPr bwMode="auto">
              <a:xfrm>
                <a:off x="4176" y="575"/>
                <a:ext cx="242" cy="248"/>
              </a:xfrm>
              <a:prstGeom prst="ellipse">
                <a:avLst/>
              </a:prstGeom>
              <a:solidFill>
                <a:schemeClr val="folHlink"/>
              </a:solidFill>
              <a:ln w="28575">
                <a:solidFill>
                  <a:srgbClr val="FF0000"/>
                </a:solidFill>
                <a:round/>
              </a:ln>
            </p:spPr>
            <p:txBody>
              <a:bodyPr/>
              <a:lstStyle/>
              <a:p>
                <a:endParaRPr lang="zh-CN" altLang="en-US"/>
              </a:p>
            </p:txBody>
          </p:sp>
          <p:sp>
            <p:nvSpPr>
              <p:cNvPr id="71717" name="Rectangle 37"/>
              <p:cNvSpPr>
                <a:spLocks noChangeArrowheads="1"/>
              </p:cNvSpPr>
              <p:nvPr/>
            </p:nvSpPr>
            <p:spPr bwMode="auto">
              <a:xfrm>
                <a:off x="4212" y="528"/>
                <a:ext cx="190" cy="380"/>
              </a:xfrm>
              <a:prstGeom prst="rect">
                <a:avLst/>
              </a:prstGeom>
              <a:noFill/>
              <a:ln w="9525">
                <a:noFill/>
                <a:miter lim="800000"/>
              </a:ln>
            </p:spPr>
            <p:txBody>
              <a:bodyPr wrap="none" lIns="0" tIns="0" rIns="0" bIns="0">
                <a:spAutoFit/>
              </a:bodyPr>
              <a:lstStyle/>
              <a:p>
                <a:r>
                  <a:rPr kumimoji="1" lang="en-US" altLang="zh-CN" sz="3600" b="1">
                    <a:solidFill>
                      <a:srgbClr val="CC0000"/>
                    </a:solidFill>
                    <a:latin typeface="Bookman Old Style" panose="02050604050505020204" pitchFamily="18" charset="0"/>
                  </a:rPr>
                  <a:t>+</a:t>
                </a:r>
                <a:endParaRPr kumimoji="1" lang="en-US" altLang="zh-CN" sz="2400">
                  <a:latin typeface="Times New Roman" panose="02020603050405020304" pitchFamily="18" charset="0"/>
                </a:endParaRPr>
              </a:p>
            </p:txBody>
          </p:sp>
        </p:grpSp>
      </p:grpSp>
      <p:grpSp>
        <p:nvGrpSpPr>
          <p:cNvPr id="5" name="Group 38"/>
          <p:cNvGrpSpPr/>
          <p:nvPr/>
        </p:nvGrpSpPr>
        <p:grpSpPr bwMode="auto">
          <a:xfrm>
            <a:off x="5791200" y="3657600"/>
            <a:ext cx="2514600" cy="1752600"/>
            <a:chOff x="3648" y="2208"/>
            <a:chExt cx="1824" cy="1152"/>
          </a:xfrm>
        </p:grpSpPr>
        <p:grpSp>
          <p:nvGrpSpPr>
            <p:cNvPr id="6" name="Group 39"/>
            <p:cNvGrpSpPr/>
            <p:nvPr/>
          </p:nvGrpSpPr>
          <p:grpSpPr bwMode="auto">
            <a:xfrm>
              <a:off x="3648" y="2208"/>
              <a:ext cx="1824" cy="1152"/>
              <a:chOff x="3744" y="2448"/>
              <a:chExt cx="1824" cy="1152"/>
            </a:xfrm>
          </p:grpSpPr>
          <p:sp>
            <p:nvSpPr>
              <p:cNvPr id="71720" name="Oval 40"/>
              <p:cNvSpPr>
                <a:spLocks noChangeArrowheads="1"/>
              </p:cNvSpPr>
              <p:nvPr/>
            </p:nvSpPr>
            <p:spPr bwMode="auto">
              <a:xfrm>
                <a:off x="3744" y="2448"/>
                <a:ext cx="1824" cy="432"/>
              </a:xfrm>
              <a:prstGeom prst="ellipse">
                <a:avLst/>
              </a:prstGeom>
              <a:gradFill rotWithShape="0">
                <a:gsLst>
                  <a:gs pos="0">
                    <a:srgbClr val="B2B2B2"/>
                  </a:gs>
                  <a:gs pos="100000">
                    <a:schemeClr val="bg1"/>
                  </a:gs>
                </a:gsLst>
                <a:lin ang="5400000" scaled="1"/>
              </a:gradFill>
              <a:ln w="19050">
                <a:solidFill>
                  <a:schemeClr val="tx1"/>
                </a:solidFill>
                <a:round/>
              </a:ln>
              <a:effectLst/>
            </p:spPr>
            <p:txBody>
              <a:bodyPr wrap="none" anchor="ctr"/>
              <a:lstStyle/>
              <a:p>
                <a:endParaRPr lang="zh-CN" altLang="en-US"/>
              </a:p>
            </p:txBody>
          </p:sp>
          <p:sp>
            <p:nvSpPr>
              <p:cNvPr id="71721" name="Oval 41"/>
              <p:cNvSpPr>
                <a:spLocks noChangeArrowheads="1"/>
              </p:cNvSpPr>
              <p:nvPr/>
            </p:nvSpPr>
            <p:spPr bwMode="auto">
              <a:xfrm>
                <a:off x="4272" y="3360"/>
                <a:ext cx="720" cy="240"/>
              </a:xfrm>
              <a:prstGeom prst="ellipse">
                <a:avLst/>
              </a:prstGeom>
              <a:gradFill rotWithShape="0">
                <a:gsLst>
                  <a:gs pos="0">
                    <a:schemeClr val="tx1"/>
                  </a:gs>
                  <a:gs pos="100000">
                    <a:schemeClr val="bg1"/>
                  </a:gs>
                </a:gsLst>
                <a:lin ang="5400000" scaled="1"/>
              </a:gradFill>
              <a:ln w="19050">
                <a:solidFill>
                  <a:schemeClr val="tx1"/>
                </a:solidFill>
                <a:round/>
              </a:ln>
              <a:effectLst/>
            </p:spPr>
            <p:txBody>
              <a:bodyPr wrap="none" anchor="ctr"/>
              <a:lstStyle/>
              <a:p>
                <a:endParaRPr lang="zh-CN" altLang="en-US"/>
              </a:p>
            </p:txBody>
          </p:sp>
          <p:sp>
            <p:nvSpPr>
              <p:cNvPr id="71722" name="Rectangle 42"/>
              <p:cNvSpPr>
                <a:spLocks noChangeArrowheads="1"/>
              </p:cNvSpPr>
              <p:nvPr/>
            </p:nvSpPr>
            <p:spPr bwMode="auto">
              <a:xfrm>
                <a:off x="4560" y="2880"/>
                <a:ext cx="144" cy="576"/>
              </a:xfrm>
              <a:prstGeom prst="rect">
                <a:avLst/>
              </a:prstGeom>
              <a:gradFill rotWithShape="0">
                <a:gsLst>
                  <a:gs pos="0">
                    <a:schemeClr val="tx1"/>
                  </a:gs>
                  <a:gs pos="50000">
                    <a:srgbClr val="DDDDDD"/>
                  </a:gs>
                  <a:gs pos="100000">
                    <a:schemeClr val="tx1"/>
                  </a:gs>
                </a:gsLst>
                <a:lin ang="0" scaled="1"/>
              </a:gradFill>
              <a:ln w="19050">
                <a:solidFill>
                  <a:schemeClr val="tx1"/>
                </a:solidFill>
                <a:miter lim="800000"/>
              </a:ln>
              <a:effectLst/>
            </p:spPr>
            <p:txBody>
              <a:bodyPr wrap="none" anchor="ctr"/>
              <a:lstStyle/>
              <a:p>
                <a:endParaRPr lang="zh-CN" altLang="en-US"/>
              </a:p>
            </p:txBody>
          </p:sp>
        </p:grpSp>
        <p:grpSp>
          <p:nvGrpSpPr>
            <p:cNvPr id="7" name="Group 43"/>
            <p:cNvGrpSpPr/>
            <p:nvPr/>
          </p:nvGrpSpPr>
          <p:grpSpPr bwMode="auto">
            <a:xfrm>
              <a:off x="4992" y="2304"/>
              <a:ext cx="192" cy="192"/>
              <a:chOff x="5088" y="2592"/>
              <a:chExt cx="192" cy="192"/>
            </a:xfrm>
          </p:grpSpPr>
          <p:sp>
            <p:nvSpPr>
              <p:cNvPr id="71724" name="Oval 44"/>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1725" name="Line 45"/>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8" name="Group 46"/>
            <p:cNvGrpSpPr/>
            <p:nvPr/>
          </p:nvGrpSpPr>
          <p:grpSpPr bwMode="auto">
            <a:xfrm>
              <a:off x="5089" y="2256"/>
              <a:ext cx="259" cy="301"/>
              <a:chOff x="5296" y="2784"/>
              <a:chExt cx="259" cy="301"/>
            </a:xfrm>
          </p:grpSpPr>
          <p:sp>
            <p:nvSpPr>
              <p:cNvPr id="71727" name="Oval 47"/>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1728" name="Text Box 48"/>
              <p:cNvSpPr txBox="1">
                <a:spLocks noChangeArrowheads="1"/>
              </p:cNvSpPr>
              <p:nvPr/>
            </p:nvSpPr>
            <p:spPr bwMode="auto">
              <a:xfrm>
                <a:off x="5296" y="2784"/>
                <a:ext cx="259" cy="301"/>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9" name="Group 49"/>
            <p:cNvGrpSpPr/>
            <p:nvPr/>
          </p:nvGrpSpPr>
          <p:grpSpPr bwMode="auto">
            <a:xfrm>
              <a:off x="4623" y="2304"/>
              <a:ext cx="192" cy="192"/>
              <a:chOff x="5088" y="2592"/>
              <a:chExt cx="192" cy="192"/>
            </a:xfrm>
          </p:grpSpPr>
          <p:sp>
            <p:nvSpPr>
              <p:cNvPr id="71730" name="Oval 50"/>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1731" name="Line 51"/>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0" name="Group 52"/>
            <p:cNvGrpSpPr/>
            <p:nvPr/>
          </p:nvGrpSpPr>
          <p:grpSpPr bwMode="auto">
            <a:xfrm>
              <a:off x="4719" y="2256"/>
              <a:ext cx="259" cy="301"/>
              <a:chOff x="5295" y="2784"/>
              <a:chExt cx="259" cy="301"/>
            </a:xfrm>
          </p:grpSpPr>
          <p:sp>
            <p:nvSpPr>
              <p:cNvPr id="71733" name="Oval 53"/>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1734" name="Text Box 54"/>
              <p:cNvSpPr txBox="1">
                <a:spLocks noChangeArrowheads="1"/>
              </p:cNvSpPr>
              <p:nvPr/>
            </p:nvSpPr>
            <p:spPr bwMode="auto">
              <a:xfrm>
                <a:off x="5295" y="2784"/>
                <a:ext cx="259" cy="301"/>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1" name="Group 55"/>
            <p:cNvGrpSpPr/>
            <p:nvPr/>
          </p:nvGrpSpPr>
          <p:grpSpPr bwMode="auto">
            <a:xfrm>
              <a:off x="4239" y="2304"/>
              <a:ext cx="192" cy="192"/>
              <a:chOff x="5088" y="2592"/>
              <a:chExt cx="192" cy="192"/>
            </a:xfrm>
          </p:grpSpPr>
          <p:sp>
            <p:nvSpPr>
              <p:cNvPr id="71736" name="Oval 56"/>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1737" name="Line 57"/>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2" name="Group 58"/>
            <p:cNvGrpSpPr/>
            <p:nvPr/>
          </p:nvGrpSpPr>
          <p:grpSpPr bwMode="auto">
            <a:xfrm>
              <a:off x="4335" y="2256"/>
              <a:ext cx="260" cy="301"/>
              <a:chOff x="5295" y="2784"/>
              <a:chExt cx="260" cy="301"/>
            </a:xfrm>
          </p:grpSpPr>
          <p:sp>
            <p:nvSpPr>
              <p:cNvPr id="71739" name="Oval 59"/>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1740" name="Text Box 60"/>
              <p:cNvSpPr txBox="1">
                <a:spLocks noChangeArrowheads="1"/>
              </p:cNvSpPr>
              <p:nvPr/>
            </p:nvSpPr>
            <p:spPr bwMode="auto">
              <a:xfrm>
                <a:off x="5295" y="2784"/>
                <a:ext cx="260" cy="301"/>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3" name="Group 61"/>
            <p:cNvGrpSpPr/>
            <p:nvPr/>
          </p:nvGrpSpPr>
          <p:grpSpPr bwMode="auto">
            <a:xfrm>
              <a:off x="3840" y="2304"/>
              <a:ext cx="192" cy="192"/>
              <a:chOff x="5088" y="2592"/>
              <a:chExt cx="192" cy="192"/>
            </a:xfrm>
          </p:grpSpPr>
          <p:sp>
            <p:nvSpPr>
              <p:cNvPr id="71742" name="Oval 62"/>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1743" name="Line 63"/>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4" name="Group 64"/>
            <p:cNvGrpSpPr/>
            <p:nvPr/>
          </p:nvGrpSpPr>
          <p:grpSpPr bwMode="auto">
            <a:xfrm>
              <a:off x="3937" y="2256"/>
              <a:ext cx="259" cy="301"/>
              <a:chOff x="5296" y="2784"/>
              <a:chExt cx="259" cy="301"/>
            </a:xfrm>
          </p:grpSpPr>
          <p:sp>
            <p:nvSpPr>
              <p:cNvPr id="71745" name="Oval 65"/>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1746" name="Text Box 66"/>
              <p:cNvSpPr txBox="1">
                <a:spLocks noChangeArrowheads="1"/>
              </p:cNvSpPr>
              <p:nvPr/>
            </p:nvSpPr>
            <p:spPr bwMode="auto">
              <a:xfrm>
                <a:off x="5296" y="2784"/>
                <a:ext cx="259" cy="301"/>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grpSp>
        <p:nvGrpSpPr>
          <p:cNvPr id="15" name="Group 67"/>
          <p:cNvGrpSpPr/>
          <p:nvPr/>
        </p:nvGrpSpPr>
        <p:grpSpPr bwMode="auto">
          <a:xfrm>
            <a:off x="3733800" y="3657600"/>
            <a:ext cx="2514600" cy="1752600"/>
            <a:chOff x="2496" y="2208"/>
            <a:chExt cx="1824" cy="1152"/>
          </a:xfrm>
        </p:grpSpPr>
        <p:grpSp>
          <p:nvGrpSpPr>
            <p:cNvPr id="16" name="Group 68"/>
            <p:cNvGrpSpPr/>
            <p:nvPr/>
          </p:nvGrpSpPr>
          <p:grpSpPr bwMode="auto">
            <a:xfrm>
              <a:off x="2496" y="2208"/>
              <a:ext cx="1824" cy="1152"/>
              <a:chOff x="3744" y="2448"/>
              <a:chExt cx="1824" cy="1152"/>
            </a:xfrm>
          </p:grpSpPr>
          <p:sp>
            <p:nvSpPr>
              <p:cNvPr id="71749" name="Oval 69"/>
              <p:cNvSpPr>
                <a:spLocks noChangeArrowheads="1"/>
              </p:cNvSpPr>
              <p:nvPr/>
            </p:nvSpPr>
            <p:spPr bwMode="auto">
              <a:xfrm>
                <a:off x="3744" y="2448"/>
                <a:ext cx="1824" cy="432"/>
              </a:xfrm>
              <a:prstGeom prst="ellipse">
                <a:avLst/>
              </a:prstGeom>
              <a:gradFill rotWithShape="0">
                <a:gsLst>
                  <a:gs pos="0">
                    <a:srgbClr val="B2B2B2"/>
                  </a:gs>
                  <a:gs pos="100000">
                    <a:schemeClr val="bg1"/>
                  </a:gs>
                </a:gsLst>
                <a:lin ang="5400000" scaled="1"/>
              </a:gradFill>
              <a:ln w="19050">
                <a:solidFill>
                  <a:schemeClr val="tx1"/>
                </a:solidFill>
                <a:round/>
              </a:ln>
              <a:effectLst/>
            </p:spPr>
            <p:txBody>
              <a:bodyPr wrap="none" anchor="ctr"/>
              <a:lstStyle/>
              <a:p>
                <a:endParaRPr lang="zh-CN" altLang="en-US"/>
              </a:p>
            </p:txBody>
          </p:sp>
          <p:sp>
            <p:nvSpPr>
              <p:cNvPr id="71750" name="Oval 70"/>
              <p:cNvSpPr>
                <a:spLocks noChangeArrowheads="1"/>
              </p:cNvSpPr>
              <p:nvPr/>
            </p:nvSpPr>
            <p:spPr bwMode="auto">
              <a:xfrm>
                <a:off x="4272" y="3360"/>
                <a:ext cx="720" cy="240"/>
              </a:xfrm>
              <a:prstGeom prst="ellipse">
                <a:avLst/>
              </a:prstGeom>
              <a:gradFill rotWithShape="0">
                <a:gsLst>
                  <a:gs pos="0">
                    <a:schemeClr val="tx1"/>
                  </a:gs>
                  <a:gs pos="100000">
                    <a:schemeClr val="bg1"/>
                  </a:gs>
                </a:gsLst>
                <a:lin ang="5400000" scaled="1"/>
              </a:gradFill>
              <a:ln w="19050">
                <a:solidFill>
                  <a:schemeClr val="tx1"/>
                </a:solidFill>
                <a:round/>
              </a:ln>
              <a:effectLst/>
            </p:spPr>
            <p:txBody>
              <a:bodyPr wrap="none" anchor="ctr"/>
              <a:lstStyle/>
              <a:p>
                <a:endParaRPr lang="zh-CN" altLang="en-US"/>
              </a:p>
            </p:txBody>
          </p:sp>
          <p:sp>
            <p:nvSpPr>
              <p:cNvPr id="71751" name="Rectangle 71"/>
              <p:cNvSpPr>
                <a:spLocks noChangeArrowheads="1"/>
              </p:cNvSpPr>
              <p:nvPr/>
            </p:nvSpPr>
            <p:spPr bwMode="auto">
              <a:xfrm>
                <a:off x="4560" y="2880"/>
                <a:ext cx="144" cy="576"/>
              </a:xfrm>
              <a:prstGeom prst="rect">
                <a:avLst/>
              </a:prstGeom>
              <a:gradFill rotWithShape="0">
                <a:gsLst>
                  <a:gs pos="0">
                    <a:schemeClr val="tx1"/>
                  </a:gs>
                  <a:gs pos="50000">
                    <a:srgbClr val="DDDDDD"/>
                  </a:gs>
                  <a:gs pos="100000">
                    <a:schemeClr val="tx1"/>
                  </a:gs>
                </a:gsLst>
                <a:lin ang="0" scaled="1"/>
              </a:gradFill>
              <a:ln w="19050">
                <a:solidFill>
                  <a:schemeClr val="tx1"/>
                </a:solidFill>
                <a:miter lim="800000"/>
              </a:ln>
              <a:effectLst/>
            </p:spPr>
            <p:txBody>
              <a:bodyPr wrap="none" anchor="ctr"/>
              <a:lstStyle/>
              <a:p>
                <a:endParaRPr lang="zh-CN" altLang="en-US"/>
              </a:p>
            </p:txBody>
          </p:sp>
        </p:grpSp>
        <p:grpSp>
          <p:nvGrpSpPr>
            <p:cNvPr id="17" name="Group 72"/>
            <p:cNvGrpSpPr/>
            <p:nvPr/>
          </p:nvGrpSpPr>
          <p:grpSpPr bwMode="auto">
            <a:xfrm>
              <a:off x="2688" y="2400"/>
              <a:ext cx="192" cy="192"/>
              <a:chOff x="5088" y="2592"/>
              <a:chExt cx="192" cy="192"/>
            </a:xfrm>
          </p:grpSpPr>
          <p:sp>
            <p:nvSpPr>
              <p:cNvPr id="71753" name="Oval 73"/>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1754" name="Line 74"/>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8" name="Group 75"/>
            <p:cNvGrpSpPr/>
            <p:nvPr/>
          </p:nvGrpSpPr>
          <p:grpSpPr bwMode="auto">
            <a:xfrm>
              <a:off x="2832" y="2352"/>
              <a:ext cx="192" cy="192"/>
              <a:chOff x="5088" y="2592"/>
              <a:chExt cx="192" cy="192"/>
            </a:xfrm>
          </p:grpSpPr>
          <p:sp>
            <p:nvSpPr>
              <p:cNvPr id="71756" name="Oval 76"/>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1757" name="Line 77"/>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9" name="Group 78"/>
            <p:cNvGrpSpPr/>
            <p:nvPr/>
          </p:nvGrpSpPr>
          <p:grpSpPr bwMode="auto">
            <a:xfrm>
              <a:off x="3744" y="2304"/>
              <a:ext cx="259" cy="301"/>
              <a:chOff x="5295" y="2784"/>
              <a:chExt cx="259" cy="301"/>
            </a:xfrm>
          </p:grpSpPr>
          <p:sp>
            <p:nvSpPr>
              <p:cNvPr id="71759" name="Oval 79"/>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1760" name="Text Box 80"/>
              <p:cNvSpPr txBox="1">
                <a:spLocks noChangeArrowheads="1"/>
              </p:cNvSpPr>
              <p:nvPr/>
            </p:nvSpPr>
            <p:spPr bwMode="auto">
              <a:xfrm>
                <a:off x="5295" y="2784"/>
                <a:ext cx="259" cy="301"/>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20" name="Group 81"/>
            <p:cNvGrpSpPr/>
            <p:nvPr/>
          </p:nvGrpSpPr>
          <p:grpSpPr bwMode="auto">
            <a:xfrm>
              <a:off x="2736" y="2256"/>
              <a:ext cx="192" cy="192"/>
              <a:chOff x="5088" y="2592"/>
              <a:chExt cx="192" cy="192"/>
            </a:xfrm>
          </p:grpSpPr>
          <p:sp>
            <p:nvSpPr>
              <p:cNvPr id="71762" name="Oval 82"/>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1763" name="Line 83"/>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21" name="Group 84"/>
            <p:cNvGrpSpPr/>
            <p:nvPr/>
          </p:nvGrpSpPr>
          <p:grpSpPr bwMode="auto">
            <a:xfrm>
              <a:off x="4047" y="2256"/>
              <a:ext cx="259" cy="301"/>
              <a:chOff x="5295" y="2784"/>
              <a:chExt cx="259" cy="301"/>
            </a:xfrm>
          </p:grpSpPr>
          <p:sp>
            <p:nvSpPr>
              <p:cNvPr id="71765" name="Oval 85"/>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1766" name="Text Box 86"/>
              <p:cNvSpPr txBox="1">
                <a:spLocks noChangeArrowheads="1"/>
              </p:cNvSpPr>
              <p:nvPr/>
            </p:nvSpPr>
            <p:spPr bwMode="auto">
              <a:xfrm>
                <a:off x="5295" y="2784"/>
                <a:ext cx="259" cy="301"/>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22" name="Group 87"/>
            <p:cNvGrpSpPr/>
            <p:nvPr/>
          </p:nvGrpSpPr>
          <p:grpSpPr bwMode="auto">
            <a:xfrm>
              <a:off x="2592" y="2304"/>
              <a:ext cx="192" cy="192"/>
              <a:chOff x="5088" y="2592"/>
              <a:chExt cx="192" cy="192"/>
            </a:xfrm>
          </p:grpSpPr>
          <p:sp>
            <p:nvSpPr>
              <p:cNvPr id="71768" name="Oval 88"/>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1769" name="Line 89"/>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23" name="Group 90"/>
            <p:cNvGrpSpPr/>
            <p:nvPr/>
          </p:nvGrpSpPr>
          <p:grpSpPr bwMode="auto">
            <a:xfrm>
              <a:off x="3874" y="2208"/>
              <a:ext cx="259" cy="301"/>
              <a:chOff x="5296" y="2784"/>
              <a:chExt cx="259" cy="301"/>
            </a:xfrm>
          </p:grpSpPr>
          <p:sp>
            <p:nvSpPr>
              <p:cNvPr id="71771" name="Oval 91"/>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1772" name="Text Box 92"/>
              <p:cNvSpPr txBox="1">
                <a:spLocks noChangeArrowheads="1"/>
              </p:cNvSpPr>
              <p:nvPr/>
            </p:nvSpPr>
            <p:spPr bwMode="auto">
              <a:xfrm>
                <a:off x="5296" y="2784"/>
                <a:ext cx="259" cy="301"/>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24" name="Group 93"/>
            <p:cNvGrpSpPr/>
            <p:nvPr/>
          </p:nvGrpSpPr>
          <p:grpSpPr bwMode="auto">
            <a:xfrm>
              <a:off x="3903" y="2352"/>
              <a:ext cx="259" cy="301"/>
              <a:chOff x="5295" y="2784"/>
              <a:chExt cx="259" cy="301"/>
            </a:xfrm>
          </p:grpSpPr>
          <p:sp>
            <p:nvSpPr>
              <p:cNvPr id="71774" name="Oval 94"/>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1775" name="Text Box 95"/>
              <p:cNvSpPr txBox="1">
                <a:spLocks noChangeArrowheads="1"/>
              </p:cNvSpPr>
              <p:nvPr/>
            </p:nvSpPr>
            <p:spPr bwMode="auto">
              <a:xfrm>
                <a:off x="5295" y="2784"/>
                <a:ext cx="259" cy="301"/>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grpSp>
        <p:nvGrpSpPr>
          <p:cNvPr id="25" name="Group 96"/>
          <p:cNvGrpSpPr/>
          <p:nvPr/>
        </p:nvGrpSpPr>
        <p:grpSpPr bwMode="auto">
          <a:xfrm>
            <a:off x="4419600" y="4038600"/>
            <a:ext cx="3886200" cy="1408113"/>
            <a:chOff x="3024" y="2496"/>
            <a:chExt cx="2352" cy="1158"/>
          </a:xfrm>
        </p:grpSpPr>
        <p:sp>
          <p:nvSpPr>
            <p:cNvPr id="71777" name="Text Box 97"/>
            <p:cNvSpPr txBox="1">
              <a:spLocks noChangeArrowheads="1"/>
            </p:cNvSpPr>
            <p:nvPr/>
          </p:nvSpPr>
          <p:spPr bwMode="auto">
            <a:xfrm>
              <a:off x="4234" y="3170"/>
              <a:ext cx="1142" cy="484"/>
            </a:xfrm>
            <a:prstGeom prst="rect">
              <a:avLst/>
            </a:prstGeom>
            <a:solidFill>
              <a:schemeClr val="accent1"/>
            </a:solidFill>
            <a:ln w="9525">
              <a:solidFill>
                <a:schemeClr val="tx1"/>
              </a:solidFill>
              <a:miter lim="800000"/>
            </a:ln>
            <a:effectLst/>
          </p:spPr>
          <p:txBody>
            <a:bodyPr>
              <a:spAutoFit/>
            </a:bodyPr>
            <a:lstStyle/>
            <a:p>
              <a:pPr algn="ctr">
                <a:spcBef>
                  <a:spcPct val="50000"/>
                </a:spcBef>
              </a:pPr>
              <a:r>
                <a:rPr lang="zh-CN" altLang="en-US" sz="3200" b="1">
                  <a:solidFill>
                    <a:srgbClr val="000000"/>
                  </a:solidFill>
                  <a:latin typeface="Times New Roman" panose="02020603050405020304" pitchFamily="18" charset="0"/>
                </a:rPr>
                <a:t>感应电荷</a:t>
              </a:r>
              <a:endParaRPr lang="zh-CN" altLang="en-US" sz="3200" b="1">
                <a:solidFill>
                  <a:srgbClr val="000000"/>
                </a:solidFill>
                <a:latin typeface="Times New Roman" panose="02020603050405020304" pitchFamily="18" charset="0"/>
              </a:endParaRPr>
            </a:p>
          </p:txBody>
        </p:sp>
        <p:sp>
          <p:nvSpPr>
            <p:cNvPr id="71778" name="Line 98"/>
            <p:cNvSpPr>
              <a:spLocks noChangeShapeType="1"/>
            </p:cNvSpPr>
            <p:nvPr/>
          </p:nvSpPr>
          <p:spPr bwMode="auto">
            <a:xfrm flipH="1" flipV="1">
              <a:off x="4128" y="2544"/>
              <a:ext cx="576" cy="618"/>
            </a:xfrm>
            <a:prstGeom prst="line">
              <a:avLst/>
            </a:prstGeom>
            <a:noFill/>
            <a:ln w="28575">
              <a:solidFill>
                <a:schemeClr val="tx1"/>
              </a:solidFill>
              <a:prstDash val="sysDot"/>
              <a:round/>
              <a:tailEnd type="triangle" w="sm" len="lg"/>
            </a:ln>
            <a:effectLst/>
          </p:spPr>
          <p:txBody>
            <a:bodyPr wrap="none" anchor="ctr"/>
            <a:lstStyle/>
            <a:p>
              <a:endParaRPr lang="zh-CN" altLang="en-US"/>
            </a:p>
          </p:txBody>
        </p:sp>
        <p:sp>
          <p:nvSpPr>
            <p:cNvPr id="71779" name="Line 99"/>
            <p:cNvSpPr>
              <a:spLocks noChangeShapeType="1"/>
            </p:cNvSpPr>
            <p:nvPr/>
          </p:nvSpPr>
          <p:spPr bwMode="auto">
            <a:xfrm flipH="1" flipV="1">
              <a:off x="3024" y="2496"/>
              <a:ext cx="1680" cy="666"/>
            </a:xfrm>
            <a:prstGeom prst="line">
              <a:avLst/>
            </a:prstGeom>
            <a:noFill/>
            <a:ln w="28575">
              <a:solidFill>
                <a:schemeClr val="tx1"/>
              </a:solidFill>
              <a:prstDash val="sysDot"/>
              <a:round/>
              <a:tailEnd type="triangle" w="sm" len="lg"/>
            </a:ln>
            <a:effectLst/>
          </p:spPr>
          <p:txBody>
            <a:bodyPr wrap="none" anchor="ctr"/>
            <a:lstStyle/>
            <a:p>
              <a:endParaRPr lang="zh-CN" altLang="en-US"/>
            </a:p>
          </p:txBody>
        </p:sp>
      </p:grpSp>
      <p:sp>
        <p:nvSpPr>
          <p:cNvPr id="71780" name="Oval 100"/>
          <p:cNvSpPr>
            <a:spLocks noChangeArrowheads="1"/>
          </p:cNvSpPr>
          <p:nvPr/>
        </p:nvSpPr>
        <p:spPr bwMode="auto">
          <a:xfrm>
            <a:off x="1517650" y="5257800"/>
            <a:ext cx="1143000" cy="381000"/>
          </a:xfrm>
          <a:prstGeom prst="ellipse">
            <a:avLst/>
          </a:prstGeom>
          <a:gradFill rotWithShape="0">
            <a:gsLst>
              <a:gs pos="0">
                <a:schemeClr val="tx1"/>
              </a:gs>
              <a:gs pos="100000">
                <a:schemeClr val="bg1"/>
              </a:gs>
            </a:gsLst>
            <a:lin ang="5400000" scaled="1"/>
          </a:gradFill>
          <a:ln w="19050">
            <a:solidFill>
              <a:schemeClr val="tx1"/>
            </a:solidFill>
            <a:round/>
          </a:ln>
          <a:effectLst/>
        </p:spPr>
        <p:txBody>
          <a:bodyPr wrap="none" anchor="ctr"/>
          <a:lstStyle/>
          <a:p>
            <a:endParaRPr lang="zh-CN" altLang="en-US"/>
          </a:p>
        </p:txBody>
      </p:sp>
      <p:sp>
        <p:nvSpPr>
          <p:cNvPr id="71781" name="Rectangle 101"/>
          <p:cNvSpPr>
            <a:spLocks noChangeArrowheads="1"/>
          </p:cNvSpPr>
          <p:nvPr/>
        </p:nvSpPr>
        <p:spPr bwMode="auto">
          <a:xfrm>
            <a:off x="1981200" y="4438650"/>
            <a:ext cx="228600" cy="1066800"/>
          </a:xfrm>
          <a:prstGeom prst="rect">
            <a:avLst/>
          </a:prstGeom>
          <a:gradFill rotWithShape="0">
            <a:gsLst>
              <a:gs pos="0">
                <a:schemeClr val="tx1"/>
              </a:gs>
              <a:gs pos="50000">
                <a:srgbClr val="DDDDDD"/>
              </a:gs>
              <a:gs pos="100000">
                <a:schemeClr val="tx1"/>
              </a:gs>
            </a:gsLst>
            <a:lin ang="0" scaled="1"/>
          </a:gradFill>
          <a:ln w="19050">
            <a:solidFill>
              <a:schemeClr val="tx1"/>
            </a:solidFill>
            <a:miter lim="800000"/>
          </a:ln>
          <a:effectLst/>
        </p:spPr>
        <p:txBody>
          <a:bodyPr wrap="none" anchor="ctr"/>
          <a:lstStyle/>
          <a:p>
            <a:endParaRPr lang="zh-CN" altLang="en-US"/>
          </a:p>
        </p:txBody>
      </p:sp>
      <p:sp>
        <p:nvSpPr>
          <p:cNvPr id="71782" name="Oval 102"/>
          <p:cNvSpPr>
            <a:spLocks noChangeArrowheads="1"/>
          </p:cNvSpPr>
          <p:nvPr/>
        </p:nvSpPr>
        <p:spPr bwMode="auto">
          <a:xfrm>
            <a:off x="1700213" y="3692525"/>
            <a:ext cx="808037" cy="752475"/>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1783" name="Text Box 103"/>
          <p:cNvSpPr txBox="1">
            <a:spLocks noChangeArrowheads="1"/>
          </p:cNvSpPr>
          <p:nvPr/>
        </p:nvSpPr>
        <p:spPr bwMode="auto">
          <a:xfrm>
            <a:off x="1905000" y="3763963"/>
            <a:ext cx="415925" cy="579437"/>
          </a:xfrm>
          <a:prstGeom prst="rect">
            <a:avLst/>
          </a:prstGeom>
          <a:noFill/>
          <a:ln w="9525">
            <a:noFill/>
            <a:miter lim="800000"/>
          </a:ln>
          <a:effectLst/>
        </p:spPr>
        <p:txBody>
          <a:bodyPr wrap="none">
            <a:spAutoFit/>
          </a:bodyPr>
          <a:lstStyle/>
          <a:p>
            <a:pPr>
              <a:spcBef>
                <a:spcPct val="50000"/>
              </a:spcBef>
            </a:pPr>
            <a:r>
              <a:rPr lang="en-US" altLang="zh-CN" sz="3200" b="1">
                <a:latin typeface="Times New Roman" panose="02020603050405020304" pitchFamily="18" charset="0"/>
              </a:rPr>
              <a:t>+</a:t>
            </a:r>
            <a:endParaRPr lang="en-US" altLang="zh-CN" sz="3200" b="1">
              <a:latin typeface="Times New Roman" panose="02020603050405020304" pitchFamily="18" charset="0"/>
            </a:endParaRPr>
          </a:p>
        </p:txBody>
      </p:sp>
      <p:sp>
        <p:nvSpPr>
          <p:cNvPr id="71784" name="Text Box 104"/>
          <p:cNvSpPr txBox="1">
            <a:spLocks noChangeArrowheads="1"/>
          </p:cNvSpPr>
          <p:nvPr/>
        </p:nvSpPr>
        <p:spPr bwMode="auto">
          <a:xfrm>
            <a:off x="657475" y="152400"/>
            <a:ext cx="4975372"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一 </a:t>
            </a:r>
            <a:r>
              <a:rPr lang="zh-CN" altLang="en-US" sz="3200" b="1" dirty="0" smtClean="0">
                <a:solidFill>
                  <a:srgbClr val="00B050"/>
                </a:solidFill>
                <a:latin typeface="黑体" panose="02010609060101010101" pitchFamily="2" charset="-122"/>
                <a:ea typeface="黑体" panose="02010609060101010101" pitchFamily="2" charset="-122"/>
              </a:rPr>
              <a:t>导体的静电平衡</a:t>
            </a:r>
            <a:r>
              <a:rPr lang="zh-CN" altLang="en-US" sz="3200" b="1" dirty="0">
                <a:solidFill>
                  <a:srgbClr val="00B050"/>
                </a:solidFill>
                <a:latin typeface="黑体" panose="02010609060101010101" pitchFamily="2" charset="-122"/>
                <a:ea typeface="黑体" panose="02010609060101010101" pitchFamily="2" charset="-122"/>
              </a:rPr>
              <a:t>条件</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ox(ou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9"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strips(upLeft)">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2"/>
          <p:cNvSpPr txBox="1">
            <a:spLocks noChangeArrowheads="1"/>
          </p:cNvSpPr>
          <p:nvPr/>
        </p:nvSpPr>
        <p:spPr bwMode="auto">
          <a:xfrm>
            <a:off x="609600" y="152400"/>
            <a:ext cx="3886200" cy="584775"/>
          </a:xfrm>
          <a:prstGeom prst="rect">
            <a:avLst/>
          </a:prstGeom>
          <a:noFill/>
          <a:ln w="9525">
            <a:noFill/>
            <a:miter lim="800000"/>
          </a:ln>
          <a:effectLst/>
        </p:spPr>
        <p:txBody>
          <a:bodyPr>
            <a:spAutoFit/>
          </a:bodyPr>
          <a:lstStyle/>
          <a:p>
            <a:pPr>
              <a:spcBef>
                <a:spcPct val="50000"/>
              </a:spcBef>
            </a:pPr>
            <a:r>
              <a:rPr lang="zh-CN" altLang="en-US" sz="3200" b="1" dirty="0" smtClean="0">
                <a:solidFill>
                  <a:srgbClr val="00B050"/>
                </a:solidFill>
                <a:latin typeface="黑体" panose="02010609060101010101" pitchFamily="2" charset="-122"/>
                <a:ea typeface="黑体" panose="02010609060101010101" pitchFamily="2" charset="-122"/>
              </a:rPr>
              <a:t>二 电容器及其电容</a:t>
            </a:r>
            <a:endParaRPr lang="zh-CN" altLang="en-US" sz="3200" b="1" dirty="0">
              <a:solidFill>
                <a:srgbClr val="00B050"/>
              </a:solidFill>
              <a:latin typeface="黑体" panose="02010609060101010101" pitchFamily="2" charset="-122"/>
              <a:ea typeface="黑体" panose="02010609060101010101" pitchFamily="2" charset="-122"/>
            </a:endParaRPr>
          </a:p>
        </p:txBody>
      </p:sp>
      <p:grpSp>
        <p:nvGrpSpPr>
          <p:cNvPr id="31" name="Group 70"/>
          <p:cNvGrpSpPr/>
          <p:nvPr/>
        </p:nvGrpSpPr>
        <p:grpSpPr bwMode="auto">
          <a:xfrm>
            <a:off x="6398986" y="1066800"/>
            <a:ext cx="2514600" cy="3719513"/>
            <a:chOff x="4032" y="1545"/>
            <a:chExt cx="1584" cy="2343"/>
          </a:xfrm>
        </p:grpSpPr>
        <p:sp>
          <p:nvSpPr>
            <p:cNvPr id="32" name="Rectangle 51"/>
            <p:cNvSpPr>
              <a:spLocks noChangeArrowheads="1"/>
            </p:cNvSpPr>
            <p:nvPr/>
          </p:nvSpPr>
          <p:spPr bwMode="auto">
            <a:xfrm>
              <a:off x="4032" y="1584"/>
              <a:ext cx="1584" cy="2304"/>
            </a:xfrm>
            <a:prstGeom prst="rect">
              <a:avLst/>
            </a:prstGeom>
            <a:solidFill>
              <a:schemeClr val="bg1"/>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 name="Group 69"/>
            <p:cNvGrpSpPr/>
            <p:nvPr/>
          </p:nvGrpSpPr>
          <p:grpSpPr bwMode="auto">
            <a:xfrm>
              <a:off x="4128" y="1824"/>
              <a:ext cx="1344" cy="2064"/>
              <a:chOff x="4128" y="1824"/>
              <a:chExt cx="1344" cy="2064"/>
            </a:xfrm>
          </p:grpSpPr>
          <p:sp>
            <p:nvSpPr>
              <p:cNvPr id="35" name="AutoShape 53"/>
              <p:cNvSpPr>
                <a:spLocks noChangeArrowheads="1"/>
              </p:cNvSpPr>
              <p:nvPr/>
            </p:nvSpPr>
            <p:spPr bwMode="auto">
              <a:xfrm>
                <a:off x="4656" y="2160"/>
                <a:ext cx="672" cy="1488"/>
              </a:xfrm>
              <a:prstGeom prst="can">
                <a:avLst>
                  <a:gd name="adj" fmla="val 41364"/>
                </a:avLst>
              </a:prstGeom>
              <a:gradFill rotWithShape="0">
                <a:gsLst>
                  <a:gs pos="0">
                    <a:srgbClr val="0066FF"/>
                  </a:gs>
                  <a:gs pos="50000">
                    <a:schemeClr val="bg1"/>
                  </a:gs>
                  <a:gs pos="100000">
                    <a:srgbClr val="0066FF"/>
                  </a:gs>
                </a:gsLst>
                <a:lin ang="0" scaled="1"/>
              </a:gradFill>
              <a:ln w="19050">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Line 54"/>
              <p:cNvSpPr>
                <a:spLocks noChangeShapeType="1"/>
              </p:cNvSpPr>
              <p:nvPr/>
            </p:nvSpPr>
            <p:spPr bwMode="auto">
              <a:xfrm flipH="1">
                <a:off x="4992" y="1824"/>
                <a:ext cx="0" cy="2064"/>
              </a:xfrm>
              <a:prstGeom prst="line">
                <a:avLst/>
              </a:prstGeom>
              <a:noFill/>
              <a:ln w="19050">
                <a:solidFill>
                  <a:srgbClr val="000000"/>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 name="AutoShape 55"/>
              <p:cNvSpPr>
                <a:spLocks noChangeArrowheads="1"/>
              </p:cNvSpPr>
              <p:nvPr/>
            </p:nvSpPr>
            <p:spPr bwMode="auto">
              <a:xfrm>
                <a:off x="4512" y="2064"/>
                <a:ext cx="960" cy="1680"/>
              </a:xfrm>
              <a:prstGeom prst="can">
                <a:avLst>
                  <a:gd name="adj" fmla="val 50312"/>
                </a:avLst>
              </a:prstGeom>
              <a:solidFill>
                <a:srgbClr val="CCECFF">
                  <a:alpha val="50000"/>
                </a:srgbClr>
              </a:solidFill>
              <a:ln w="19050">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 name="Line 56"/>
              <p:cNvSpPr>
                <a:spLocks noChangeShapeType="1"/>
              </p:cNvSpPr>
              <p:nvPr/>
            </p:nvSpPr>
            <p:spPr bwMode="auto">
              <a:xfrm>
                <a:off x="4992" y="2976"/>
                <a:ext cx="336" cy="0"/>
              </a:xfrm>
              <a:prstGeom prst="line">
                <a:avLst/>
              </a:prstGeom>
              <a:noFill/>
              <a:ln w="19050">
                <a:solidFill>
                  <a:srgbClr val="CC00CC"/>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39" name="Object 57"/>
              <p:cNvGraphicFramePr>
                <a:graphicFrameLocks noChangeAspect="1"/>
              </p:cNvGraphicFramePr>
              <p:nvPr/>
            </p:nvGraphicFramePr>
            <p:xfrm>
              <a:off x="5052" y="2592"/>
              <a:ext cx="342" cy="385"/>
            </p:xfrm>
            <a:graphic>
              <a:graphicData uri="http://schemas.openxmlformats.org/presentationml/2006/ole">
                <mc:AlternateContent xmlns:mc="http://schemas.openxmlformats.org/markup-compatibility/2006">
                  <mc:Choice xmlns:v="urn:schemas-microsoft-com:vml" Requires="v">
                    <p:oleObj spid="_x0000_s56551" name="Equation" r:id="rId1" imgW="203200" imgH="228600" progId="Equation.DSMT4">
                      <p:embed/>
                    </p:oleObj>
                  </mc:Choice>
                  <mc:Fallback>
                    <p:oleObj name="Equation" r:id="rId1" imgW="203200" imgH="228600" progId="Equation.DSMT4">
                      <p:embed/>
                      <p:pic>
                        <p:nvPicPr>
                          <p:cNvPr id="0" name="图片 56550"/>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2" y="2592"/>
                            <a:ext cx="342"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Line 58"/>
              <p:cNvSpPr>
                <a:spLocks noChangeShapeType="1"/>
              </p:cNvSpPr>
              <p:nvPr/>
            </p:nvSpPr>
            <p:spPr bwMode="auto">
              <a:xfrm>
                <a:off x="4992" y="3408"/>
                <a:ext cx="480" cy="0"/>
              </a:xfrm>
              <a:prstGeom prst="line">
                <a:avLst/>
              </a:prstGeom>
              <a:noFill/>
              <a:ln w="19050">
                <a:solidFill>
                  <a:srgbClr val="CC00CC"/>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1" name="Object 59"/>
              <p:cNvGraphicFramePr>
                <a:graphicFrameLocks noChangeAspect="1"/>
              </p:cNvGraphicFramePr>
              <p:nvPr/>
            </p:nvGraphicFramePr>
            <p:xfrm>
              <a:off x="5082" y="3024"/>
              <a:ext cx="342" cy="384"/>
            </p:xfrm>
            <a:graphic>
              <a:graphicData uri="http://schemas.openxmlformats.org/presentationml/2006/ole">
                <mc:AlternateContent xmlns:mc="http://schemas.openxmlformats.org/markup-compatibility/2006">
                  <mc:Choice xmlns:v="urn:schemas-microsoft-com:vml" Requires="v">
                    <p:oleObj spid="_x0000_s56552" name="Equation" r:id="rId3" imgW="203200" imgH="228600" progId="Equation.DSMT4">
                      <p:embed/>
                    </p:oleObj>
                  </mc:Choice>
                  <mc:Fallback>
                    <p:oleObj name="Equation" r:id="rId3" imgW="203200" imgH="228600" progId="Equation.DSMT4">
                      <p:embed/>
                      <p:pic>
                        <p:nvPicPr>
                          <p:cNvPr id="0" name="图片 5655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 y="3024"/>
                            <a:ext cx="34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 name="Group 60"/>
              <p:cNvGrpSpPr/>
              <p:nvPr/>
            </p:nvGrpSpPr>
            <p:grpSpPr bwMode="auto">
              <a:xfrm>
                <a:off x="4128" y="2304"/>
                <a:ext cx="384" cy="1200"/>
                <a:chOff x="4080" y="1392"/>
                <a:chExt cx="384" cy="1200"/>
              </a:xfrm>
            </p:grpSpPr>
            <p:sp>
              <p:nvSpPr>
                <p:cNvPr id="43" name="Line 61"/>
                <p:cNvSpPr>
                  <a:spLocks noChangeShapeType="1"/>
                </p:cNvSpPr>
                <p:nvPr/>
              </p:nvSpPr>
              <p:spPr bwMode="auto">
                <a:xfrm>
                  <a:off x="4224" y="1392"/>
                  <a:ext cx="240" cy="0"/>
                </a:xfrm>
                <a:prstGeom prst="line">
                  <a:avLst/>
                </a:prstGeom>
                <a:noFill/>
                <a:ln w="12700">
                  <a:solidFill>
                    <a:srgbClr val="CC00CC"/>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Line 62"/>
                <p:cNvSpPr>
                  <a:spLocks noChangeShapeType="1"/>
                </p:cNvSpPr>
                <p:nvPr/>
              </p:nvSpPr>
              <p:spPr bwMode="auto">
                <a:xfrm>
                  <a:off x="4224" y="2592"/>
                  <a:ext cx="240" cy="0"/>
                </a:xfrm>
                <a:prstGeom prst="line">
                  <a:avLst/>
                </a:prstGeom>
                <a:noFill/>
                <a:ln w="12700">
                  <a:solidFill>
                    <a:srgbClr val="CC00CC"/>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5" name="Object 63"/>
                <p:cNvGraphicFramePr>
                  <a:graphicFrameLocks noChangeAspect="1"/>
                </p:cNvGraphicFramePr>
                <p:nvPr/>
              </p:nvGraphicFramePr>
              <p:xfrm>
                <a:off x="4080" y="1872"/>
                <a:ext cx="191" cy="384"/>
              </p:xfrm>
              <a:graphic>
                <a:graphicData uri="http://schemas.openxmlformats.org/presentationml/2006/ole">
                  <mc:AlternateContent xmlns:mc="http://schemas.openxmlformats.org/markup-compatibility/2006">
                    <mc:Choice xmlns:v="urn:schemas-microsoft-com:vml" Requires="v">
                      <p:oleObj spid="_x0000_s56553" name="公式" r:id="rId5" imgW="88900" imgH="177165" progId="Equation.3">
                        <p:embed/>
                      </p:oleObj>
                    </mc:Choice>
                    <mc:Fallback>
                      <p:oleObj name="公式" r:id="rId5" imgW="88900" imgH="177165" progId="Equation.3">
                        <p:embed/>
                        <p:pic>
                          <p:nvPicPr>
                            <p:cNvPr id="0" name="图片 5655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0" y="1872"/>
                              <a:ext cx="191"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Line 64"/>
                <p:cNvSpPr>
                  <a:spLocks noChangeShapeType="1"/>
                </p:cNvSpPr>
                <p:nvPr/>
              </p:nvSpPr>
              <p:spPr bwMode="auto">
                <a:xfrm>
                  <a:off x="4320" y="1392"/>
                  <a:ext cx="0" cy="1200"/>
                </a:xfrm>
                <a:prstGeom prst="line">
                  <a:avLst/>
                </a:prstGeom>
                <a:noFill/>
                <a:ln w="12700">
                  <a:solidFill>
                    <a:srgbClr val="CC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aphicFrame>
          <p:nvGraphicFramePr>
            <p:cNvPr id="34" name="Object 65"/>
            <p:cNvGraphicFramePr>
              <a:graphicFrameLocks noChangeAspect="1"/>
            </p:cNvGraphicFramePr>
            <p:nvPr/>
          </p:nvGraphicFramePr>
          <p:xfrm>
            <a:off x="4473" y="1545"/>
            <a:ext cx="960" cy="455"/>
          </p:xfrm>
          <a:graphic>
            <a:graphicData uri="http://schemas.openxmlformats.org/presentationml/2006/ole">
              <mc:AlternateContent xmlns:mc="http://schemas.openxmlformats.org/markup-compatibility/2006">
                <mc:Choice xmlns:v="urn:schemas-microsoft-com:vml" Requires="v">
                  <p:oleObj spid="_x0000_s56554" name="Equation" r:id="rId7" imgW="482600" imgH="228600" progId="Equation.DSMT4">
                    <p:embed/>
                  </p:oleObj>
                </mc:Choice>
                <mc:Fallback>
                  <p:oleObj name="Equation" r:id="rId7" imgW="482600" imgH="228600" progId="Equation.DSMT4">
                    <p:embed/>
                    <p:pic>
                      <p:nvPicPr>
                        <p:cNvPr id="0" name="图片 565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3" y="1545"/>
                          <a:ext cx="960" cy="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7" name="Group 71"/>
          <p:cNvGrpSpPr/>
          <p:nvPr/>
        </p:nvGrpSpPr>
        <p:grpSpPr bwMode="auto">
          <a:xfrm>
            <a:off x="7086600" y="2178844"/>
            <a:ext cx="533400" cy="2117725"/>
            <a:chOff x="4464" y="2352"/>
            <a:chExt cx="336" cy="1334"/>
          </a:xfrm>
        </p:grpSpPr>
        <p:sp>
          <p:nvSpPr>
            <p:cNvPr id="48" name="Rectangle 67"/>
            <p:cNvSpPr>
              <a:spLocks noChangeArrowheads="1"/>
            </p:cNvSpPr>
            <p:nvPr/>
          </p:nvSpPr>
          <p:spPr bwMode="auto">
            <a:xfrm>
              <a:off x="4608" y="2400"/>
              <a:ext cx="192" cy="1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3200" dirty="0">
                  <a:solidFill>
                    <a:srgbClr val="FF0000"/>
                  </a:solidFill>
                </a:rPr>
                <a:t>++++</a:t>
              </a:r>
              <a:endParaRPr lang="zh-CN" altLang="en-US" sz="3200" dirty="0">
                <a:solidFill>
                  <a:srgbClr val="FF0000"/>
                </a:solidFill>
              </a:endParaRPr>
            </a:p>
          </p:txBody>
        </p:sp>
        <p:sp>
          <p:nvSpPr>
            <p:cNvPr id="49" name="Rectangle 68"/>
            <p:cNvSpPr>
              <a:spLocks noChangeArrowheads="1"/>
            </p:cNvSpPr>
            <p:nvPr/>
          </p:nvSpPr>
          <p:spPr bwMode="auto">
            <a:xfrm>
              <a:off x="4464" y="2352"/>
              <a:ext cx="192" cy="1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3200">
                  <a:solidFill>
                    <a:srgbClr val="0000FF"/>
                  </a:solidFill>
                </a:rPr>
                <a:t>----</a:t>
              </a:r>
              <a:endParaRPr lang="zh-CN" altLang="en-US" sz="3200">
                <a:solidFill>
                  <a:srgbClr val="0000FF"/>
                </a:solidFill>
              </a:endParaRPr>
            </a:p>
          </p:txBody>
        </p:sp>
      </p:grpSp>
      <p:sp>
        <p:nvSpPr>
          <p:cNvPr id="8" name="Rectangle 1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1641704" y="990600"/>
          <a:ext cx="3082696" cy="987426"/>
        </p:xfrm>
        <a:graphic>
          <a:graphicData uri="http://schemas.openxmlformats.org/presentationml/2006/ole">
            <mc:AlternateContent xmlns:mc="http://schemas.openxmlformats.org/markup-compatibility/2006">
              <mc:Choice xmlns:v="urn:schemas-microsoft-com:vml" Requires="v">
                <p:oleObj spid="_x0000_s56555" name="" r:id="rId9" imgW="1218565" imgH="381000" progId="Equation.DSMT4">
                  <p:embed/>
                </p:oleObj>
              </mc:Choice>
              <mc:Fallback>
                <p:oleObj name="" r:id="rId9" imgW="1218565" imgH="381000" progId="Equation.DSMT4">
                  <p:embed/>
                  <p:pic>
                    <p:nvPicPr>
                      <p:cNvPr id="0" name="Object 1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41704" y="990600"/>
                        <a:ext cx="3082696" cy="987426"/>
                      </a:xfrm>
                      <a:prstGeom prst="rect">
                        <a:avLst/>
                      </a:prstGeom>
                      <a:noFill/>
                    </p:spPr>
                  </p:pic>
                </p:oleObj>
              </mc:Fallback>
            </mc:AlternateContent>
          </a:graphicData>
        </a:graphic>
      </p:graphicFrame>
      <p:sp>
        <p:nvSpPr>
          <p:cNvPr id="52" name="Text Box 46"/>
          <p:cNvSpPr txBox="1">
            <a:spLocks noChangeArrowheads="1"/>
          </p:cNvSpPr>
          <p:nvPr/>
        </p:nvSpPr>
        <p:spPr bwMode="auto">
          <a:xfrm>
            <a:off x="228600" y="1143000"/>
            <a:ext cx="2438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anose="05000000000000000000" pitchFamily="2" charset="2"/>
              <a:buNone/>
            </a:pPr>
            <a:r>
              <a:rPr lang="zh-CN" altLang="en-US" sz="2800" dirty="0" smtClean="0">
                <a:solidFill>
                  <a:srgbClr val="0070C0"/>
                </a:solidFill>
                <a:latin typeface="Times New Roman" panose="02020603050405020304" pitchFamily="18" charset="0"/>
                <a:cs typeface="Times New Roman" panose="02020603050405020304" pitchFamily="18" charset="0"/>
              </a:rPr>
              <a:t>（</a:t>
            </a:r>
            <a:r>
              <a:rPr lang="en-US" altLang="zh-CN" sz="2800" dirty="0" smtClean="0">
                <a:solidFill>
                  <a:srgbClr val="0070C0"/>
                </a:solidFill>
                <a:latin typeface="Times New Roman" panose="02020603050405020304" pitchFamily="18" charset="0"/>
                <a:cs typeface="Times New Roman" panose="02020603050405020304" pitchFamily="18" charset="0"/>
              </a:rPr>
              <a:t>4</a:t>
            </a:r>
            <a:r>
              <a:rPr lang="zh-CN" altLang="en-US" sz="2800" dirty="0" smtClean="0">
                <a:solidFill>
                  <a:srgbClr val="0070C0"/>
                </a:solidFill>
                <a:latin typeface="Times New Roman" panose="02020603050405020304" pitchFamily="18" charset="0"/>
                <a:cs typeface="Times New Roman" panose="02020603050405020304" pitchFamily="18" charset="0"/>
              </a:rPr>
              <a:t>）</a:t>
            </a:r>
            <a:r>
              <a:rPr lang="zh-CN" altLang="en-US" dirty="0" smtClean="0">
                <a:solidFill>
                  <a:srgbClr val="0070C0"/>
                </a:solidFill>
              </a:rPr>
              <a:t> </a:t>
            </a:r>
            <a:endParaRPr lang="zh-CN" altLang="en-US" dirty="0">
              <a:solidFill>
                <a:srgbClr val="0070C0"/>
              </a:solidFill>
            </a:endParaRPr>
          </a:p>
        </p:txBody>
      </p:sp>
      <p:sp>
        <p:nvSpPr>
          <p:cNvPr id="10" name="矩形 9"/>
          <p:cNvSpPr/>
          <p:nvPr/>
        </p:nvSpPr>
        <p:spPr>
          <a:xfrm>
            <a:off x="266700" y="2133600"/>
            <a:ext cx="5981700" cy="954107"/>
          </a:xfrm>
          <a:prstGeom prst="rect">
            <a:avLst/>
          </a:prstGeom>
        </p:spPr>
        <p:txBody>
          <a:bodyPr wrap="square">
            <a:spAutoFit/>
          </a:bodyPr>
          <a:lstStyle/>
          <a:p>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可见，电容器的电容值仅取决于</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L</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i="1" baseline="-250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i="1" baseline="-25000" dirty="0">
                <a:latin typeface="Times New Roman" panose="02020603050405020304" pitchFamily="18" charset="0"/>
                <a:ea typeface="黑体" panose="02010609060101010101" pitchFamily="2"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等几何参数，与是否带电无关。</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6" name="AutoShape 2"/>
          <p:cNvSpPr>
            <a:spLocks noChangeArrowheads="1"/>
          </p:cNvSpPr>
          <p:nvPr/>
        </p:nvSpPr>
        <p:spPr bwMode="auto">
          <a:xfrm>
            <a:off x="6096000" y="5486399"/>
            <a:ext cx="1828800" cy="990600"/>
          </a:xfrm>
          <a:prstGeom prst="wedgeRectCallout">
            <a:avLst>
              <a:gd name="adj1" fmla="val -81079"/>
              <a:gd name="adj2" fmla="val -3204"/>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ln>
          <a:effectLst/>
        </p:spPr>
        <p:txBody>
          <a:bodyPr/>
          <a:lstStyle/>
          <a:p>
            <a:pPr algn="ctr"/>
            <a:r>
              <a:rPr lang="zh-CN" altLang="zh-CN" sz="2800" dirty="0">
                <a:solidFill>
                  <a:srgbClr val="000000"/>
                </a:solidFill>
                <a:latin typeface="黑体" panose="02010609060101010101" pitchFamily="2" charset="-122"/>
                <a:ea typeface="黑体" panose="02010609060101010101" pitchFamily="2" charset="-122"/>
              </a:rPr>
              <a:t>平行板电容器电容</a:t>
            </a:r>
            <a:endParaRPr lang="zh-CN" altLang="en-US" sz="2800" dirty="0">
              <a:solidFill>
                <a:srgbClr val="000000"/>
              </a:solidFill>
              <a:latin typeface="黑体" panose="02010609060101010101" pitchFamily="2" charset="-122"/>
              <a:ea typeface="黑体" panose="02010609060101010101" pitchFamily="2" charset="-122"/>
            </a:endParaRPr>
          </a:p>
        </p:txBody>
      </p:sp>
      <p:graphicFrame>
        <p:nvGraphicFramePr>
          <p:cNvPr id="27" name="Object 3"/>
          <p:cNvGraphicFramePr>
            <a:graphicFrameLocks noChangeAspect="1"/>
          </p:cNvGraphicFramePr>
          <p:nvPr/>
        </p:nvGraphicFramePr>
        <p:xfrm>
          <a:off x="914400" y="5446712"/>
          <a:ext cx="4645025" cy="1062037"/>
        </p:xfrm>
        <a:graphic>
          <a:graphicData uri="http://schemas.openxmlformats.org/presentationml/2006/ole">
            <mc:AlternateContent xmlns:mc="http://schemas.openxmlformats.org/markup-compatibility/2006">
              <mc:Choice xmlns:v="urn:schemas-microsoft-com:vml" Requires="v">
                <p:oleObj spid="_x0000_s56556" name="Equation" r:id="rId11" imgW="1473200" imgH="393700" progId="">
                  <p:embed/>
                </p:oleObj>
              </mc:Choice>
              <mc:Fallback>
                <p:oleObj name="Equation" r:id="rId11" imgW="1473200" imgH="393700" progId="">
                  <p:embed/>
                  <p:pic>
                    <p:nvPicPr>
                      <p:cNvPr id="0" name="图片 565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5446712"/>
                        <a:ext cx="4645025" cy="1062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5"/>
          <p:cNvGrpSpPr/>
          <p:nvPr/>
        </p:nvGrpSpPr>
        <p:grpSpPr bwMode="auto">
          <a:xfrm>
            <a:off x="152400" y="3249612"/>
            <a:ext cx="5715000" cy="636588"/>
            <a:chOff x="240" y="1711"/>
            <a:chExt cx="3600" cy="401"/>
          </a:xfrm>
        </p:grpSpPr>
        <p:sp>
          <p:nvSpPr>
            <p:cNvPr id="29" name="Text Box 6"/>
            <p:cNvSpPr txBox="1">
              <a:spLocks noChangeArrowheads="1"/>
            </p:cNvSpPr>
            <p:nvPr/>
          </p:nvSpPr>
          <p:spPr bwMode="auto">
            <a:xfrm>
              <a:off x="240" y="1711"/>
              <a:ext cx="3600" cy="330"/>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FF0000"/>
                  </a:solidFill>
                  <a:latin typeface="黑体" panose="02010609060101010101" pitchFamily="2" charset="-122"/>
                  <a:ea typeface="黑体" panose="02010609060101010101" pitchFamily="2" charset="-122"/>
                </a:rPr>
                <a:t>讨论</a:t>
              </a:r>
              <a:r>
                <a:rPr lang="zh-CN" altLang="en-US" sz="2800" dirty="0">
                  <a:solidFill>
                    <a:srgbClr val="1C1C1C"/>
                  </a:solidFill>
                  <a:latin typeface="黑体" panose="02010609060101010101" pitchFamily="2" charset="-122"/>
                  <a:ea typeface="黑体" panose="02010609060101010101" pitchFamily="2" charset="-122"/>
                </a:rPr>
                <a:t>：</a:t>
              </a:r>
              <a:r>
                <a:rPr lang="zh-CN" altLang="en-US" sz="2800" dirty="0" smtClean="0">
                  <a:solidFill>
                    <a:srgbClr val="1C1C1C"/>
                  </a:solidFill>
                  <a:latin typeface="黑体" panose="02010609060101010101" pitchFamily="2" charset="-122"/>
                  <a:ea typeface="黑体" panose="02010609060101010101" pitchFamily="2" charset="-122"/>
                </a:rPr>
                <a:t>当                   </a:t>
              </a:r>
              <a:r>
                <a:rPr lang="zh-CN" altLang="en-US" sz="2800" dirty="0">
                  <a:solidFill>
                    <a:srgbClr val="1C1C1C"/>
                  </a:solidFill>
                  <a:latin typeface="黑体" panose="02010609060101010101" pitchFamily="2" charset="-122"/>
                  <a:ea typeface="黑体" panose="02010609060101010101" pitchFamily="2" charset="-122"/>
                </a:rPr>
                <a:t>时</a:t>
              </a:r>
              <a:endParaRPr lang="zh-CN" altLang="en-US" sz="2800" dirty="0">
                <a:solidFill>
                  <a:srgbClr val="1C1C1C"/>
                </a:solidFill>
                <a:latin typeface="黑体" panose="02010609060101010101" pitchFamily="2" charset="-122"/>
                <a:ea typeface="黑体" panose="02010609060101010101" pitchFamily="2" charset="-122"/>
              </a:endParaRPr>
            </a:p>
          </p:txBody>
        </p:sp>
        <p:graphicFrame>
          <p:nvGraphicFramePr>
            <p:cNvPr id="50" name="Object 7"/>
            <p:cNvGraphicFramePr>
              <a:graphicFrameLocks noChangeAspect="1"/>
            </p:cNvGraphicFramePr>
            <p:nvPr/>
          </p:nvGraphicFramePr>
          <p:xfrm>
            <a:off x="1248" y="1711"/>
            <a:ext cx="2112" cy="401"/>
          </p:xfrm>
          <a:graphic>
            <a:graphicData uri="http://schemas.openxmlformats.org/presentationml/2006/ole">
              <mc:AlternateContent xmlns:mc="http://schemas.openxmlformats.org/markup-compatibility/2006">
                <mc:Choice xmlns:v="urn:schemas-microsoft-com:vml" Requires="v">
                  <p:oleObj spid="_x0000_s56557" name="Equation" r:id="rId13" imgW="1168400" imgH="228600" progId="">
                    <p:embed/>
                  </p:oleObj>
                </mc:Choice>
                <mc:Fallback>
                  <p:oleObj name="Equation" r:id="rId13" imgW="1168400" imgH="228600" progId="">
                    <p:embed/>
                    <p:pic>
                      <p:nvPicPr>
                        <p:cNvPr id="0" name="图片 5655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8" y="1711"/>
                          <a:ext cx="2112" cy="4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1" name="Object 8"/>
          <p:cNvGraphicFramePr>
            <a:graphicFrameLocks noChangeAspect="1"/>
          </p:cNvGraphicFramePr>
          <p:nvPr/>
        </p:nvGraphicFramePr>
        <p:xfrm>
          <a:off x="914400" y="4011613"/>
          <a:ext cx="4648200" cy="1169987"/>
        </p:xfrm>
        <a:graphic>
          <a:graphicData uri="http://schemas.openxmlformats.org/presentationml/2006/ole">
            <mc:AlternateContent xmlns:mc="http://schemas.openxmlformats.org/markup-compatibility/2006">
              <mc:Choice xmlns:v="urn:schemas-microsoft-com:vml" Requires="v">
                <p:oleObj spid="_x0000_s56558" name="Equation" r:id="rId15" imgW="1459865" imgH="431800" progId="">
                  <p:embed/>
                </p:oleObj>
              </mc:Choice>
              <mc:Fallback>
                <p:oleObj name="Equation" r:id="rId15" imgW="1459865" imgH="431800" progId="">
                  <p:embed/>
                  <p:pic>
                    <p:nvPicPr>
                      <p:cNvPr id="0" name="图片 5655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4400" y="4011613"/>
                        <a:ext cx="4648200" cy="1169987"/>
                      </a:xfrm>
                      <a:prstGeom prst="rect">
                        <a:avLst/>
                      </a:prstGeom>
                      <a:noFill/>
                      <a:ln>
                        <a:noFill/>
                      </a:ln>
                      <a:extLst>
                        <a:ext uri="{909E8E84-426E-40DD-AFC4-6F175D3DCCD1}">
                          <a14:hiddenFill xmlns:a14="http://schemas.microsoft.com/office/drawing/2010/main">
                            <a:gradFill rotWithShape="0">
                              <a:gsLst>
                                <a:gs pos="0">
                                  <a:schemeClr val="accent1"/>
                                </a:gs>
                                <a:gs pos="50000">
                                  <a:schemeClr val="accent1">
                                    <a:gamma/>
                                    <a:tint val="0"/>
                                    <a:invGamma/>
                                  </a:schemeClr>
                                </a:gs>
                                <a:gs pos="100000">
                                  <a:schemeClr val="accent1"/>
                                </a:gs>
                              </a:gsLst>
                              <a:lin ang="5400000" scaled="1"/>
                            </a:gra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ox(in)">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blinds(vertical)">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vertic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2"/>
          <p:cNvSpPr txBox="1">
            <a:spLocks noChangeArrowheads="1"/>
          </p:cNvSpPr>
          <p:nvPr/>
        </p:nvSpPr>
        <p:spPr bwMode="auto">
          <a:xfrm>
            <a:off x="609600" y="152400"/>
            <a:ext cx="3886200" cy="584775"/>
          </a:xfrm>
          <a:prstGeom prst="rect">
            <a:avLst/>
          </a:prstGeom>
          <a:noFill/>
          <a:ln w="9525">
            <a:noFill/>
            <a:miter lim="800000"/>
          </a:ln>
          <a:effectLst/>
        </p:spPr>
        <p:txBody>
          <a:bodyPr>
            <a:spAutoFit/>
          </a:bodyPr>
          <a:lstStyle/>
          <a:p>
            <a:pPr>
              <a:spcBef>
                <a:spcPct val="50000"/>
              </a:spcBef>
            </a:pPr>
            <a:r>
              <a:rPr lang="zh-CN" altLang="en-US" sz="3200" b="1" dirty="0" smtClean="0">
                <a:solidFill>
                  <a:srgbClr val="00B050"/>
                </a:solidFill>
                <a:latin typeface="黑体" panose="02010609060101010101" pitchFamily="2" charset="-122"/>
                <a:ea typeface="黑体" panose="02010609060101010101" pitchFamily="2" charset="-122"/>
              </a:rPr>
              <a:t>二 电容器及其电容</a:t>
            </a:r>
            <a:endParaRPr lang="zh-CN" altLang="en-US" sz="3200" b="1" dirty="0">
              <a:solidFill>
                <a:srgbClr val="00B050"/>
              </a:solidFill>
              <a:latin typeface="黑体" panose="02010609060101010101" pitchFamily="2" charset="-122"/>
              <a:ea typeface="黑体" panose="02010609060101010101" pitchFamily="2" charset="-122"/>
            </a:endParaRPr>
          </a:p>
        </p:txBody>
      </p:sp>
      <p:sp>
        <p:nvSpPr>
          <p:cNvPr id="11" name="矩形 10"/>
          <p:cNvSpPr/>
          <p:nvPr/>
        </p:nvSpPr>
        <p:spPr>
          <a:xfrm>
            <a:off x="90714" y="1061491"/>
            <a:ext cx="8977086" cy="2423484"/>
          </a:xfrm>
          <a:prstGeom prst="rect">
            <a:avLst/>
          </a:prstGeom>
        </p:spPr>
        <p:txBody>
          <a:bodyPr wrap="square">
            <a:spAutoFit/>
          </a:bodyPr>
          <a:lstStyle/>
          <a:p>
            <a:pPr>
              <a:lnSpc>
                <a:spcPct val="110000"/>
              </a:lnSpc>
            </a:pPr>
            <a:r>
              <a:rPr lang="en-US" altLang="zh-CN"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3</a:t>
            </a:r>
            <a:r>
              <a:rPr lang="zh-CN" altLang="en-US"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zh-CN"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球形电容器</a:t>
            </a:r>
            <a:r>
              <a:rPr lang="en-US" altLang="zh-CN"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由</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两个半径分别为</a:t>
            </a:r>
            <a:r>
              <a:rPr lang="en-US" altLang="zh-CN" sz="2800" i="1" dirty="0" err="1">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i="1" baseline="-25000" dirty="0" err="1">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i="1" dirty="0" err="1">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i="1" baseline="-25000" dirty="0" err="1">
                <a:latin typeface="Times New Roman" panose="02020603050405020304" pitchFamily="18" charset="0"/>
                <a:ea typeface="黑体" panose="02010609060101010101" pitchFamily="2"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的同心导体球壳组成，如图</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6.2.6</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所示。设内、外球壳表面分别均匀带电</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。利用高斯定理可求得两球壳间的电场强度大小为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E</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/4</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πε</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，方向沿径向。将电场强度沿径向积分，可得两个导体球壳之间的电势差为：</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57598" name="Picture 254" descr="C:\Users\zhangru\Desktop\新教材ppt\上册整合后的图片\6.2.6.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1000" y="3733800"/>
            <a:ext cx="2743200" cy="280166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5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p:cNvGraphicFramePr>
            <a:graphicFrameLocks noChangeAspect="1"/>
          </p:cNvGraphicFramePr>
          <p:nvPr/>
        </p:nvGraphicFramePr>
        <p:xfrm>
          <a:off x="3200400" y="3609975"/>
          <a:ext cx="5863771" cy="962025"/>
        </p:xfrm>
        <a:graphic>
          <a:graphicData uri="http://schemas.openxmlformats.org/presentationml/2006/ole">
            <mc:AlternateContent xmlns:mc="http://schemas.openxmlformats.org/markup-compatibility/2006">
              <mc:Choice xmlns:v="urn:schemas-microsoft-com:vml" Requires="v">
                <p:oleObj spid="_x0000_s57665" name="Equation" r:id="rId2" imgW="58521600" imgH="9448800" progId="Equation.DSMT4">
                  <p:embed/>
                </p:oleObj>
              </mc:Choice>
              <mc:Fallback>
                <p:oleObj name="Equation" r:id="rId2" imgW="58521600" imgH="9448800" progId="Equation.DSMT4">
                  <p:embed/>
                  <p:pic>
                    <p:nvPicPr>
                      <p:cNvPr id="0" name="Object 255"/>
                      <p:cNvPicPr>
                        <a:picLocks noChangeAspect="1" noChangeArrowheads="1"/>
                      </p:cNvPicPr>
                      <p:nvPr/>
                    </p:nvPicPr>
                    <p:blipFill>
                      <a:blip r:embed="rId3"/>
                      <a:srcRect/>
                      <a:stretch>
                        <a:fillRect/>
                      </a:stretch>
                    </p:blipFill>
                    <p:spPr bwMode="auto">
                      <a:xfrm>
                        <a:off x="3200400" y="3609975"/>
                        <a:ext cx="5863771" cy="962025"/>
                      </a:xfrm>
                      <a:prstGeom prst="rect">
                        <a:avLst/>
                      </a:prstGeom>
                      <a:noFill/>
                    </p:spPr>
                  </p:pic>
                </p:oleObj>
              </mc:Fallback>
            </mc:AlternateContent>
          </a:graphicData>
        </a:graphic>
      </p:graphicFrame>
      <p:sp>
        <p:nvSpPr>
          <p:cNvPr id="14" name="Rectangle 25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5" name="对象 14"/>
          <p:cNvGraphicFramePr>
            <a:graphicFrameLocks noChangeAspect="1"/>
          </p:cNvGraphicFramePr>
          <p:nvPr/>
        </p:nvGraphicFramePr>
        <p:xfrm>
          <a:off x="3276600" y="4648200"/>
          <a:ext cx="3334215" cy="990600"/>
        </p:xfrm>
        <a:graphic>
          <a:graphicData uri="http://schemas.openxmlformats.org/presentationml/2006/ole">
            <mc:AlternateContent xmlns:mc="http://schemas.openxmlformats.org/markup-compatibility/2006">
              <mc:Choice xmlns:v="urn:schemas-microsoft-com:vml" Requires="v">
                <p:oleObj spid="_x0000_s57666" name="" r:id="rId4" imgW="1320165" imgH="381000" progId="Equation.DSMT4">
                  <p:embed/>
                </p:oleObj>
              </mc:Choice>
              <mc:Fallback>
                <p:oleObj name="" r:id="rId4" imgW="1320165" imgH="381000" progId="Equation.DSMT4">
                  <p:embed/>
                  <p:pic>
                    <p:nvPicPr>
                      <p:cNvPr id="0" name="Object 2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648200"/>
                        <a:ext cx="3334215" cy="990600"/>
                      </a:xfrm>
                      <a:prstGeom prst="rect">
                        <a:avLst/>
                      </a:prstGeom>
                      <a:noFill/>
                    </p:spPr>
                  </p:pic>
                </p:oleObj>
              </mc:Fallback>
            </mc:AlternateContent>
          </a:graphicData>
        </a:graphic>
      </p:graphicFrame>
      <p:sp>
        <p:nvSpPr>
          <p:cNvPr id="16" name="Rectangle 26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7" name="对象 16"/>
          <p:cNvGraphicFramePr>
            <a:graphicFrameLocks noChangeAspect="1"/>
          </p:cNvGraphicFramePr>
          <p:nvPr/>
        </p:nvGraphicFramePr>
        <p:xfrm>
          <a:off x="6761249" y="5628620"/>
          <a:ext cx="2230351" cy="906846"/>
        </p:xfrm>
        <a:graphic>
          <a:graphicData uri="http://schemas.openxmlformats.org/presentationml/2006/ole">
            <mc:AlternateContent xmlns:mc="http://schemas.openxmlformats.org/markup-compatibility/2006">
              <mc:Choice xmlns:v="urn:schemas-microsoft-com:vml" Requires="v">
                <p:oleObj spid="_x0000_s57667" name="" r:id="rId6" imgW="862965" imgH="355600" progId="Equation.DSMT4">
                  <p:embed/>
                </p:oleObj>
              </mc:Choice>
              <mc:Fallback>
                <p:oleObj name="" r:id="rId6" imgW="862965" imgH="355600" progId="Equation.DSMT4">
                  <p:embed/>
                  <p:pic>
                    <p:nvPicPr>
                      <p:cNvPr id="0" name="Object 2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1249" y="5628620"/>
                        <a:ext cx="2230351" cy="906846"/>
                      </a:xfrm>
                      <a:prstGeom prst="rect">
                        <a:avLst/>
                      </a:prstGeom>
                      <a:noFill/>
                    </p:spPr>
                  </p:pic>
                </p:oleObj>
              </mc:Fallback>
            </mc:AlternateContent>
          </a:graphicData>
        </a:graphic>
      </p:graphicFrame>
      <p:sp>
        <p:nvSpPr>
          <p:cNvPr id="18" name="矩形 17"/>
          <p:cNvSpPr/>
          <p:nvPr/>
        </p:nvSpPr>
        <p:spPr>
          <a:xfrm>
            <a:off x="3256050" y="5867400"/>
            <a:ext cx="3316934" cy="523220"/>
          </a:xfrm>
          <a:prstGeom prst="rect">
            <a:avLst/>
          </a:prstGeom>
        </p:spPr>
        <p:txBody>
          <a:bodyPr wrap="none">
            <a:spAutoFit/>
          </a:bodyPr>
          <a:lstStyle/>
          <a:p>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令上式中</a:t>
            </a:r>
            <a:r>
              <a:rPr lang="en-US" altLang="zh-CN" sz="2800" i="1" dirty="0" err="1">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baseline="-25000" dirty="0" err="1">
                <a:latin typeface="Times New Roman" panose="02020603050405020304" pitchFamily="18" charset="0"/>
                <a:ea typeface="黑体" panose="02010609060101010101" pitchFamily="2"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，则</a:t>
            </a:r>
            <a:r>
              <a:rPr lang="en-US" altLang="zh-CN" dirty="0"/>
              <a:t>:</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685800" y="226129"/>
            <a:ext cx="4572000" cy="584775"/>
          </a:xfrm>
          <a:prstGeom prst="rect">
            <a:avLst/>
          </a:prstGeom>
          <a:noFill/>
          <a:ln w="9525">
            <a:noFill/>
            <a:miter lim="800000"/>
          </a:ln>
          <a:effectLst/>
        </p:spPr>
        <p:txBody>
          <a:bodyPr wrap="square">
            <a:spAutoFit/>
          </a:bodyPr>
          <a:lstStyle/>
          <a:p>
            <a:pPr>
              <a:spcBef>
                <a:spcPct val="50000"/>
              </a:spcBef>
            </a:pPr>
            <a:r>
              <a:rPr lang="zh-CN" altLang="en-US" sz="3200" b="1" dirty="0" smtClean="0">
                <a:solidFill>
                  <a:srgbClr val="00B050"/>
                </a:solidFill>
                <a:latin typeface="宋体" panose="02010600030101010101" pitchFamily="2" charset="-122"/>
                <a:ea typeface="黑体" panose="02010609060101010101" pitchFamily="2" charset="-122"/>
              </a:rPr>
              <a:t>三 </a:t>
            </a:r>
            <a:r>
              <a:rPr lang="zh-CN" altLang="zh-CN" sz="3200" b="1" dirty="0" smtClean="0">
                <a:solidFill>
                  <a:srgbClr val="00B050"/>
                </a:solidFill>
                <a:latin typeface="宋体" panose="02010600030101010101" pitchFamily="2" charset="-122"/>
                <a:ea typeface="黑体" panose="02010609060101010101" pitchFamily="2" charset="-122"/>
              </a:rPr>
              <a:t>电容器</a:t>
            </a:r>
            <a:r>
              <a:rPr lang="zh-CN" altLang="zh-CN" sz="3200" b="1" dirty="0">
                <a:solidFill>
                  <a:srgbClr val="00B050"/>
                </a:solidFill>
                <a:latin typeface="宋体" panose="02010600030101010101" pitchFamily="2" charset="-122"/>
                <a:ea typeface="黑体" panose="02010609060101010101" pitchFamily="2" charset="-122"/>
              </a:rPr>
              <a:t>的串联和并联</a:t>
            </a:r>
            <a:endParaRPr lang="zh-CN" altLang="en-US" sz="3200" b="1" dirty="0">
              <a:solidFill>
                <a:srgbClr val="00B050"/>
              </a:solidFill>
              <a:latin typeface="宋体" panose="02010600030101010101" pitchFamily="2" charset="-122"/>
              <a:ea typeface="黑体" panose="02010609060101010101" pitchFamily="2" charset="-122"/>
            </a:endParaRPr>
          </a:p>
        </p:txBody>
      </p:sp>
      <p:sp>
        <p:nvSpPr>
          <p:cNvPr id="63491" name="Rectangle 3"/>
          <p:cNvSpPr>
            <a:spLocks noChangeArrowheads="1"/>
          </p:cNvSpPr>
          <p:nvPr/>
        </p:nvSpPr>
        <p:spPr bwMode="auto">
          <a:xfrm>
            <a:off x="533400" y="1233488"/>
            <a:ext cx="4038600" cy="519112"/>
          </a:xfrm>
          <a:prstGeom prst="rect">
            <a:avLst/>
          </a:prstGeom>
          <a:noFill/>
          <a:ln w="9525">
            <a:noFill/>
            <a:miter lim="800000"/>
          </a:ln>
          <a:effectLst/>
        </p:spPr>
        <p:txBody>
          <a:bodyPr>
            <a:spAutoFit/>
          </a:bodyPr>
          <a:lstStyle/>
          <a:p>
            <a:pPr>
              <a:spcBef>
                <a:spcPct val="50000"/>
              </a:spcBef>
            </a:pPr>
            <a:r>
              <a:rPr lang="zh-CN" altLang="zh-CN" sz="2800" dirty="0">
                <a:solidFill>
                  <a:srgbClr val="CC0000"/>
                </a:solidFill>
                <a:latin typeface="Times New Roman" panose="02020603050405020304" pitchFamily="18" charset="0"/>
                <a:ea typeface="黑体" panose="02010609060101010101" pitchFamily="2" charset="-122"/>
              </a:rPr>
              <a:t>１</a:t>
            </a:r>
            <a:r>
              <a:rPr lang="zh-CN" altLang="zh-CN" sz="2800" dirty="0">
                <a:latin typeface="Times New Roman" panose="02020603050405020304" pitchFamily="18" charset="0"/>
                <a:ea typeface="黑体" panose="02010609060101010101" pitchFamily="2" charset="-122"/>
              </a:rPr>
              <a:t>　电容器的并联</a:t>
            </a:r>
            <a:endParaRPr lang="zh-CN" altLang="en-US" sz="2800" dirty="0">
              <a:latin typeface="Times New Roman" panose="02020603050405020304" pitchFamily="18" charset="0"/>
              <a:ea typeface="黑体" panose="02010609060101010101" pitchFamily="2" charset="-122"/>
            </a:endParaRPr>
          </a:p>
        </p:txBody>
      </p:sp>
      <p:graphicFrame>
        <p:nvGraphicFramePr>
          <p:cNvPr id="63492" name="Object 4"/>
          <p:cNvGraphicFramePr>
            <a:graphicFrameLocks noChangeAspect="1"/>
          </p:cNvGraphicFramePr>
          <p:nvPr/>
        </p:nvGraphicFramePr>
        <p:xfrm>
          <a:off x="1143000" y="2667000"/>
          <a:ext cx="2286000" cy="655638"/>
        </p:xfrm>
        <a:graphic>
          <a:graphicData uri="http://schemas.openxmlformats.org/presentationml/2006/ole">
            <mc:AlternateContent xmlns:mc="http://schemas.openxmlformats.org/markup-compatibility/2006">
              <mc:Choice xmlns:v="urn:schemas-microsoft-com:vml" Requires="v">
                <p:oleObj spid="_x0000_s59658" name="公式" r:id="rId1" imgW="735965" imgH="215900" progId="Equation.3">
                  <p:embed/>
                </p:oleObj>
              </mc:Choice>
              <mc:Fallback>
                <p:oleObj name="公式" r:id="rId1" imgW="735965" imgH="2159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667000"/>
                        <a:ext cx="2286000"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493" name="Text Box 5"/>
          <p:cNvSpPr txBox="1">
            <a:spLocks noChangeArrowheads="1"/>
          </p:cNvSpPr>
          <p:nvPr/>
        </p:nvSpPr>
        <p:spPr bwMode="auto">
          <a:xfrm>
            <a:off x="533400" y="3505200"/>
            <a:ext cx="3810000" cy="519113"/>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Times New Roman" panose="02020603050405020304" pitchFamily="18" charset="0"/>
                <a:ea typeface="黑体" panose="02010609060101010101" pitchFamily="2" charset="-122"/>
              </a:rPr>
              <a:t>２</a:t>
            </a:r>
            <a:r>
              <a:rPr lang="zh-CN" altLang="en-US" sz="2800" dirty="0">
                <a:latin typeface="Times New Roman" panose="02020603050405020304" pitchFamily="18" charset="0"/>
                <a:ea typeface="黑体" panose="02010609060101010101" pitchFamily="2" charset="-122"/>
              </a:rPr>
              <a:t>　电容器的串联</a:t>
            </a:r>
            <a:endParaRPr lang="zh-CN" altLang="en-US" sz="2800" dirty="0">
              <a:latin typeface="Times New Roman" panose="02020603050405020304" pitchFamily="18" charset="0"/>
              <a:ea typeface="黑体" panose="02010609060101010101" pitchFamily="2" charset="-122"/>
            </a:endParaRPr>
          </a:p>
        </p:txBody>
      </p:sp>
      <p:graphicFrame>
        <p:nvGraphicFramePr>
          <p:cNvPr id="63494" name="Object 6"/>
          <p:cNvGraphicFramePr>
            <a:graphicFrameLocks noChangeAspect="1"/>
          </p:cNvGraphicFramePr>
          <p:nvPr/>
        </p:nvGraphicFramePr>
        <p:xfrm>
          <a:off x="914400" y="4953000"/>
          <a:ext cx="2743200" cy="1293813"/>
        </p:xfrm>
        <a:graphic>
          <a:graphicData uri="http://schemas.openxmlformats.org/presentationml/2006/ole">
            <mc:AlternateContent xmlns:mc="http://schemas.openxmlformats.org/markup-compatibility/2006">
              <mc:Choice xmlns:v="urn:schemas-microsoft-com:vml" Requires="v">
                <p:oleObj spid="_x0000_s59659" name="Equation" r:id="rId3" imgW="837565" imgH="431800" progId="Equation.3">
                  <p:embed/>
                </p:oleObj>
              </mc:Choice>
              <mc:Fallback>
                <p:oleObj name="Equation" r:id="rId3" imgW="837565" imgH="4318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953000"/>
                        <a:ext cx="2743200" cy="1293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7"/>
          <p:cNvGrpSpPr/>
          <p:nvPr/>
        </p:nvGrpSpPr>
        <p:grpSpPr bwMode="auto">
          <a:xfrm>
            <a:off x="4191000" y="1143000"/>
            <a:ext cx="4572000" cy="2971800"/>
            <a:chOff x="2640" y="912"/>
            <a:chExt cx="2880" cy="1872"/>
          </a:xfrm>
        </p:grpSpPr>
        <p:sp>
          <p:nvSpPr>
            <p:cNvPr id="63496" name="Rectangle 8"/>
            <p:cNvSpPr>
              <a:spLocks noChangeArrowheads="1"/>
            </p:cNvSpPr>
            <p:nvPr/>
          </p:nvSpPr>
          <p:spPr bwMode="auto">
            <a:xfrm>
              <a:off x="2640" y="912"/>
              <a:ext cx="2880" cy="1872"/>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sp>
          <p:nvSpPr>
            <p:cNvPr id="63497" name="Line 9"/>
            <p:cNvSpPr>
              <a:spLocks noChangeShapeType="1"/>
            </p:cNvSpPr>
            <p:nvPr/>
          </p:nvSpPr>
          <p:spPr bwMode="auto">
            <a:xfrm>
              <a:off x="4128" y="1248"/>
              <a:ext cx="0" cy="352"/>
            </a:xfrm>
            <a:prstGeom prst="line">
              <a:avLst/>
            </a:prstGeom>
            <a:noFill/>
            <a:ln w="38100">
              <a:solidFill>
                <a:srgbClr val="0000FF"/>
              </a:solidFill>
              <a:round/>
            </a:ln>
            <a:effectLst/>
          </p:spPr>
          <p:txBody>
            <a:bodyPr wrap="none" anchor="ctr"/>
            <a:lstStyle/>
            <a:p>
              <a:endParaRPr lang="zh-CN" altLang="en-US"/>
            </a:p>
          </p:txBody>
        </p:sp>
        <p:sp>
          <p:nvSpPr>
            <p:cNvPr id="63498" name="Line 10"/>
            <p:cNvSpPr>
              <a:spLocks noChangeShapeType="1"/>
            </p:cNvSpPr>
            <p:nvPr/>
          </p:nvSpPr>
          <p:spPr bwMode="auto">
            <a:xfrm>
              <a:off x="4495" y="1872"/>
              <a:ext cx="497" cy="0"/>
            </a:xfrm>
            <a:prstGeom prst="line">
              <a:avLst/>
            </a:prstGeom>
            <a:noFill/>
            <a:ln w="28575">
              <a:solidFill>
                <a:srgbClr val="000000"/>
              </a:solidFill>
              <a:round/>
            </a:ln>
            <a:effectLst/>
          </p:spPr>
          <p:txBody>
            <a:bodyPr wrap="none" anchor="ctr"/>
            <a:lstStyle/>
            <a:p>
              <a:endParaRPr lang="zh-CN" altLang="en-US"/>
            </a:p>
          </p:txBody>
        </p:sp>
        <p:graphicFrame>
          <p:nvGraphicFramePr>
            <p:cNvPr id="63499" name="Object 11"/>
            <p:cNvGraphicFramePr>
              <a:graphicFrameLocks noChangeAspect="1"/>
            </p:cNvGraphicFramePr>
            <p:nvPr/>
          </p:nvGraphicFramePr>
          <p:xfrm>
            <a:off x="4155" y="912"/>
            <a:ext cx="357" cy="432"/>
          </p:xfrm>
          <a:graphic>
            <a:graphicData uri="http://schemas.openxmlformats.org/presentationml/2006/ole">
              <mc:AlternateContent xmlns:mc="http://schemas.openxmlformats.org/markup-compatibility/2006">
                <mc:Choice xmlns:v="urn:schemas-microsoft-com:vml" Requires="v">
                  <p:oleObj spid="_x0000_s59660" name="公式" r:id="rId5" imgW="177800" imgH="215900" progId="Equation.3">
                    <p:embed/>
                  </p:oleObj>
                </mc:Choice>
                <mc:Fallback>
                  <p:oleObj name="公式" r:id="rId5" imgW="177800" imgH="21590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912"/>
                          <a:ext cx="357"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500" name="Object 12"/>
            <p:cNvGraphicFramePr>
              <a:graphicFrameLocks noChangeAspect="1"/>
            </p:cNvGraphicFramePr>
            <p:nvPr/>
          </p:nvGraphicFramePr>
          <p:xfrm>
            <a:off x="4176" y="2256"/>
            <a:ext cx="344" cy="384"/>
          </p:xfrm>
          <a:graphic>
            <a:graphicData uri="http://schemas.openxmlformats.org/presentationml/2006/ole">
              <mc:AlternateContent xmlns:mc="http://schemas.openxmlformats.org/markup-compatibility/2006">
                <mc:Choice xmlns:v="urn:schemas-microsoft-com:vml" Requires="v">
                  <p:oleObj spid="_x0000_s59661" name="公式" r:id="rId7" imgW="190500" imgH="215900" progId="Equation.3">
                    <p:embed/>
                  </p:oleObj>
                </mc:Choice>
                <mc:Fallback>
                  <p:oleObj name="公式" r:id="rId7" imgW="190500" imgH="2159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6" y="2256"/>
                          <a:ext cx="34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01" name="Freeform 13"/>
            <p:cNvSpPr/>
            <p:nvPr/>
          </p:nvSpPr>
          <p:spPr bwMode="auto">
            <a:xfrm>
              <a:off x="4128" y="1440"/>
              <a:ext cx="384" cy="768"/>
            </a:xfrm>
            <a:custGeom>
              <a:avLst/>
              <a:gdLst/>
              <a:ahLst/>
              <a:cxnLst>
                <a:cxn ang="0">
                  <a:pos x="0" y="0"/>
                </a:cxn>
                <a:cxn ang="0">
                  <a:pos x="384" y="0"/>
                </a:cxn>
                <a:cxn ang="0">
                  <a:pos x="384" y="768"/>
                </a:cxn>
                <a:cxn ang="0">
                  <a:pos x="0" y="768"/>
                </a:cxn>
              </a:cxnLst>
              <a:rect l="0" t="0" r="r" b="b"/>
              <a:pathLst>
                <a:path w="384" h="768">
                  <a:moveTo>
                    <a:pt x="0" y="0"/>
                  </a:moveTo>
                  <a:lnTo>
                    <a:pt x="384" y="0"/>
                  </a:lnTo>
                  <a:lnTo>
                    <a:pt x="384" y="768"/>
                  </a:lnTo>
                  <a:lnTo>
                    <a:pt x="0" y="768"/>
                  </a:ln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sp>
          <p:nvSpPr>
            <p:cNvPr id="63502" name="Line 14"/>
            <p:cNvSpPr>
              <a:spLocks noChangeShapeType="1"/>
            </p:cNvSpPr>
            <p:nvPr/>
          </p:nvSpPr>
          <p:spPr bwMode="auto">
            <a:xfrm>
              <a:off x="4128" y="2048"/>
              <a:ext cx="0" cy="352"/>
            </a:xfrm>
            <a:prstGeom prst="line">
              <a:avLst/>
            </a:prstGeom>
            <a:noFill/>
            <a:ln w="38100">
              <a:solidFill>
                <a:srgbClr val="0000FF"/>
              </a:solidFill>
              <a:round/>
            </a:ln>
            <a:effectLst/>
          </p:spPr>
          <p:txBody>
            <a:bodyPr wrap="none" anchor="ctr"/>
            <a:lstStyle/>
            <a:p>
              <a:endParaRPr lang="zh-CN" altLang="en-US"/>
            </a:p>
          </p:txBody>
        </p:sp>
        <p:sp>
          <p:nvSpPr>
            <p:cNvPr id="63503" name="Line 15"/>
            <p:cNvSpPr>
              <a:spLocks noChangeShapeType="1"/>
            </p:cNvSpPr>
            <p:nvPr/>
          </p:nvSpPr>
          <p:spPr bwMode="auto">
            <a:xfrm>
              <a:off x="3055" y="1872"/>
              <a:ext cx="497" cy="0"/>
            </a:xfrm>
            <a:prstGeom prst="line">
              <a:avLst/>
            </a:prstGeom>
            <a:noFill/>
            <a:ln w="28575">
              <a:solidFill>
                <a:srgbClr val="000000"/>
              </a:solidFill>
              <a:round/>
            </a:ln>
            <a:effectLst/>
          </p:spPr>
          <p:txBody>
            <a:bodyPr wrap="none" anchor="ctr"/>
            <a:lstStyle/>
            <a:p>
              <a:endParaRPr lang="zh-CN" altLang="en-US"/>
            </a:p>
          </p:txBody>
        </p:sp>
        <p:sp>
          <p:nvSpPr>
            <p:cNvPr id="63504" name="Freeform 16"/>
            <p:cNvSpPr/>
            <p:nvPr/>
          </p:nvSpPr>
          <p:spPr bwMode="auto">
            <a:xfrm flipH="1">
              <a:off x="3552" y="1440"/>
              <a:ext cx="432" cy="768"/>
            </a:xfrm>
            <a:custGeom>
              <a:avLst/>
              <a:gdLst/>
              <a:ahLst/>
              <a:cxnLst>
                <a:cxn ang="0">
                  <a:pos x="0" y="0"/>
                </a:cxn>
                <a:cxn ang="0">
                  <a:pos x="384" y="0"/>
                </a:cxn>
                <a:cxn ang="0">
                  <a:pos x="384" y="768"/>
                </a:cxn>
                <a:cxn ang="0">
                  <a:pos x="0" y="768"/>
                </a:cxn>
              </a:cxnLst>
              <a:rect l="0" t="0" r="r" b="b"/>
              <a:pathLst>
                <a:path w="384" h="768">
                  <a:moveTo>
                    <a:pt x="0" y="0"/>
                  </a:moveTo>
                  <a:lnTo>
                    <a:pt x="384" y="0"/>
                  </a:lnTo>
                  <a:lnTo>
                    <a:pt x="384" y="768"/>
                  </a:lnTo>
                  <a:lnTo>
                    <a:pt x="0" y="768"/>
                  </a:lnTo>
                </a:path>
              </a:pathLst>
            </a:custGeom>
            <a:noFill/>
            <a:ln w="28575" cap="flat" cmpd="sng">
              <a:solidFill>
                <a:schemeClr val="tx1"/>
              </a:solidFill>
              <a:prstDash val="solid"/>
              <a:round/>
              <a:headEnd type="none" w="med" len="med"/>
              <a:tailEnd type="none" w="sm" len="lg"/>
            </a:ln>
            <a:effectLst/>
          </p:spPr>
          <p:txBody>
            <a:bodyPr wrap="none"/>
            <a:lstStyle/>
            <a:p>
              <a:endParaRPr lang="zh-CN" altLang="en-US"/>
            </a:p>
          </p:txBody>
        </p:sp>
        <p:sp>
          <p:nvSpPr>
            <p:cNvPr id="63505" name="Oval 17"/>
            <p:cNvSpPr>
              <a:spLocks noChangeArrowheads="1"/>
            </p:cNvSpPr>
            <p:nvPr/>
          </p:nvSpPr>
          <p:spPr bwMode="auto">
            <a:xfrm>
              <a:off x="2976" y="1824"/>
              <a:ext cx="96" cy="96"/>
            </a:xfrm>
            <a:prstGeom prst="ellipse">
              <a:avLst/>
            </a:prstGeom>
            <a:noFill/>
            <a:ln w="28575">
              <a:solidFill>
                <a:schemeClr val="tx1"/>
              </a:solidFill>
              <a:round/>
              <a:tailEnd type="none" w="sm" len="lg"/>
            </a:ln>
            <a:effectLst/>
          </p:spPr>
          <p:txBody>
            <a:bodyPr wrap="none" anchor="ctr"/>
            <a:lstStyle/>
            <a:p>
              <a:endParaRPr lang="zh-CN" altLang="en-US"/>
            </a:p>
          </p:txBody>
        </p:sp>
        <p:sp>
          <p:nvSpPr>
            <p:cNvPr id="63506" name="Oval 18"/>
            <p:cNvSpPr>
              <a:spLocks noChangeArrowheads="1"/>
            </p:cNvSpPr>
            <p:nvPr/>
          </p:nvSpPr>
          <p:spPr bwMode="auto">
            <a:xfrm>
              <a:off x="4992" y="1824"/>
              <a:ext cx="96" cy="96"/>
            </a:xfrm>
            <a:prstGeom prst="ellipse">
              <a:avLst/>
            </a:prstGeom>
            <a:noFill/>
            <a:ln w="28575">
              <a:solidFill>
                <a:schemeClr val="tx1"/>
              </a:solidFill>
              <a:round/>
              <a:tailEnd type="none" w="sm" len="lg"/>
            </a:ln>
            <a:effectLst/>
          </p:spPr>
          <p:txBody>
            <a:bodyPr wrap="none" anchor="ctr"/>
            <a:lstStyle/>
            <a:p>
              <a:endParaRPr lang="zh-CN" altLang="en-US"/>
            </a:p>
          </p:txBody>
        </p:sp>
        <p:sp>
          <p:nvSpPr>
            <p:cNvPr id="63507" name="Text Box 19"/>
            <p:cNvSpPr txBox="1">
              <a:spLocks noChangeArrowheads="1"/>
            </p:cNvSpPr>
            <p:nvPr/>
          </p:nvSpPr>
          <p:spPr bwMode="auto">
            <a:xfrm>
              <a:off x="2640" y="1680"/>
              <a:ext cx="480" cy="327"/>
            </a:xfrm>
            <a:prstGeom prst="rect">
              <a:avLst/>
            </a:prstGeom>
            <a:noFill/>
            <a:ln w="9525">
              <a:noFill/>
              <a:miter lim="800000"/>
              <a:tailEnd type="none" w="sm" len="lg"/>
            </a:ln>
            <a:effectLst/>
          </p:spPr>
          <p:txBody>
            <a:bodyPr>
              <a:spAutoFit/>
            </a:bodyPr>
            <a:lstStyle/>
            <a:p>
              <a:pPr>
                <a:spcBef>
                  <a:spcPct val="50000"/>
                </a:spcBef>
              </a:pPr>
              <a:r>
                <a:rPr lang="zh-CN" altLang="en-US" sz="2800" b="1">
                  <a:solidFill>
                    <a:srgbClr val="1C1C1C"/>
                  </a:solidFill>
                  <a:latin typeface="Times New Roman" panose="02020603050405020304" pitchFamily="18" charset="0"/>
                  <a:ea typeface="黑体" panose="02010609060101010101" pitchFamily="2" charset="-122"/>
                </a:rPr>
                <a:t>＋</a:t>
              </a:r>
              <a:endParaRPr lang="zh-CN" altLang="en-US" sz="2800" b="1">
                <a:solidFill>
                  <a:srgbClr val="1C1C1C"/>
                </a:solidFill>
                <a:latin typeface="Times New Roman" panose="02020603050405020304" pitchFamily="18" charset="0"/>
                <a:ea typeface="黑体" panose="02010609060101010101" pitchFamily="2" charset="-122"/>
              </a:endParaRPr>
            </a:p>
          </p:txBody>
        </p:sp>
        <p:graphicFrame>
          <p:nvGraphicFramePr>
            <p:cNvPr id="63508" name="Object 20"/>
            <p:cNvGraphicFramePr>
              <a:graphicFrameLocks noChangeAspect="1"/>
            </p:cNvGraphicFramePr>
            <p:nvPr/>
          </p:nvGraphicFramePr>
          <p:xfrm>
            <a:off x="5096" y="1772"/>
            <a:ext cx="328" cy="196"/>
          </p:xfrm>
          <a:graphic>
            <a:graphicData uri="http://schemas.openxmlformats.org/presentationml/2006/ole">
              <mc:AlternateContent xmlns:mc="http://schemas.openxmlformats.org/markup-compatibility/2006">
                <mc:Choice xmlns:v="urn:schemas-microsoft-com:vml" Requires="v">
                  <p:oleObj spid="_x0000_s59662" name="Equation" r:id="rId9" imgW="126365" imgH="76200" progId="Equation.3">
                    <p:embed/>
                  </p:oleObj>
                </mc:Choice>
                <mc:Fallback>
                  <p:oleObj name="Equation" r:id="rId9" imgW="126365" imgH="76200" progId="Equation.3">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6" y="1772"/>
                          <a:ext cx="328" cy="1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09" name="Line 21"/>
            <p:cNvSpPr>
              <a:spLocks noChangeShapeType="1"/>
            </p:cNvSpPr>
            <p:nvPr/>
          </p:nvSpPr>
          <p:spPr bwMode="auto">
            <a:xfrm>
              <a:off x="3984" y="1248"/>
              <a:ext cx="0" cy="352"/>
            </a:xfrm>
            <a:prstGeom prst="line">
              <a:avLst/>
            </a:prstGeom>
            <a:noFill/>
            <a:ln w="38100">
              <a:solidFill>
                <a:srgbClr val="0000FF"/>
              </a:solidFill>
              <a:round/>
            </a:ln>
            <a:effectLst/>
          </p:spPr>
          <p:txBody>
            <a:bodyPr wrap="none" anchor="ctr"/>
            <a:lstStyle/>
            <a:p>
              <a:endParaRPr lang="zh-CN" altLang="en-US"/>
            </a:p>
          </p:txBody>
        </p:sp>
        <p:sp>
          <p:nvSpPr>
            <p:cNvPr id="63510" name="Line 22"/>
            <p:cNvSpPr>
              <a:spLocks noChangeShapeType="1"/>
            </p:cNvSpPr>
            <p:nvPr/>
          </p:nvSpPr>
          <p:spPr bwMode="auto">
            <a:xfrm>
              <a:off x="3984" y="2048"/>
              <a:ext cx="0" cy="352"/>
            </a:xfrm>
            <a:prstGeom prst="line">
              <a:avLst/>
            </a:prstGeom>
            <a:noFill/>
            <a:ln w="38100">
              <a:solidFill>
                <a:srgbClr val="0000FF"/>
              </a:solidFill>
              <a:round/>
            </a:ln>
            <a:effectLst/>
          </p:spPr>
          <p:txBody>
            <a:bodyPr wrap="none" anchor="ctr"/>
            <a:lstStyle/>
            <a:p>
              <a:endParaRPr lang="zh-CN" altLang="en-US"/>
            </a:p>
          </p:txBody>
        </p:sp>
      </p:grpSp>
      <p:grpSp>
        <p:nvGrpSpPr>
          <p:cNvPr id="3" name="Group 23"/>
          <p:cNvGrpSpPr/>
          <p:nvPr/>
        </p:nvGrpSpPr>
        <p:grpSpPr bwMode="auto">
          <a:xfrm>
            <a:off x="4191000" y="4267200"/>
            <a:ext cx="4572000" cy="1828800"/>
            <a:chOff x="2640" y="2880"/>
            <a:chExt cx="2880" cy="1152"/>
          </a:xfrm>
        </p:grpSpPr>
        <p:sp>
          <p:nvSpPr>
            <p:cNvPr id="63512" name="Rectangle 24"/>
            <p:cNvSpPr>
              <a:spLocks noChangeArrowheads="1"/>
            </p:cNvSpPr>
            <p:nvPr/>
          </p:nvSpPr>
          <p:spPr bwMode="auto">
            <a:xfrm>
              <a:off x="2640" y="2880"/>
              <a:ext cx="2880" cy="1152"/>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sp>
          <p:nvSpPr>
            <p:cNvPr id="63513" name="Line 25"/>
            <p:cNvSpPr>
              <a:spLocks noChangeShapeType="1"/>
            </p:cNvSpPr>
            <p:nvPr/>
          </p:nvSpPr>
          <p:spPr bwMode="auto">
            <a:xfrm>
              <a:off x="3722" y="3140"/>
              <a:ext cx="0" cy="320"/>
            </a:xfrm>
            <a:prstGeom prst="line">
              <a:avLst/>
            </a:prstGeom>
            <a:noFill/>
            <a:ln w="38100">
              <a:solidFill>
                <a:srgbClr val="CC0099"/>
              </a:solidFill>
              <a:round/>
            </a:ln>
            <a:effectLst/>
          </p:spPr>
          <p:txBody>
            <a:bodyPr wrap="none" anchor="ctr"/>
            <a:lstStyle/>
            <a:p>
              <a:endParaRPr lang="zh-CN" altLang="en-US"/>
            </a:p>
          </p:txBody>
        </p:sp>
        <p:sp>
          <p:nvSpPr>
            <p:cNvPr id="63514" name="Line 26"/>
            <p:cNvSpPr>
              <a:spLocks noChangeShapeType="1"/>
            </p:cNvSpPr>
            <p:nvPr/>
          </p:nvSpPr>
          <p:spPr bwMode="auto">
            <a:xfrm>
              <a:off x="3825" y="3140"/>
              <a:ext cx="0" cy="320"/>
            </a:xfrm>
            <a:prstGeom prst="line">
              <a:avLst/>
            </a:prstGeom>
            <a:noFill/>
            <a:ln w="38100">
              <a:solidFill>
                <a:srgbClr val="CC0099"/>
              </a:solidFill>
              <a:round/>
            </a:ln>
            <a:effectLst/>
          </p:spPr>
          <p:txBody>
            <a:bodyPr wrap="none" anchor="ctr"/>
            <a:lstStyle/>
            <a:p>
              <a:endParaRPr lang="zh-CN" altLang="en-US"/>
            </a:p>
          </p:txBody>
        </p:sp>
        <p:sp>
          <p:nvSpPr>
            <p:cNvPr id="63515" name="Freeform 27"/>
            <p:cNvSpPr/>
            <p:nvPr/>
          </p:nvSpPr>
          <p:spPr bwMode="auto">
            <a:xfrm>
              <a:off x="3120" y="3310"/>
              <a:ext cx="600" cy="2"/>
            </a:xfrm>
            <a:custGeom>
              <a:avLst/>
              <a:gdLst/>
              <a:ahLst/>
              <a:cxnLst>
                <a:cxn ang="0">
                  <a:pos x="0" y="0"/>
                </a:cxn>
                <a:cxn ang="0">
                  <a:pos x="600" y="2"/>
                </a:cxn>
              </a:cxnLst>
              <a:rect l="0" t="0" r="r" b="b"/>
              <a:pathLst>
                <a:path w="600" h="2">
                  <a:moveTo>
                    <a:pt x="0" y="0"/>
                  </a:moveTo>
                  <a:lnTo>
                    <a:pt x="600" y="2"/>
                  </a:lnTo>
                </a:path>
              </a:pathLst>
            </a:custGeom>
            <a:noFill/>
            <a:ln w="28575">
              <a:solidFill>
                <a:srgbClr val="000000"/>
              </a:solidFill>
              <a:round/>
            </a:ln>
            <a:effectLst/>
          </p:spPr>
          <p:txBody>
            <a:bodyPr wrap="none" anchor="ctr"/>
            <a:lstStyle/>
            <a:p>
              <a:endParaRPr lang="zh-CN" altLang="en-US"/>
            </a:p>
          </p:txBody>
        </p:sp>
        <p:graphicFrame>
          <p:nvGraphicFramePr>
            <p:cNvPr id="63516" name="Object 28"/>
            <p:cNvGraphicFramePr>
              <a:graphicFrameLocks noChangeAspect="1"/>
            </p:cNvGraphicFramePr>
            <p:nvPr/>
          </p:nvGraphicFramePr>
          <p:xfrm>
            <a:off x="3484" y="3452"/>
            <a:ext cx="404" cy="436"/>
          </p:xfrm>
          <a:graphic>
            <a:graphicData uri="http://schemas.openxmlformats.org/presentationml/2006/ole">
              <mc:AlternateContent xmlns:mc="http://schemas.openxmlformats.org/markup-compatibility/2006">
                <mc:Choice xmlns:v="urn:schemas-microsoft-com:vml" Requires="v">
                  <p:oleObj spid="_x0000_s59663" name="公式" r:id="rId11" imgW="177800" imgH="215900" progId="Equation.3">
                    <p:embed/>
                  </p:oleObj>
                </mc:Choice>
                <mc:Fallback>
                  <p:oleObj name="公式" r:id="rId11" imgW="177800" imgH="2159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4" y="3452"/>
                          <a:ext cx="404" cy="4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17" name="Line 29"/>
            <p:cNvSpPr>
              <a:spLocks noChangeShapeType="1"/>
            </p:cNvSpPr>
            <p:nvPr/>
          </p:nvSpPr>
          <p:spPr bwMode="auto">
            <a:xfrm>
              <a:off x="4409" y="3140"/>
              <a:ext cx="0" cy="320"/>
            </a:xfrm>
            <a:prstGeom prst="line">
              <a:avLst/>
            </a:prstGeom>
            <a:noFill/>
            <a:ln w="38100">
              <a:solidFill>
                <a:srgbClr val="CC0099"/>
              </a:solidFill>
              <a:round/>
            </a:ln>
            <a:effectLst/>
          </p:spPr>
          <p:txBody>
            <a:bodyPr wrap="none" anchor="ctr"/>
            <a:lstStyle/>
            <a:p>
              <a:endParaRPr lang="zh-CN" altLang="en-US"/>
            </a:p>
          </p:txBody>
        </p:sp>
        <p:sp>
          <p:nvSpPr>
            <p:cNvPr id="63518" name="Line 30"/>
            <p:cNvSpPr>
              <a:spLocks noChangeShapeType="1"/>
            </p:cNvSpPr>
            <p:nvPr/>
          </p:nvSpPr>
          <p:spPr bwMode="auto">
            <a:xfrm>
              <a:off x="4512" y="3140"/>
              <a:ext cx="0" cy="320"/>
            </a:xfrm>
            <a:prstGeom prst="line">
              <a:avLst/>
            </a:prstGeom>
            <a:noFill/>
            <a:ln w="38100">
              <a:solidFill>
                <a:srgbClr val="CC0099"/>
              </a:solidFill>
              <a:round/>
            </a:ln>
            <a:effectLst/>
          </p:spPr>
          <p:txBody>
            <a:bodyPr wrap="none" anchor="ctr"/>
            <a:lstStyle/>
            <a:p>
              <a:endParaRPr lang="zh-CN" altLang="en-US"/>
            </a:p>
          </p:txBody>
        </p:sp>
        <p:sp>
          <p:nvSpPr>
            <p:cNvPr id="63519" name="Line 31"/>
            <p:cNvSpPr>
              <a:spLocks noChangeShapeType="1"/>
            </p:cNvSpPr>
            <p:nvPr/>
          </p:nvSpPr>
          <p:spPr bwMode="auto">
            <a:xfrm>
              <a:off x="4512" y="3302"/>
              <a:ext cx="506" cy="6"/>
            </a:xfrm>
            <a:prstGeom prst="line">
              <a:avLst/>
            </a:prstGeom>
            <a:noFill/>
            <a:ln w="28575">
              <a:solidFill>
                <a:srgbClr val="000000"/>
              </a:solidFill>
              <a:round/>
            </a:ln>
            <a:effectLst/>
          </p:spPr>
          <p:txBody>
            <a:bodyPr wrap="none" anchor="ctr"/>
            <a:lstStyle/>
            <a:p>
              <a:endParaRPr lang="zh-CN" altLang="en-US"/>
            </a:p>
          </p:txBody>
        </p:sp>
        <p:graphicFrame>
          <p:nvGraphicFramePr>
            <p:cNvPr id="63520" name="Object 32"/>
            <p:cNvGraphicFramePr>
              <a:graphicFrameLocks noChangeAspect="1"/>
            </p:cNvGraphicFramePr>
            <p:nvPr/>
          </p:nvGraphicFramePr>
          <p:xfrm>
            <a:off x="4410" y="3452"/>
            <a:ext cx="390" cy="388"/>
          </p:xfrm>
          <a:graphic>
            <a:graphicData uri="http://schemas.openxmlformats.org/presentationml/2006/ole">
              <mc:AlternateContent xmlns:mc="http://schemas.openxmlformats.org/markup-compatibility/2006">
                <mc:Choice xmlns:v="urn:schemas-microsoft-com:vml" Requires="v">
                  <p:oleObj spid="_x0000_s59664" name="公式" r:id="rId12" imgW="190500" imgH="215900" progId="Equation.3">
                    <p:embed/>
                  </p:oleObj>
                </mc:Choice>
                <mc:Fallback>
                  <p:oleObj name="公式" r:id="rId12" imgW="190500" imgH="2159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0" y="3452"/>
                          <a:ext cx="390" cy="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21" name="Oval 33"/>
            <p:cNvSpPr>
              <a:spLocks noChangeArrowheads="1"/>
            </p:cNvSpPr>
            <p:nvPr/>
          </p:nvSpPr>
          <p:spPr bwMode="auto">
            <a:xfrm>
              <a:off x="3024" y="3260"/>
              <a:ext cx="96" cy="96"/>
            </a:xfrm>
            <a:prstGeom prst="ellipse">
              <a:avLst/>
            </a:prstGeom>
            <a:noFill/>
            <a:ln w="28575">
              <a:solidFill>
                <a:schemeClr val="tx1"/>
              </a:solidFill>
              <a:round/>
              <a:tailEnd type="none" w="sm" len="lg"/>
            </a:ln>
            <a:effectLst/>
          </p:spPr>
          <p:txBody>
            <a:bodyPr wrap="none" anchor="ctr"/>
            <a:lstStyle/>
            <a:p>
              <a:endParaRPr lang="zh-CN" altLang="en-US"/>
            </a:p>
          </p:txBody>
        </p:sp>
        <p:sp>
          <p:nvSpPr>
            <p:cNvPr id="63522" name="Oval 34"/>
            <p:cNvSpPr>
              <a:spLocks noChangeArrowheads="1"/>
            </p:cNvSpPr>
            <p:nvPr/>
          </p:nvSpPr>
          <p:spPr bwMode="auto">
            <a:xfrm>
              <a:off x="5016" y="3260"/>
              <a:ext cx="96" cy="96"/>
            </a:xfrm>
            <a:prstGeom prst="ellipse">
              <a:avLst/>
            </a:prstGeom>
            <a:noFill/>
            <a:ln w="28575">
              <a:solidFill>
                <a:schemeClr val="tx1"/>
              </a:solidFill>
              <a:round/>
              <a:tailEnd type="none" w="sm" len="lg"/>
            </a:ln>
            <a:effectLst/>
          </p:spPr>
          <p:txBody>
            <a:bodyPr wrap="none" anchor="ctr"/>
            <a:lstStyle/>
            <a:p>
              <a:endParaRPr lang="zh-CN" altLang="en-US"/>
            </a:p>
          </p:txBody>
        </p:sp>
        <p:sp>
          <p:nvSpPr>
            <p:cNvPr id="63523" name="Text Box 35"/>
            <p:cNvSpPr txBox="1">
              <a:spLocks noChangeArrowheads="1"/>
            </p:cNvSpPr>
            <p:nvPr/>
          </p:nvSpPr>
          <p:spPr bwMode="auto">
            <a:xfrm>
              <a:off x="2688" y="3116"/>
              <a:ext cx="480" cy="327"/>
            </a:xfrm>
            <a:prstGeom prst="rect">
              <a:avLst/>
            </a:prstGeom>
            <a:noFill/>
            <a:ln w="9525">
              <a:noFill/>
              <a:miter lim="800000"/>
              <a:tailEnd type="none" w="sm" len="lg"/>
            </a:ln>
            <a:effectLst/>
          </p:spPr>
          <p:txBody>
            <a:bodyPr>
              <a:spAutoFit/>
            </a:bodyPr>
            <a:lstStyle/>
            <a:p>
              <a:pPr>
                <a:spcBef>
                  <a:spcPct val="50000"/>
                </a:spcBef>
              </a:pPr>
              <a:r>
                <a:rPr lang="zh-CN" altLang="en-US" sz="2800" b="1">
                  <a:solidFill>
                    <a:srgbClr val="1C1C1C"/>
                  </a:solidFill>
                  <a:latin typeface="Times New Roman" panose="02020603050405020304" pitchFamily="18" charset="0"/>
                  <a:ea typeface="黑体" panose="02010609060101010101" pitchFamily="2" charset="-122"/>
                </a:rPr>
                <a:t>＋</a:t>
              </a:r>
              <a:endParaRPr lang="zh-CN" altLang="en-US" sz="2800" b="1">
                <a:solidFill>
                  <a:srgbClr val="1C1C1C"/>
                </a:solidFill>
                <a:latin typeface="Times New Roman" panose="02020603050405020304" pitchFamily="18" charset="0"/>
                <a:ea typeface="黑体" panose="02010609060101010101" pitchFamily="2" charset="-122"/>
              </a:endParaRPr>
            </a:p>
          </p:txBody>
        </p:sp>
        <p:graphicFrame>
          <p:nvGraphicFramePr>
            <p:cNvPr id="63524" name="Object 36"/>
            <p:cNvGraphicFramePr>
              <a:graphicFrameLocks noChangeAspect="1"/>
            </p:cNvGraphicFramePr>
            <p:nvPr/>
          </p:nvGraphicFramePr>
          <p:xfrm>
            <a:off x="5096" y="3208"/>
            <a:ext cx="328" cy="196"/>
          </p:xfrm>
          <a:graphic>
            <a:graphicData uri="http://schemas.openxmlformats.org/presentationml/2006/ole">
              <mc:AlternateContent xmlns:mc="http://schemas.openxmlformats.org/markup-compatibility/2006">
                <mc:Choice xmlns:v="urn:schemas-microsoft-com:vml" Requires="v">
                  <p:oleObj spid="_x0000_s59665" name="Equation" r:id="rId13" imgW="126365" imgH="76200" progId="Equation.3">
                    <p:embed/>
                  </p:oleObj>
                </mc:Choice>
                <mc:Fallback>
                  <p:oleObj name="Equation" r:id="rId13" imgW="126365" imgH="7620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6" y="3208"/>
                          <a:ext cx="328" cy="1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25" name="Freeform 37"/>
            <p:cNvSpPr/>
            <p:nvPr/>
          </p:nvSpPr>
          <p:spPr bwMode="auto">
            <a:xfrm>
              <a:off x="3840" y="3312"/>
              <a:ext cx="568" cy="2"/>
            </a:xfrm>
            <a:custGeom>
              <a:avLst/>
              <a:gdLst/>
              <a:ahLst/>
              <a:cxnLst>
                <a:cxn ang="0">
                  <a:pos x="0" y="2"/>
                </a:cxn>
                <a:cxn ang="0">
                  <a:pos x="568" y="0"/>
                </a:cxn>
              </a:cxnLst>
              <a:rect l="0" t="0" r="r" b="b"/>
              <a:pathLst>
                <a:path w="568" h="2">
                  <a:moveTo>
                    <a:pt x="0" y="2"/>
                  </a:moveTo>
                  <a:lnTo>
                    <a:pt x="568" y="0"/>
                  </a:lnTo>
                </a:path>
              </a:pathLst>
            </a:custGeom>
            <a:noFill/>
            <a:ln w="28575">
              <a:solidFill>
                <a:srgbClr val="000000"/>
              </a:solidFill>
              <a:round/>
            </a:ln>
            <a:effectLst/>
          </p:spPr>
          <p:txBody>
            <a:bodyPr wrap="none" anchor="ctr"/>
            <a:lstStyle/>
            <a:p>
              <a:endParaRPr lang="zh-CN" altLang="en-US"/>
            </a:p>
          </p:txBody>
        </p:sp>
      </p:grpSp>
      <p:sp>
        <p:nvSpPr>
          <p:cNvPr id="63526" name="Text Box 38"/>
          <p:cNvSpPr txBox="1">
            <a:spLocks noChangeArrowheads="1"/>
          </p:cNvSpPr>
          <p:nvPr/>
        </p:nvSpPr>
        <p:spPr bwMode="auto">
          <a:xfrm>
            <a:off x="533400" y="1981200"/>
            <a:ext cx="3505200" cy="528638"/>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srgbClr val="000000"/>
                </a:solidFill>
                <a:latin typeface="Times New Roman" panose="02020603050405020304" pitchFamily="18" charset="0"/>
                <a:ea typeface="黑体" panose="02010609060101010101" pitchFamily="2" charset="-122"/>
              </a:rPr>
              <a:t>两电容电位差相同</a:t>
            </a:r>
            <a:endParaRPr lang="zh-CN" altLang="en-US" sz="2800" dirty="0">
              <a:solidFill>
                <a:srgbClr val="000000"/>
              </a:solidFill>
              <a:latin typeface="Times New Roman" panose="02020603050405020304" pitchFamily="18" charset="0"/>
              <a:ea typeface="黑体" panose="02010609060101010101" pitchFamily="2" charset="-122"/>
            </a:endParaRPr>
          </a:p>
        </p:txBody>
      </p:sp>
      <p:sp>
        <p:nvSpPr>
          <p:cNvPr id="63527" name="Text Box 39"/>
          <p:cNvSpPr txBox="1">
            <a:spLocks noChangeArrowheads="1"/>
          </p:cNvSpPr>
          <p:nvPr/>
        </p:nvSpPr>
        <p:spPr bwMode="auto">
          <a:xfrm>
            <a:off x="457200" y="4267200"/>
            <a:ext cx="3505200" cy="528638"/>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ln>
          <a:effectLst/>
        </p:spPr>
        <p:txBody>
          <a:bodyPr>
            <a:spAutoFit/>
          </a:bodyPr>
          <a:lstStyle/>
          <a:p>
            <a:pPr algn="ctr">
              <a:spcBef>
                <a:spcPct val="50000"/>
              </a:spcBef>
            </a:pPr>
            <a:r>
              <a:rPr lang="zh-CN" altLang="en-US" sz="2800" dirty="0">
                <a:solidFill>
                  <a:srgbClr val="000000"/>
                </a:solidFill>
                <a:latin typeface="Times New Roman" panose="02020603050405020304" pitchFamily="18" charset="0"/>
                <a:ea typeface="黑体" panose="02010609060101010101" pitchFamily="2" charset="-122"/>
              </a:rPr>
              <a:t>两电容所带电荷相同</a:t>
            </a:r>
            <a:endParaRPr lang="zh-CN" altLang="en-US" sz="2800" dirty="0">
              <a:solidFill>
                <a:srgbClr val="000000"/>
              </a:solidFill>
              <a:latin typeface="Times New Roman" panose="02020603050405020304" pitchFamily="18"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animEffect transition="in" filter="blinds(horizontal)">
                                      <p:cBhvr>
                                        <p:cTn id="7" dur="500"/>
                                        <p:tgtEl>
                                          <p:spTgt spid="6349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3526"/>
                                        </p:tgtEl>
                                        <p:attrNameLst>
                                          <p:attrName>style.visibility</p:attrName>
                                        </p:attrNameLst>
                                      </p:cBhvr>
                                      <p:to>
                                        <p:strVal val="visible"/>
                                      </p:to>
                                    </p:set>
                                    <p:animEffect transition="in" filter="blinds(horizontal)">
                                      <p:cBhvr>
                                        <p:cTn id="17" dur="500"/>
                                        <p:tgtEl>
                                          <p:spTgt spid="635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3492"/>
                                        </p:tgtEl>
                                        <p:attrNameLst>
                                          <p:attrName>style.visibility</p:attrName>
                                        </p:attrNameLst>
                                      </p:cBhvr>
                                      <p:to>
                                        <p:strVal val="visible"/>
                                      </p:to>
                                    </p:set>
                                    <p:animEffect transition="in" filter="blinds(horizontal)">
                                      <p:cBhvr>
                                        <p:cTn id="22" dur="500"/>
                                        <p:tgtEl>
                                          <p:spTgt spid="6349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3493"/>
                                        </p:tgtEl>
                                        <p:attrNameLst>
                                          <p:attrName>style.visibility</p:attrName>
                                        </p:attrNameLst>
                                      </p:cBhvr>
                                      <p:to>
                                        <p:strVal val="visible"/>
                                      </p:to>
                                    </p:set>
                                    <p:animEffect transition="in" filter="blinds(horizontal)">
                                      <p:cBhvr>
                                        <p:cTn id="27" dur="500"/>
                                        <p:tgtEl>
                                          <p:spTgt spid="6349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ox(ou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3527"/>
                                        </p:tgtEl>
                                        <p:attrNameLst>
                                          <p:attrName>style.visibility</p:attrName>
                                        </p:attrNameLst>
                                      </p:cBhvr>
                                      <p:to>
                                        <p:strVal val="visible"/>
                                      </p:to>
                                    </p:set>
                                    <p:animEffect transition="in" filter="blinds(horizontal)">
                                      <p:cBhvr>
                                        <p:cTn id="37" dur="500"/>
                                        <p:tgtEl>
                                          <p:spTgt spid="6352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3494"/>
                                        </p:tgtEl>
                                        <p:attrNameLst>
                                          <p:attrName>style.visibility</p:attrName>
                                        </p:attrNameLst>
                                      </p:cBhvr>
                                      <p:to>
                                        <p:strVal val="visible"/>
                                      </p:to>
                                    </p:set>
                                    <p:animEffect transition="in" filter="blinds(horizontal)">
                                      <p:cBhvr>
                                        <p:cTn id="42" dur="500"/>
                                        <p:tgtEl>
                                          <p:spTgt spid="6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autoUpdateAnimBg="0"/>
      <p:bldP spid="63493" grpId="0" autoUpdateAnimBg="0"/>
      <p:bldP spid="63526" grpId="0" animBg="1" autoUpdateAnimBg="0"/>
      <p:bldP spid="63527"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914400"/>
            <a:ext cx="9144000" cy="1949508"/>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6.2.2</a:t>
            </a:r>
            <a:r>
              <a:rPr lang="en-US"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三个电容器如</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图所</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示连接，其电容分别为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3</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。先断开开关</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K</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，用外接电源单独对</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充电，使其两端电势为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V</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，然后断开电源，闭合开关</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K</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，求各电容器上的电势差。</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90114" name="Picture 2" descr="C:\Users\zhangru\Desktop\新教材ppt\上册整合后的图片\6.2.9.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15000" y="2657077"/>
            <a:ext cx="3352800" cy="290552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6200" y="2895600"/>
            <a:ext cx="5715000" cy="3371436"/>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解</a:t>
            </a:r>
            <a:r>
              <a:rPr lang="zh-CN"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单独对</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充电后，</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极板上带电量为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V</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。断开电源，闭合开关</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K</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后，</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放电，对</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3</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充电，整个电路可视为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与</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3</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串联，再与</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并联。设达到稳定状态后，</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极板上带电</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3</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极板上带电</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，则：</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Text Box 2"/>
          <p:cNvSpPr txBox="1">
            <a:spLocks noChangeArrowheads="1"/>
          </p:cNvSpPr>
          <p:nvPr/>
        </p:nvSpPr>
        <p:spPr bwMode="auto">
          <a:xfrm>
            <a:off x="685800" y="226130"/>
            <a:ext cx="4724400" cy="584775"/>
          </a:xfrm>
          <a:prstGeom prst="rect">
            <a:avLst/>
          </a:prstGeom>
          <a:noFill/>
          <a:ln w="9525">
            <a:noFill/>
            <a:miter lim="800000"/>
          </a:ln>
          <a:effectLst/>
        </p:spPr>
        <p:txBody>
          <a:bodyPr wrap="square">
            <a:spAutoFit/>
          </a:bodyPr>
          <a:lstStyle/>
          <a:p>
            <a:pPr>
              <a:spcBef>
                <a:spcPct val="50000"/>
              </a:spcBef>
            </a:pPr>
            <a:r>
              <a:rPr lang="zh-CN" altLang="en-US" sz="3200" b="1" dirty="0" smtClean="0">
                <a:solidFill>
                  <a:srgbClr val="00B050"/>
                </a:solidFill>
                <a:latin typeface="宋体" panose="02010600030101010101" pitchFamily="2" charset="-122"/>
                <a:ea typeface="黑体" panose="02010609060101010101" pitchFamily="2" charset="-122"/>
              </a:rPr>
              <a:t>三 </a:t>
            </a:r>
            <a:r>
              <a:rPr lang="zh-CN" altLang="zh-CN" sz="3200" b="1" dirty="0" smtClean="0">
                <a:solidFill>
                  <a:srgbClr val="00B050"/>
                </a:solidFill>
                <a:latin typeface="宋体" panose="02010600030101010101" pitchFamily="2" charset="-122"/>
                <a:ea typeface="黑体" panose="02010609060101010101" pitchFamily="2" charset="-122"/>
              </a:rPr>
              <a:t>电容器</a:t>
            </a:r>
            <a:r>
              <a:rPr lang="zh-CN" altLang="zh-CN" sz="3200" b="1" dirty="0">
                <a:solidFill>
                  <a:srgbClr val="00B050"/>
                </a:solidFill>
                <a:latin typeface="宋体" panose="02010600030101010101" pitchFamily="2" charset="-122"/>
                <a:ea typeface="黑体" panose="02010609060101010101" pitchFamily="2" charset="-122"/>
              </a:rPr>
              <a:t>的串联和并联</a:t>
            </a:r>
            <a:endParaRPr lang="zh-CN" altLang="en-US" sz="3200" b="1" dirty="0">
              <a:solidFill>
                <a:srgbClr val="00B050"/>
              </a:solidFill>
              <a:latin typeface="宋体" panose="0201060003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2362200" y="2189275"/>
          <a:ext cx="2005361" cy="990600"/>
        </p:xfrm>
        <a:graphic>
          <a:graphicData uri="http://schemas.openxmlformats.org/presentationml/2006/ole">
            <mc:AlternateContent xmlns:mc="http://schemas.openxmlformats.org/markup-compatibility/2006">
              <mc:Choice xmlns:v="urn:schemas-microsoft-com:vml" Requires="v">
                <p:oleObj spid="_x0000_s91223" name="" r:id="rId1" imgW="786765" imgH="393700" progId="Equation.DSMT4">
                  <p:embed/>
                </p:oleObj>
              </mc:Choice>
              <mc:Fallback>
                <p:oleObj name="" r:id="rId1" imgW="786765" imgH="3937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189275"/>
                        <a:ext cx="2005361" cy="990600"/>
                      </a:xfrm>
                      <a:prstGeom prst="rect">
                        <a:avLst/>
                      </a:prstGeom>
                      <a:noFill/>
                    </p:spPr>
                  </p:pic>
                </p:oleObj>
              </mc:Fallback>
            </mc:AlternateContent>
          </a:graphicData>
        </a:graphic>
      </p:graphicFrame>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057400" y="3886199"/>
          <a:ext cx="6686554" cy="990601"/>
        </p:xfrm>
        <a:graphic>
          <a:graphicData uri="http://schemas.openxmlformats.org/presentationml/2006/ole">
            <mc:AlternateContent xmlns:mc="http://schemas.openxmlformats.org/markup-compatibility/2006">
              <mc:Choice xmlns:v="urn:schemas-microsoft-com:vml" Requires="v">
                <p:oleObj spid="_x0000_s91224" name="" r:id="rId3" imgW="2832100" imgH="419100" progId="Equation.DSMT4">
                  <p:embed/>
                </p:oleObj>
              </mc:Choice>
              <mc:Fallback>
                <p:oleObj name="" r:id="rId3" imgW="2832100" imgH="4191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886199"/>
                        <a:ext cx="6686554" cy="990601"/>
                      </a:xfrm>
                      <a:prstGeom prst="rect">
                        <a:avLst/>
                      </a:prstGeom>
                      <a:noFill/>
                    </p:spPr>
                  </p:pic>
                </p:oleObj>
              </mc:Fallback>
            </mc:AlternateContent>
          </a:graphicData>
        </a:graphic>
      </p:graphicFrame>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1986775" y="4953000"/>
          <a:ext cx="5170449" cy="990600"/>
        </p:xfrm>
        <a:graphic>
          <a:graphicData uri="http://schemas.openxmlformats.org/presentationml/2006/ole">
            <mc:AlternateContent xmlns:mc="http://schemas.openxmlformats.org/markup-compatibility/2006">
              <mc:Choice xmlns:v="urn:schemas-microsoft-com:vml" Requires="v">
                <p:oleObj spid="_x0000_s91225" name="" r:id="rId5" imgW="2032000" imgH="393700" progId="Equation.DSMT4">
                  <p:embed/>
                </p:oleObj>
              </mc:Choice>
              <mc:Fallback>
                <p:oleObj name="" r:id="rId5" imgW="2032000" imgH="3937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6775" y="4953000"/>
                        <a:ext cx="5170449" cy="990600"/>
                      </a:xfrm>
                      <a:prstGeom prst="rect">
                        <a:avLst/>
                      </a:prstGeom>
                      <a:noFill/>
                    </p:spPr>
                  </p:pic>
                </p:oleObj>
              </mc:Fallback>
            </mc:AlternateContent>
          </a:graphicData>
        </a:graphic>
      </p:graphicFrame>
      <p:pic>
        <p:nvPicPr>
          <p:cNvPr id="8" name="Picture 2" descr="C:\Users\zhangru\Desktop\新教材ppt\上册整合后的图片\6.2.9.t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4000" y="975059"/>
            <a:ext cx="3271351" cy="28349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对象 8"/>
          <p:cNvGraphicFramePr>
            <a:graphicFrameLocks noChangeAspect="1"/>
          </p:cNvGraphicFramePr>
          <p:nvPr/>
        </p:nvGraphicFramePr>
        <p:xfrm>
          <a:off x="2362200" y="1295400"/>
          <a:ext cx="2057400" cy="611188"/>
        </p:xfrm>
        <a:graphic>
          <a:graphicData uri="http://schemas.openxmlformats.org/presentationml/2006/ole">
            <mc:AlternateContent xmlns:mc="http://schemas.openxmlformats.org/markup-compatibility/2006">
              <mc:Choice xmlns:v="urn:schemas-microsoft-com:vml" Requires="v">
                <p:oleObj spid="_x0000_s91226" name="Equation" r:id="rId8" imgW="17068800" imgH="4876800" progId="Equation.DSMT4">
                  <p:embed/>
                </p:oleObj>
              </mc:Choice>
              <mc:Fallback>
                <p:oleObj name="Equation" r:id="rId8" imgW="17068800" imgH="4876800" progId="Equation.DSMT4">
                  <p:embed/>
                  <p:pic>
                    <p:nvPicPr>
                      <p:cNvPr id="0" name="对象 4"/>
                      <p:cNvPicPr>
                        <a:picLocks noChangeAspect="1" noChangeArrowheads="1"/>
                      </p:cNvPicPr>
                      <p:nvPr/>
                    </p:nvPicPr>
                    <p:blipFill>
                      <a:blip r:embed="rId9"/>
                      <a:srcRect/>
                      <a:stretch>
                        <a:fillRect/>
                      </a:stretch>
                    </p:blipFill>
                    <p:spPr bwMode="auto">
                      <a:xfrm>
                        <a:off x="2362200" y="1295400"/>
                        <a:ext cx="20574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228600" y="3276600"/>
            <a:ext cx="3416320" cy="523220"/>
          </a:xfrm>
          <a:prstGeom prst="rect">
            <a:avLst/>
          </a:prstGeom>
        </p:spPr>
        <p:txBody>
          <a:bodyPr wrap="none">
            <a:spAutoFit/>
          </a:bodyPr>
          <a:lstStyle/>
          <a:p>
            <a:r>
              <a:rPr lang="zh-CN" altLang="zh-CN" sz="2800" dirty="0">
                <a:latin typeface="黑体" panose="02010609060101010101" pitchFamily="2" charset="-122"/>
                <a:ea typeface="黑体" panose="02010609060101010101" pitchFamily="2" charset="-122"/>
              </a:rPr>
              <a:t>联立以上两式可得：</a:t>
            </a:r>
            <a:endParaRPr lang="zh-CN" altLang="zh-CN" sz="2800" dirty="0">
              <a:latin typeface="黑体" panose="02010609060101010101" pitchFamily="2" charset="-122"/>
              <a:ea typeface="黑体" panose="02010609060101010101" pitchFamily="2" charset="-122"/>
            </a:endParaRPr>
          </a:p>
        </p:txBody>
      </p:sp>
      <p:sp>
        <p:nvSpPr>
          <p:cNvPr id="11" name="Text Box 2"/>
          <p:cNvSpPr txBox="1">
            <a:spLocks noChangeArrowheads="1"/>
          </p:cNvSpPr>
          <p:nvPr/>
        </p:nvSpPr>
        <p:spPr bwMode="auto">
          <a:xfrm>
            <a:off x="685800" y="253425"/>
            <a:ext cx="5715000" cy="584775"/>
          </a:xfrm>
          <a:prstGeom prst="rect">
            <a:avLst/>
          </a:prstGeom>
          <a:noFill/>
          <a:ln w="9525">
            <a:noFill/>
            <a:miter lim="800000"/>
          </a:ln>
          <a:effectLst/>
        </p:spPr>
        <p:txBody>
          <a:bodyPr>
            <a:spAutoFit/>
          </a:bodyPr>
          <a:lstStyle/>
          <a:p>
            <a:pPr>
              <a:spcBef>
                <a:spcPct val="50000"/>
              </a:spcBef>
            </a:pPr>
            <a:r>
              <a:rPr lang="zh-CN" altLang="en-US" sz="3200" b="1" dirty="0" smtClean="0">
                <a:solidFill>
                  <a:srgbClr val="00B050"/>
                </a:solidFill>
                <a:latin typeface="宋体" panose="02010600030101010101" pitchFamily="2" charset="-122"/>
                <a:ea typeface="黑体" panose="02010609060101010101" pitchFamily="2" charset="-122"/>
              </a:rPr>
              <a:t>三 </a:t>
            </a:r>
            <a:r>
              <a:rPr lang="zh-CN" altLang="zh-CN" sz="3200" b="1" dirty="0" smtClean="0">
                <a:solidFill>
                  <a:srgbClr val="00B050"/>
                </a:solidFill>
                <a:latin typeface="宋体" panose="02010600030101010101" pitchFamily="2" charset="-122"/>
                <a:ea typeface="黑体" panose="02010609060101010101" pitchFamily="2" charset="-122"/>
              </a:rPr>
              <a:t>电容器</a:t>
            </a:r>
            <a:r>
              <a:rPr lang="zh-CN" altLang="zh-CN" sz="3200" b="1" dirty="0">
                <a:solidFill>
                  <a:srgbClr val="00B050"/>
                </a:solidFill>
                <a:latin typeface="宋体" panose="02010600030101010101" pitchFamily="2" charset="-122"/>
                <a:ea typeface="黑体" panose="02010609060101010101" pitchFamily="2" charset="-122"/>
              </a:rPr>
              <a:t>的串联和并联</a:t>
            </a:r>
            <a:endParaRPr lang="zh-CN" altLang="en-US" sz="3200" b="1" dirty="0">
              <a:solidFill>
                <a:srgbClr val="00B050"/>
              </a:solidFill>
              <a:latin typeface="宋体" panose="0201060003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200" y="2819400"/>
            <a:ext cx="7520007" cy="1015663"/>
          </a:xfrm>
          <a:prstGeom prst="rect">
            <a:avLst/>
          </a:prstGeom>
        </p:spPr>
        <p:txBody>
          <a:bodyPr wrap="none">
            <a:spAutoFit/>
          </a:bodyPr>
          <a:lstStyle/>
          <a:p>
            <a:r>
              <a:rPr lang="en-US" altLang="zh-CN" sz="6000" dirty="0">
                <a:latin typeface="Times New Roman" panose="02020603050405020304" pitchFamily="18" charset="0"/>
                <a:ea typeface="黑体" panose="02010609060101010101" pitchFamily="2" charset="-122"/>
                <a:cs typeface="Times New Roman" panose="02020603050405020304" pitchFamily="18" charset="0"/>
              </a:rPr>
              <a:t>6.3 </a:t>
            </a:r>
            <a:r>
              <a:rPr lang="zh-CN" altLang="zh-CN" sz="6000" dirty="0">
                <a:latin typeface="Times New Roman" panose="02020603050405020304" pitchFamily="18" charset="0"/>
                <a:ea typeface="黑体" panose="02010609060101010101" pitchFamily="2" charset="-122"/>
                <a:cs typeface="Times New Roman" panose="02020603050405020304" pitchFamily="18" charset="0"/>
              </a:rPr>
              <a:t>电介质的静电特性</a:t>
            </a:r>
            <a:endParaRPr lang="zh-CN" altLang="zh-CN" sz="60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0229" y="164812"/>
            <a:ext cx="2031325" cy="584775"/>
          </a:xfrm>
          <a:prstGeom prst="rect">
            <a:avLst/>
          </a:prstGeom>
        </p:spPr>
        <p:txBody>
          <a:bodyPr wrap="none">
            <a:spAutoFit/>
          </a:bodyPr>
          <a:lstStyle/>
          <a:p>
            <a:r>
              <a:rPr lang="zh-CN" altLang="en-US" sz="3200" b="1" dirty="0" smtClean="0">
                <a:solidFill>
                  <a:srgbClr val="00B050"/>
                </a:solidFill>
                <a:latin typeface="黑体" panose="02010609060101010101" pitchFamily="2" charset="-122"/>
                <a:ea typeface="黑体" panose="02010609060101010101" pitchFamily="2" charset="-122"/>
              </a:rPr>
              <a:t>一 电介质</a:t>
            </a:r>
            <a:endParaRPr lang="zh-CN" altLang="en-US" sz="3200" b="1" dirty="0">
              <a:solidFill>
                <a:srgbClr val="00B050"/>
              </a:solidFill>
            </a:endParaRPr>
          </a:p>
        </p:txBody>
      </p:sp>
      <p:sp>
        <p:nvSpPr>
          <p:cNvPr id="3" name="矩形 2"/>
          <p:cNvSpPr/>
          <p:nvPr/>
        </p:nvSpPr>
        <p:spPr>
          <a:xfrm>
            <a:off x="313363" y="1143000"/>
            <a:ext cx="6468437" cy="523220"/>
          </a:xfrm>
          <a:prstGeom prst="rect">
            <a:avLst/>
          </a:prstGeom>
        </p:spPr>
        <p:txBody>
          <a:bodyPr wrap="none">
            <a:spAutoFit/>
          </a:bodyPr>
          <a:lstStyle/>
          <a:p>
            <a:r>
              <a:rPr lang="en-US" altLang="zh-CN" sz="28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1</a:t>
            </a:r>
            <a:r>
              <a:rPr lang="en-US"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smtClean="0">
                <a:solidFill>
                  <a:srgbClr val="FF0000"/>
                </a:solidFill>
                <a:latin typeface="黑体" panose="02010609060101010101" pitchFamily="2" charset="-122"/>
                <a:ea typeface="黑体" panose="02010609060101010101" pitchFamily="2" charset="-122"/>
              </a:rPr>
              <a:t>电介质</a:t>
            </a:r>
            <a:r>
              <a:rPr lang="en-US" altLang="zh-CN" sz="2800" dirty="0">
                <a:solidFill>
                  <a:srgbClr val="FF0000"/>
                </a:solidFill>
                <a:latin typeface="黑体" panose="02010609060101010101" pitchFamily="2" charset="-122"/>
                <a:ea typeface="黑体" panose="02010609060101010101" pitchFamily="2" charset="-122"/>
              </a:rPr>
              <a:t>:</a:t>
            </a:r>
            <a:r>
              <a:rPr lang="zh-CN" altLang="en-US" sz="2800" dirty="0" smtClean="0">
                <a:latin typeface="黑体" panose="02010609060101010101" pitchFamily="2" charset="-122"/>
                <a:ea typeface="黑体" panose="02010609060101010101" pitchFamily="2" charset="-122"/>
              </a:rPr>
              <a:t>不</a:t>
            </a:r>
            <a:r>
              <a:rPr lang="zh-CN" altLang="en-US" sz="2800" dirty="0">
                <a:latin typeface="黑体" panose="02010609060101010101" pitchFamily="2" charset="-122"/>
                <a:ea typeface="黑体" panose="02010609060101010101" pitchFamily="2" charset="-122"/>
              </a:rPr>
              <a:t>具备导电能力的绝缘材料。</a:t>
            </a:r>
            <a:endParaRPr lang="zh-CN" altLang="en-US" sz="2800" dirty="0">
              <a:latin typeface="黑体" panose="02010609060101010101" pitchFamily="2" charset="-122"/>
              <a:ea typeface="黑体" panose="02010609060101010101" pitchFamily="2" charset="-122"/>
            </a:endParaRPr>
          </a:p>
        </p:txBody>
      </p:sp>
      <p:pic>
        <p:nvPicPr>
          <p:cNvPr id="92162" name="Picture 2" descr="C:\Users\zhangru\Desktop\新教材ppt\上册整合后的图片\6.3.1a.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400" y="1981200"/>
            <a:ext cx="8915400" cy="132810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52400" y="3657600"/>
            <a:ext cx="8763000" cy="1384995"/>
          </a:xfrm>
          <a:prstGeom prst="rect">
            <a:avLst/>
          </a:prstGeom>
        </p:spPr>
        <p:txBody>
          <a:bodyPr wrap="square">
            <a:spAutoFit/>
          </a:bodyPr>
          <a:lstStyle/>
          <a:p>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如</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图保持</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电源</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V</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与电容器</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始终连接，电容器极板上带有电量</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。在电容器两极板间插入</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电介质</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solidFill>
                  <a:srgbClr val="FF0000"/>
                </a:solidFill>
                <a:latin typeface="黑体" panose="02010609060101010101" pitchFamily="2" charset="-122"/>
                <a:ea typeface="黑体" panose="02010609060101010101" pitchFamily="2" charset="-122"/>
              </a:rPr>
              <a:t>实验发现极板上的电荷增加为原来</a:t>
            </a:r>
            <a:r>
              <a:rPr lang="zh-CN" altLang="en-US" sz="2800" dirty="0" smtClean="0">
                <a:solidFill>
                  <a:srgbClr val="FF0000"/>
                </a:solidFill>
                <a:latin typeface="黑体" panose="02010609060101010101" pitchFamily="2" charset="-122"/>
                <a:ea typeface="黑体" panose="02010609060101010101" pitchFamily="2" charset="-122"/>
              </a:rPr>
              <a:t>的 </a:t>
            </a:r>
            <a:r>
              <a:rPr lang="en-US" altLang="zh-CN" sz="2800" i="1" dirty="0" err="1"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ε</a:t>
            </a:r>
            <a:r>
              <a:rPr lang="en-US" altLang="zh-CN" sz="2800" i="1" baseline="-25000" dirty="0" err="1"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i="1" dirty="0">
                <a:solidFill>
                  <a:srgbClr val="FF0000"/>
                </a:solidFill>
                <a:latin typeface="黑体" panose="02010609060101010101" pitchFamily="2" charset="-122"/>
                <a:ea typeface="黑体" panose="02010609060101010101" pitchFamily="2" charset="-122"/>
              </a:rPr>
              <a:t> </a:t>
            </a:r>
            <a:r>
              <a:rPr lang="zh-CN" altLang="en-US" sz="2800" dirty="0" smtClean="0">
                <a:solidFill>
                  <a:srgbClr val="FF0000"/>
                </a:solidFill>
                <a:latin typeface="黑体" panose="02010609060101010101" pitchFamily="2" charset="-122"/>
                <a:ea typeface="黑体" panose="02010609060101010101" pitchFamily="2" charset="-122"/>
              </a:rPr>
              <a:t>倍：</a:t>
            </a:r>
            <a:endParaRPr lang="zh-CN" altLang="zh-CN" sz="28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524000" y="5257800"/>
          <a:ext cx="1447800" cy="589844"/>
        </p:xfrm>
        <a:graphic>
          <a:graphicData uri="http://schemas.openxmlformats.org/presentationml/2006/ole">
            <mc:AlternateContent xmlns:mc="http://schemas.openxmlformats.org/markup-compatibility/2006">
              <mc:Choice xmlns:v="urn:schemas-microsoft-com:vml" Requires="v">
                <p:oleObj spid="_x0000_s92183" name="" r:id="rId2" imgW="508000" imgH="203200" progId="Equation.DSMT4">
                  <p:embed/>
                </p:oleObj>
              </mc:Choice>
              <mc:Fallback>
                <p:oleObj name="" r:id="rId2" imgW="508000" imgH="2032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5257800"/>
                        <a:ext cx="1447800" cy="589844"/>
                      </a:xfrm>
                      <a:prstGeom prst="rect">
                        <a:avLst/>
                      </a:prstGeom>
                      <a:noFill/>
                    </p:spPr>
                  </p:pic>
                </p:oleObj>
              </mc:Fallback>
            </mc:AlternateContent>
          </a:graphicData>
        </a:graphic>
      </p:graphicFrame>
      <p:sp>
        <p:nvSpPr>
          <p:cNvPr id="7" name="矩形 6"/>
          <p:cNvSpPr/>
          <p:nvPr/>
        </p:nvSpPr>
        <p:spPr>
          <a:xfrm>
            <a:off x="4336631" y="5257800"/>
            <a:ext cx="4376519" cy="523220"/>
          </a:xfrm>
          <a:prstGeom prst="rect">
            <a:avLst/>
          </a:prstGeom>
        </p:spPr>
        <p:txBody>
          <a:bodyPr wrap="none">
            <a:spAutoFit/>
          </a:bodyPr>
          <a:lstStyle/>
          <a:p>
            <a:r>
              <a:rPr lang="en-US" altLang="zh-CN" sz="2800" i="1" dirty="0" err="1">
                <a:latin typeface="Times New Roman" panose="02020603050405020304" pitchFamily="18" charset="0"/>
                <a:ea typeface="黑体" panose="02010609060101010101" pitchFamily="2" charset="-122"/>
                <a:cs typeface="Times New Roman" panose="02020603050405020304" pitchFamily="18" charset="0"/>
              </a:rPr>
              <a:t>ε</a:t>
            </a:r>
            <a:r>
              <a:rPr lang="en-US" altLang="zh-CN" sz="2800" i="1" baseline="-25000" dirty="0" err="1">
                <a:latin typeface="Times New Roman" panose="02020603050405020304" pitchFamily="18" charset="0"/>
                <a:ea typeface="黑体" panose="02010609060101010101" pitchFamily="2"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叫做电介质的</a:t>
            </a: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相对电容率</a:t>
            </a:r>
            <a:endPar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8" name="矩形 7"/>
          <p:cNvSpPr/>
          <p:nvPr/>
        </p:nvSpPr>
        <p:spPr>
          <a:xfrm>
            <a:off x="1089898" y="5953780"/>
            <a:ext cx="2339102" cy="523220"/>
          </a:xfrm>
          <a:prstGeom prst="rect">
            <a:avLst/>
          </a:prstGeom>
        </p:spPr>
        <p:txBody>
          <a:bodyPr wrap="none">
            <a:spAutoFit/>
          </a:bodyPr>
          <a:lstStyle/>
          <a:p>
            <a:r>
              <a:rPr lang="zh-CN" altLang="zh-CN" sz="2800" dirty="0">
                <a:solidFill>
                  <a:srgbClr val="0070C0"/>
                </a:solidFill>
                <a:latin typeface="Times New Roman" panose="02020603050405020304" pitchFamily="18" charset="0"/>
                <a:ea typeface="黑体" panose="02010609060101010101" pitchFamily="2" charset="-122"/>
                <a:cs typeface="Times New Roman" panose="02020603050405020304" pitchFamily="18" charset="0"/>
              </a:rPr>
              <a:t>（电压不变）</a:t>
            </a:r>
            <a:endParaRPr lang="zh-CN" altLang="en-US" sz="2800" dirty="0">
              <a:solidFill>
                <a:srgbClr val="0070C0"/>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21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0229" y="164812"/>
            <a:ext cx="2031325" cy="584775"/>
          </a:xfrm>
          <a:prstGeom prst="rect">
            <a:avLst/>
          </a:prstGeom>
        </p:spPr>
        <p:txBody>
          <a:bodyPr wrap="none">
            <a:spAutoFit/>
          </a:bodyPr>
          <a:lstStyle/>
          <a:p>
            <a:r>
              <a:rPr lang="zh-CN" altLang="en-US" sz="3200" b="1" dirty="0" smtClean="0">
                <a:solidFill>
                  <a:srgbClr val="00B050"/>
                </a:solidFill>
                <a:latin typeface="黑体" panose="02010609060101010101" pitchFamily="2" charset="-122"/>
                <a:ea typeface="黑体" panose="02010609060101010101" pitchFamily="2" charset="-122"/>
              </a:rPr>
              <a:t>一 电介质</a:t>
            </a:r>
            <a:endParaRPr lang="zh-CN" altLang="en-US" sz="3200" b="1" dirty="0">
              <a:solidFill>
                <a:srgbClr val="00B050"/>
              </a:solidFill>
            </a:endParaRPr>
          </a:p>
        </p:txBody>
      </p:sp>
      <p:pic>
        <p:nvPicPr>
          <p:cNvPr id="96258" name="Picture 2" descr="C:\Users\zhangru\Desktop\新教材ppt\上册整合后的图片\6.3.1b.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14400" y="1219200"/>
            <a:ext cx="7444272" cy="19002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04800" y="3200400"/>
            <a:ext cx="8763000" cy="1988237"/>
          </a:xfrm>
          <a:prstGeom prst="rect">
            <a:avLst/>
          </a:prstGeom>
        </p:spPr>
        <p:txBody>
          <a:bodyPr wrap="square">
            <a:spAutoFit/>
          </a:bodyPr>
          <a:lstStyle/>
          <a:p>
            <a:pPr>
              <a:lnSpc>
                <a:spcPct val="110000"/>
              </a:lnSpc>
            </a:pP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      </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如图，</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电容器</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与电源</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V</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相连，极板上带有电荷</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V</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。然后断开电源，孤立电容器仍然带电</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，向两极板间插入电介质，</a:t>
            </a:r>
            <a:r>
              <a:rPr lang="zh-CN"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极板上电荷依然为</a:t>
            </a:r>
            <a:r>
              <a:rPr lang="en-US" altLang="zh-CN" sz="2800" i="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Q</a:t>
            </a:r>
            <a:r>
              <a:rPr lang="en-US" altLang="zh-CN" sz="2800" baseline="-250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，而</a:t>
            </a:r>
            <a:r>
              <a:rPr lang="zh-CN"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实验发现极板间的电势差下降为原来的</a:t>
            </a:r>
            <a:r>
              <a:rPr lang="en-US" altLang="zh-CN" sz="28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1/</a:t>
            </a:r>
            <a:r>
              <a:rPr lang="en-US" altLang="zh-CN" sz="2800" i="1" dirty="0" err="1"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ε</a:t>
            </a:r>
            <a:r>
              <a:rPr lang="en-US" altLang="zh-CN" sz="2800" i="1" baseline="-25000" dirty="0" err="1"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r</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endParaRPr lang="zh-CN" altLang="zh-CN" sz="2800" baseline="-250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631065" y="5326037"/>
          <a:ext cx="1712335" cy="617563"/>
        </p:xfrm>
        <a:graphic>
          <a:graphicData uri="http://schemas.openxmlformats.org/presentationml/2006/ole">
            <mc:AlternateContent xmlns:mc="http://schemas.openxmlformats.org/markup-compatibility/2006">
              <mc:Choice xmlns:v="urn:schemas-microsoft-com:vml" Requires="v">
                <p:oleObj spid="_x0000_s96301" name="" r:id="rId2" imgW="584200" imgH="203200" progId="Equation.DSMT4">
                  <p:embed/>
                </p:oleObj>
              </mc:Choice>
              <mc:Fallback>
                <p:oleObj name="" r:id="rId2" imgW="584200" imgH="2032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065" y="5326037"/>
                        <a:ext cx="1712335" cy="617563"/>
                      </a:xfrm>
                      <a:prstGeom prst="rect">
                        <a:avLst/>
                      </a:prstGeom>
                      <a:noFill/>
                    </p:spPr>
                  </p:pic>
                </p:oleObj>
              </mc:Fallback>
            </mc:AlternateContent>
          </a:graphicData>
        </a:graphic>
      </p:graphicFrame>
      <p:sp>
        <p:nvSpPr>
          <p:cNvPr id="6" name="矩形 5"/>
          <p:cNvSpPr/>
          <p:nvPr/>
        </p:nvSpPr>
        <p:spPr>
          <a:xfrm>
            <a:off x="2338940" y="6106180"/>
            <a:ext cx="2339102" cy="523220"/>
          </a:xfrm>
          <a:prstGeom prst="rect">
            <a:avLst/>
          </a:prstGeom>
        </p:spPr>
        <p:txBody>
          <a:bodyPr wrap="none">
            <a:spAutoFit/>
          </a:bodyPr>
          <a:lstStyle/>
          <a:p>
            <a:r>
              <a:rPr lang="zh-CN" altLang="zh-CN" sz="2800" dirty="0">
                <a:solidFill>
                  <a:srgbClr val="0070C0"/>
                </a:solidFill>
                <a:latin typeface="黑体" panose="02010609060101010101" pitchFamily="2" charset="-122"/>
                <a:ea typeface="黑体" panose="02010609060101010101" pitchFamily="2" charset="-122"/>
              </a:rPr>
              <a:t>（电荷守恒）</a:t>
            </a:r>
            <a:endParaRPr lang="zh-CN" altLang="zh-CN" sz="2800" dirty="0">
              <a:solidFill>
                <a:srgbClr val="0070C0"/>
              </a:solidFill>
              <a:latin typeface="黑体" panose="02010609060101010101" pitchFamily="2" charset="-122"/>
              <a:ea typeface="黑体" panose="02010609060101010101" pitchFamily="2" charset="-122"/>
            </a:endParaRPr>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5215053" y="5105400"/>
          <a:ext cx="1185747" cy="1080347"/>
        </p:xfrm>
        <a:graphic>
          <a:graphicData uri="http://schemas.openxmlformats.org/presentationml/2006/ole">
            <mc:AlternateContent xmlns:mc="http://schemas.openxmlformats.org/markup-compatibility/2006">
              <mc:Choice xmlns:v="urn:schemas-microsoft-com:vml" Requires="v">
                <p:oleObj spid="_x0000_s96302" name="" r:id="rId4" imgW="431800" imgH="381000" progId="Equation.DSMT4">
                  <p:embed/>
                </p:oleObj>
              </mc:Choice>
              <mc:Fallback>
                <p:oleObj name="" r:id="rId4" imgW="431800" imgH="3810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053" y="5105400"/>
                        <a:ext cx="1185747" cy="1080347"/>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8600" y="4760893"/>
            <a:ext cx="8839200" cy="1001556"/>
          </a:xfrm>
          <a:prstGeom prst="rect">
            <a:avLst/>
          </a:prstGeom>
        </p:spPr>
        <p:txBody>
          <a:bodyPr wrap="square">
            <a:spAutoFit/>
          </a:bodyPr>
          <a:lstStyle/>
          <a:p>
            <a:pPr>
              <a:lnSpc>
                <a:spcPct val="110000"/>
              </a:lnSpc>
            </a:pP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可见，不管在哪种外部连接条件下，在两极板间插入电介质后，电容器的电容都增大为原来的</a:t>
            </a:r>
            <a:r>
              <a:rPr lang="en-US" altLang="zh-CN" sz="2800" i="1" dirty="0" err="1">
                <a:latin typeface="Times New Roman" panose="02020603050405020304" pitchFamily="18" charset="0"/>
                <a:ea typeface="黑体" panose="02010609060101010101" pitchFamily="2" charset="-122"/>
                <a:cs typeface="Times New Roman" panose="02020603050405020304" pitchFamily="18" charset="0"/>
              </a:rPr>
              <a:t>ε</a:t>
            </a:r>
            <a:r>
              <a:rPr lang="en-US" altLang="zh-CN" sz="2800" i="1" baseline="-25000" dirty="0" err="1">
                <a:latin typeface="Times New Roman" panose="02020603050405020304" pitchFamily="18" charset="0"/>
                <a:ea typeface="黑体" panose="02010609060101010101" pitchFamily="2"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倍：</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4" name="Picture 2" descr="C:\Users\zhangru\Desktop\新教材ppt\上册整合后的图片\6.3.1a.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8600" y="1153790"/>
            <a:ext cx="8915400" cy="13281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zhangru\Desktop\新教材ppt\上册整合后的图片\6.3.1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819400"/>
            <a:ext cx="6910872" cy="17640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4038600" y="5867400"/>
          <a:ext cx="1676400" cy="682978"/>
        </p:xfrm>
        <a:graphic>
          <a:graphicData uri="http://schemas.openxmlformats.org/presentationml/2006/ole">
            <mc:AlternateContent xmlns:mc="http://schemas.openxmlformats.org/markup-compatibility/2006">
              <mc:Choice xmlns:v="urn:schemas-microsoft-com:vml" Requires="v">
                <p:oleObj spid="_x0000_s97299" name="" r:id="rId3" imgW="508000" imgH="203200" progId="Equation.DSMT4">
                  <p:embed/>
                </p:oleObj>
              </mc:Choice>
              <mc:Fallback>
                <p:oleObj name="" r:id="rId3" imgW="508000" imgH="203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5867400"/>
                        <a:ext cx="1676400" cy="682978"/>
                      </a:xfrm>
                      <a:prstGeom prst="rect">
                        <a:avLst/>
                      </a:prstGeom>
                      <a:noFill/>
                    </p:spPr>
                  </p:pic>
                </p:oleObj>
              </mc:Fallback>
            </mc:AlternateContent>
          </a:graphicData>
        </a:graphic>
      </p:graphicFrame>
      <p:sp>
        <p:nvSpPr>
          <p:cNvPr id="8" name="矩形 7"/>
          <p:cNvSpPr/>
          <p:nvPr/>
        </p:nvSpPr>
        <p:spPr>
          <a:xfrm>
            <a:off x="740229" y="164812"/>
            <a:ext cx="2031325" cy="584775"/>
          </a:xfrm>
          <a:prstGeom prst="rect">
            <a:avLst/>
          </a:prstGeom>
        </p:spPr>
        <p:txBody>
          <a:bodyPr wrap="none">
            <a:spAutoFit/>
          </a:bodyPr>
          <a:lstStyle/>
          <a:p>
            <a:r>
              <a:rPr lang="zh-CN" altLang="en-US" sz="3200" b="1" dirty="0" smtClean="0">
                <a:solidFill>
                  <a:srgbClr val="00B050"/>
                </a:solidFill>
                <a:latin typeface="黑体" panose="02010609060101010101" pitchFamily="2" charset="-122"/>
                <a:ea typeface="黑体" panose="02010609060101010101" pitchFamily="2" charset="-122"/>
              </a:rPr>
              <a:t>一 电介质</a:t>
            </a:r>
            <a:endParaRPr lang="zh-CN" altLang="en-US" sz="3200" b="1"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1981200" y="1219200"/>
            <a:ext cx="6934200" cy="1052513"/>
            <a:chOff x="816" y="777"/>
            <a:chExt cx="4368" cy="663"/>
          </a:xfrm>
        </p:grpSpPr>
        <p:sp>
          <p:nvSpPr>
            <p:cNvPr id="21508" name="Text Box 4"/>
            <p:cNvSpPr txBox="1">
              <a:spLocks noChangeArrowheads="1"/>
            </p:cNvSpPr>
            <p:nvPr/>
          </p:nvSpPr>
          <p:spPr bwMode="auto">
            <a:xfrm>
              <a:off x="816" y="777"/>
              <a:ext cx="4368" cy="327"/>
            </a:xfrm>
            <a:prstGeom prst="rect">
              <a:avLst/>
            </a:prstGeom>
            <a:noFill/>
            <a:ln w="9525">
              <a:noFill/>
              <a:miter lim="800000"/>
            </a:ln>
            <a:effectLst/>
          </p:spPr>
          <p:txBody>
            <a:bodyPr>
              <a:spAutoFit/>
            </a:bodyPr>
            <a:lstStyle/>
            <a:p>
              <a:pPr>
                <a:spcBef>
                  <a:spcPct val="50000"/>
                </a:spcBef>
              </a:pPr>
              <a:r>
                <a:rPr lang="zh-CN" altLang="en-US" sz="2800" dirty="0">
                  <a:solidFill>
                    <a:srgbClr val="CC00CC"/>
                  </a:solidFill>
                  <a:latin typeface="Times New Roman" panose="02020603050405020304" pitchFamily="18" charset="0"/>
                  <a:ea typeface="黑体" panose="02010609060101010101" pitchFamily="2" charset="-122"/>
                </a:rPr>
                <a:t>无极</a:t>
              </a:r>
              <a:r>
                <a:rPr lang="zh-CN" altLang="en-US" sz="2800" dirty="0">
                  <a:latin typeface="Times New Roman" panose="02020603050405020304" pitchFamily="18" charset="0"/>
                  <a:ea typeface="黑体" panose="02010609060101010101" pitchFamily="2" charset="-122"/>
                </a:rPr>
                <a:t>分子电介质：（氢、甲烷、石蜡等）</a:t>
              </a:r>
              <a:endParaRPr lang="zh-CN" altLang="en-US" sz="2800" dirty="0">
                <a:latin typeface="Times New Roman" panose="02020603050405020304" pitchFamily="18" charset="0"/>
                <a:ea typeface="黑体" panose="02010609060101010101" pitchFamily="2" charset="-122"/>
              </a:endParaRPr>
            </a:p>
          </p:txBody>
        </p:sp>
        <p:sp>
          <p:nvSpPr>
            <p:cNvPr id="21509" name="Rectangle 5"/>
            <p:cNvSpPr>
              <a:spLocks noChangeArrowheads="1"/>
            </p:cNvSpPr>
            <p:nvPr/>
          </p:nvSpPr>
          <p:spPr bwMode="auto">
            <a:xfrm>
              <a:off x="816" y="1113"/>
              <a:ext cx="4368" cy="327"/>
            </a:xfrm>
            <a:prstGeom prst="rect">
              <a:avLst/>
            </a:prstGeom>
            <a:noFill/>
            <a:ln w="9525">
              <a:noFill/>
              <a:miter lim="800000"/>
            </a:ln>
            <a:effectLst/>
          </p:spPr>
          <p:txBody>
            <a:bodyPr>
              <a:spAutoFit/>
            </a:bodyPr>
            <a:lstStyle/>
            <a:p>
              <a:pPr>
                <a:spcBef>
                  <a:spcPct val="50000"/>
                </a:spcBef>
              </a:pPr>
              <a:r>
                <a:rPr lang="zh-CN" altLang="en-US" sz="2800" dirty="0">
                  <a:solidFill>
                    <a:srgbClr val="009900"/>
                  </a:solidFill>
                  <a:latin typeface="Times New Roman" panose="02020603050405020304" pitchFamily="18" charset="0"/>
                  <a:ea typeface="黑体" panose="02010609060101010101" pitchFamily="2" charset="-122"/>
                </a:rPr>
                <a:t>有极</a:t>
              </a:r>
              <a:r>
                <a:rPr lang="zh-CN" altLang="en-US" sz="2800" dirty="0">
                  <a:latin typeface="Times New Roman" panose="02020603050405020304" pitchFamily="18" charset="0"/>
                  <a:ea typeface="黑体" panose="02010609060101010101" pitchFamily="2" charset="-122"/>
                </a:rPr>
                <a:t>分子电介质：（水、有机玻璃等）</a:t>
              </a:r>
              <a:endParaRPr lang="zh-CN" altLang="en-US" sz="2800" dirty="0">
                <a:latin typeface="Times New Roman" panose="02020603050405020304" pitchFamily="18" charset="0"/>
                <a:ea typeface="黑体" panose="02010609060101010101" pitchFamily="2" charset="-122"/>
              </a:endParaRPr>
            </a:p>
          </p:txBody>
        </p:sp>
      </p:grpSp>
      <p:sp>
        <p:nvSpPr>
          <p:cNvPr id="4" name="矩形 3"/>
          <p:cNvSpPr/>
          <p:nvPr/>
        </p:nvSpPr>
        <p:spPr>
          <a:xfrm>
            <a:off x="685800" y="152400"/>
            <a:ext cx="4083169" cy="584775"/>
          </a:xfrm>
          <a:prstGeom prst="rect">
            <a:avLst/>
          </a:prstGeom>
        </p:spPr>
        <p:txBody>
          <a:bodyPr wrap="none">
            <a:spAutoFit/>
          </a:bodyPr>
          <a:lstStyle/>
          <a:p>
            <a:r>
              <a:rPr lang="zh-CN" altLang="en-US" sz="3200" b="1" dirty="0">
                <a:solidFill>
                  <a:srgbClr val="00B050"/>
                </a:solidFill>
                <a:latin typeface="黑体" panose="02010609060101010101" pitchFamily="2" charset="-122"/>
                <a:ea typeface="黑体" panose="02010609060101010101" pitchFamily="2" charset="-122"/>
              </a:rPr>
              <a:t>二</a:t>
            </a:r>
            <a:r>
              <a:rPr lang="en-US" altLang="zh-CN" sz="3200" b="1" dirty="0" smtClean="0">
                <a:solidFill>
                  <a:srgbClr val="00B050"/>
                </a:solidFill>
                <a:latin typeface="黑体" panose="02010609060101010101" pitchFamily="2" charset="-122"/>
                <a:ea typeface="黑体" panose="02010609060101010101" pitchFamily="2" charset="-122"/>
              </a:rPr>
              <a:t> </a:t>
            </a:r>
            <a:r>
              <a:rPr lang="zh-CN" altLang="en-US" sz="3200" b="1" dirty="0">
                <a:solidFill>
                  <a:srgbClr val="00B050"/>
                </a:solidFill>
                <a:latin typeface="黑体" panose="02010609060101010101" pitchFamily="2" charset="-122"/>
                <a:ea typeface="黑体" panose="02010609060101010101" pitchFamily="2" charset="-122"/>
              </a:rPr>
              <a:t>电介质的分子描述</a:t>
            </a:r>
            <a:endParaRPr lang="zh-CN" altLang="en-US" sz="3200" b="1" dirty="0">
              <a:solidFill>
                <a:srgbClr val="00B050"/>
              </a:solidFill>
              <a:latin typeface="黑体" panose="02010609060101010101" pitchFamily="2" charset="-122"/>
              <a:ea typeface="黑体" panose="02010609060101010101" pitchFamily="2"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2400" y="3048000"/>
            <a:ext cx="1676400" cy="167640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2743200"/>
            <a:ext cx="2294931" cy="213360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5481" y="2819401"/>
            <a:ext cx="2380119" cy="190500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9153" y="2819400"/>
            <a:ext cx="2200736" cy="1905000"/>
          </a:xfrm>
          <a:prstGeom prst="rect">
            <a:avLst/>
          </a:prstGeom>
        </p:spPr>
      </p:pic>
      <p:sp>
        <p:nvSpPr>
          <p:cNvPr id="10" name="矩形 9"/>
          <p:cNvSpPr/>
          <p:nvPr/>
        </p:nvSpPr>
        <p:spPr>
          <a:xfrm>
            <a:off x="609600" y="5348287"/>
            <a:ext cx="3296095" cy="523220"/>
          </a:xfrm>
          <a:prstGeom prst="rect">
            <a:avLst/>
          </a:prstGeom>
        </p:spPr>
        <p:txBody>
          <a:bodyPr wrap="none">
            <a:spAutoFit/>
          </a:bodyPr>
          <a:lstStyle/>
          <a:p>
            <a:r>
              <a:rPr lang="zh-CN" altLang="en-US" sz="2800" dirty="0" smtClean="0">
                <a:solidFill>
                  <a:srgbClr val="FF0000"/>
                </a:solidFill>
                <a:latin typeface="Times New Roman" panose="02020603050405020304" pitchFamily="18" charset="0"/>
                <a:ea typeface="黑体" panose="02010609060101010101" pitchFamily="2" charset="-122"/>
              </a:rPr>
              <a:t>无极分子：</a:t>
            </a:r>
            <a:r>
              <a:rPr lang="en-US" altLang="zh-CN" sz="2800" dirty="0" smtClean="0">
                <a:solidFill>
                  <a:srgbClr val="FF0000"/>
                </a:solidFill>
                <a:latin typeface="Times New Roman" panose="02020603050405020304" pitchFamily="18" charset="0"/>
                <a:ea typeface="黑体" panose="02010609060101010101" pitchFamily="2" charset="-122"/>
              </a:rPr>
              <a:t>He, </a:t>
            </a:r>
            <a:r>
              <a:rPr lang="zh-CN" altLang="en-US" sz="2800" dirty="0" smtClean="0">
                <a:solidFill>
                  <a:srgbClr val="FF0000"/>
                </a:solidFill>
                <a:latin typeface="Times New Roman" panose="02020603050405020304" pitchFamily="18" charset="0"/>
                <a:ea typeface="黑体" panose="02010609060101010101" pitchFamily="2" charset="-122"/>
              </a:rPr>
              <a:t>甲烷</a:t>
            </a:r>
            <a:endParaRPr lang="zh-CN" altLang="en-US" dirty="0">
              <a:solidFill>
                <a:srgbClr val="FF0000"/>
              </a:solidFill>
            </a:endParaRPr>
          </a:p>
        </p:txBody>
      </p:sp>
      <p:sp>
        <p:nvSpPr>
          <p:cNvPr id="13" name="矩形 12"/>
          <p:cNvSpPr/>
          <p:nvPr/>
        </p:nvSpPr>
        <p:spPr>
          <a:xfrm>
            <a:off x="4857305" y="5344180"/>
            <a:ext cx="3834704" cy="523220"/>
          </a:xfrm>
          <a:prstGeom prst="rect">
            <a:avLst/>
          </a:prstGeom>
        </p:spPr>
        <p:txBody>
          <a:bodyPr wrap="none">
            <a:spAutoFit/>
          </a:bodyPr>
          <a:lstStyle/>
          <a:p>
            <a:r>
              <a:rPr lang="zh-CN" altLang="en-US" sz="2800" dirty="0" smtClean="0">
                <a:solidFill>
                  <a:srgbClr val="FF0000"/>
                </a:solidFill>
                <a:latin typeface="Times New Roman" panose="02020603050405020304" pitchFamily="18" charset="0"/>
                <a:ea typeface="黑体" panose="02010609060101010101" pitchFamily="2" charset="-122"/>
              </a:rPr>
              <a:t>有极分子：</a:t>
            </a:r>
            <a:r>
              <a:rPr lang="en-US" altLang="zh-CN" sz="2800" dirty="0" err="1" smtClean="0">
                <a:solidFill>
                  <a:srgbClr val="FF0000"/>
                </a:solidFill>
                <a:latin typeface="Times New Roman" panose="02020603050405020304" pitchFamily="18" charset="0"/>
                <a:ea typeface="黑体" panose="02010609060101010101" pitchFamily="2" charset="-122"/>
              </a:rPr>
              <a:t>HCl</a:t>
            </a:r>
            <a:r>
              <a:rPr lang="en-US" altLang="zh-CN" sz="2800" dirty="0" smtClean="0">
                <a:solidFill>
                  <a:srgbClr val="FF0000"/>
                </a:solidFill>
                <a:latin typeface="Times New Roman" panose="02020603050405020304" pitchFamily="18" charset="0"/>
                <a:ea typeface="黑体" panose="02010609060101010101" pitchFamily="2" charset="-122"/>
              </a:rPr>
              <a:t>, </a:t>
            </a:r>
            <a:r>
              <a:rPr lang="zh-CN" altLang="en-US" sz="2800" dirty="0" smtClean="0">
                <a:solidFill>
                  <a:srgbClr val="FF0000"/>
                </a:solidFill>
                <a:latin typeface="Times New Roman" panose="02020603050405020304" pitchFamily="18" charset="0"/>
                <a:ea typeface="黑体" panose="02010609060101010101" pitchFamily="2" charset="-122"/>
              </a:rPr>
              <a:t>水分子</a:t>
            </a:r>
            <a:endParaRPr lang="zh-CN" altLang="en-US" dirty="0">
              <a:solidFill>
                <a:srgbClr val="FF0000"/>
              </a:solidFill>
            </a:endParaRPr>
          </a:p>
        </p:txBody>
      </p:sp>
      <p:sp>
        <p:nvSpPr>
          <p:cNvPr id="12" name="矩形 11"/>
          <p:cNvSpPr/>
          <p:nvPr/>
        </p:nvSpPr>
        <p:spPr>
          <a:xfrm>
            <a:off x="602412" y="1229380"/>
            <a:ext cx="1531188" cy="523220"/>
          </a:xfrm>
          <a:prstGeom prst="rect">
            <a:avLst/>
          </a:prstGeom>
        </p:spPr>
        <p:txBody>
          <a:bodyPr wrap="none">
            <a:spAutoFit/>
          </a:bodyPr>
          <a:lstStyle/>
          <a:p>
            <a:r>
              <a:rPr lang="en-US" altLang="zh-CN" sz="2800" dirty="0" smtClean="0">
                <a:solidFill>
                  <a:srgbClr val="FF0000"/>
                </a:solidFill>
                <a:latin typeface="Times New Roman" panose="02020603050405020304" pitchFamily="18" charset="0"/>
                <a:ea typeface="黑体" panose="02010609060101010101" pitchFamily="2" charset="-122"/>
              </a:rPr>
              <a:t>1 </a:t>
            </a:r>
            <a:r>
              <a:rPr lang="zh-CN" altLang="en-US" sz="2800" dirty="0" smtClean="0">
                <a:solidFill>
                  <a:srgbClr val="FF0000"/>
                </a:solidFill>
                <a:latin typeface="Times New Roman" panose="02020603050405020304" pitchFamily="18" charset="0"/>
                <a:ea typeface="黑体" panose="02010609060101010101" pitchFamily="2" charset="-122"/>
              </a:rPr>
              <a:t>分类：</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57200" y="1905000"/>
            <a:ext cx="8077200" cy="4648200"/>
            <a:chOff x="432" y="864"/>
            <a:chExt cx="5088" cy="2928"/>
          </a:xfrm>
        </p:grpSpPr>
        <p:sp>
          <p:nvSpPr>
            <p:cNvPr id="73731" name="Rectangle 3"/>
            <p:cNvSpPr>
              <a:spLocks noChangeArrowheads="1"/>
            </p:cNvSpPr>
            <p:nvPr/>
          </p:nvSpPr>
          <p:spPr bwMode="auto">
            <a:xfrm>
              <a:off x="432" y="864"/>
              <a:ext cx="5088" cy="2928"/>
            </a:xfrm>
            <a:prstGeom prst="rect">
              <a:avLst/>
            </a:prstGeom>
            <a:solidFill>
              <a:schemeClr val="bg1"/>
            </a:solidFill>
            <a:ln w="9525">
              <a:solidFill>
                <a:schemeClr val="tx2"/>
              </a:solidFill>
              <a:miter lim="800000"/>
              <a:headEnd type="none" w="sm" len="lg"/>
              <a:tailEnd type="none" w="sm" len="lg"/>
            </a:ln>
            <a:effectLst/>
          </p:spPr>
          <p:txBody>
            <a:bodyPr wrap="none" anchor="ctr"/>
            <a:lstStyle/>
            <a:p>
              <a:endParaRPr lang="zh-CN" altLang="en-US"/>
            </a:p>
          </p:txBody>
        </p:sp>
        <p:grpSp>
          <p:nvGrpSpPr>
            <p:cNvPr id="3" name="Group 4"/>
            <p:cNvGrpSpPr/>
            <p:nvPr/>
          </p:nvGrpSpPr>
          <p:grpSpPr bwMode="auto">
            <a:xfrm>
              <a:off x="1920" y="1440"/>
              <a:ext cx="1680" cy="1872"/>
              <a:chOff x="1920" y="1440"/>
              <a:chExt cx="1680" cy="1872"/>
            </a:xfrm>
          </p:grpSpPr>
          <p:sp>
            <p:nvSpPr>
              <p:cNvPr id="73733" name="Rectangle 5"/>
              <p:cNvSpPr>
                <a:spLocks noChangeArrowheads="1"/>
              </p:cNvSpPr>
              <p:nvPr/>
            </p:nvSpPr>
            <p:spPr bwMode="auto">
              <a:xfrm>
                <a:off x="1920" y="1440"/>
                <a:ext cx="1680" cy="1872"/>
              </a:xfrm>
              <a:prstGeom prst="rect">
                <a:avLst/>
              </a:prstGeom>
              <a:gradFill rotWithShape="0">
                <a:gsLst>
                  <a:gs pos="0">
                    <a:srgbClr val="C0C0C0"/>
                  </a:gs>
                  <a:gs pos="50000">
                    <a:srgbClr val="FFFFFF"/>
                  </a:gs>
                  <a:gs pos="100000">
                    <a:srgbClr val="C0C0C0"/>
                  </a:gs>
                </a:gsLst>
                <a:lin ang="0" scaled="1"/>
              </a:gradFill>
              <a:ln w="19050">
                <a:solidFill>
                  <a:schemeClr val="tx1"/>
                </a:solidFill>
                <a:miter lim="800000"/>
              </a:ln>
              <a:effectLst/>
            </p:spPr>
            <p:txBody>
              <a:bodyPr wrap="none" anchor="ctr"/>
              <a:lstStyle/>
              <a:p>
                <a:endParaRPr lang="zh-CN" altLang="en-US"/>
              </a:p>
            </p:txBody>
          </p:sp>
          <p:grpSp>
            <p:nvGrpSpPr>
              <p:cNvPr id="4" name="Group 6"/>
              <p:cNvGrpSpPr/>
              <p:nvPr/>
            </p:nvGrpSpPr>
            <p:grpSpPr bwMode="auto">
              <a:xfrm>
                <a:off x="1983" y="1632"/>
                <a:ext cx="192" cy="192"/>
                <a:chOff x="5088" y="2592"/>
                <a:chExt cx="192" cy="192"/>
              </a:xfrm>
            </p:grpSpPr>
            <p:sp>
              <p:nvSpPr>
                <p:cNvPr id="73735" name="Oval 7"/>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736" name="Line 8"/>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5" name="Group 9"/>
              <p:cNvGrpSpPr/>
              <p:nvPr/>
            </p:nvGrpSpPr>
            <p:grpSpPr bwMode="auto">
              <a:xfrm>
                <a:off x="2079" y="1584"/>
                <a:ext cx="225" cy="288"/>
                <a:chOff x="5295" y="2784"/>
                <a:chExt cx="225" cy="288"/>
              </a:xfrm>
            </p:grpSpPr>
            <p:sp>
              <p:nvSpPr>
                <p:cNvPr id="73738" name="Oval 10"/>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739" name="Text Box 11"/>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6" name="Group 12"/>
              <p:cNvGrpSpPr/>
              <p:nvPr/>
            </p:nvGrpSpPr>
            <p:grpSpPr bwMode="auto">
              <a:xfrm>
                <a:off x="2607" y="1632"/>
                <a:ext cx="192" cy="192"/>
                <a:chOff x="5088" y="2592"/>
                <a:chExt cx="192" cy="192"/>
              </a:xfrm>
            </p:grpSpPr>
            <p:sp>
              <p:nvSpPr>
                <p:cNvPr id="73741" name="Oval 13"/>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742" name="Line 14"/>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7" name="Group 15"/>
              <p:cNvGrpSpPr/>
              <p:nvPr/>
            </p:nvGrpSpPr>
            <p:grpSpPr bwMode="auto">
              <a:xfrm>
                <a:off x="2703" y="1584"/>
                <a:ext cx="225" cy="288"/>
                <a:chOff x="5295" y="2784"/>
                <a:chExt cx="225" cy="288"/>
              </a:xfrm>
            </p:grpSpPr>
            <p:sp>
              <p:nvSpPr>
                <p:cNvPr id="73744" name="Oval 16"/>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745" name="Text Box 17"/>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8" name="Group 18"/>
              <p:cNvGrpSpPr/>
              <p:nvPr/>
            </p:nvGrpSpPr>
            <p:grpSpPr bwMode="auto">
              <a:xfrm>
                <a:off x="3231" y="1632"/>
                <a:ext cx="192" cy="192"/>
                <a:chOff x="5088" y="2592"/>
                <a:chExt cx="192" cy="192"/>
              </a:xfrm>
            </p:grpSpPr>
            <p:sp>
              <p:nvSpPr>
                <p:cNvPr id="73747" name="Oval 19"/>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748" name="Line 20"/>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9" name="Group 21"/>
              <p:cNvGrpSpPr/>
              <p:nvPr/>
            </p:nvGrpSpPr>
            <p:grpSpPr bwMode="auto">
              <a:xfrm>
                <a:off x="3327" y="1584"/>
                <a:ext cx="225" cy="288"/>
                <a:chOff x="5295" y="2784"/>
                <a:chExt cx="225" cy="288"/>
              </a:xfrm>
            </p:grpSpPr>
            <p:sp>
              <p:nvSpPr>
                <p:cNvPr id="73750" name="Oval 22"/>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751" name="Text Box 23"/>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0" name="Group 24"/>
              <p:cNvGrpSpPr/>
              <p:nvPr/>
            </p:nvGrpSpPr>
            <p:grpSpPr bwMode="auto">
              <a:xfrm>
                <a:off x="1983" y="2112"/>
                <a:ext cx="192" cy="192"/>
                <a:chOff x="5088" y="2592"/>
                <a:chExt cx="192" cy="192"/>
              </a:xfrm>
            </p:grpSpPr>
            <p:sp>
              <p:nvSpPr>
                <p:cNvPr id="73753" name="Oval 25"/>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754" name="Line 26"/>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1" name="Group 27"/>
              <p:cNvGrpSpPr/>
              <p:nvPr/>
            </p:nvGrpSpPr>
            <p:grpSpPr bwMode="auto">
              <a:xfrm>
                <a:off x="2079" y="2064"/>
                <a:ext cx="225" cy="288"/>
                <a:chOff x="5295" y="2784"/>
                <a:chExt cx="225" cy="288"/>
              </a:xfrm>
            </p:grpSpPr>
            <p:sp>
              <p:nvSpPr>
                <p:cNvPr id="73756" name="Oval 28"/>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757" name="Text Box 29"/>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2" name="Group 30"/>
              <p:cNvGrpSpPr/>
              <p:nvPr/>
            </p:nvGrpSpPr>
            <p:grpSpPr bwMode="auto">
              <a:xfrm>
                <a:off x="2607" y="2112"/>
                <a:ext cx="192" cy="192"/>
                <a:chOff x="5088" y="2592"/>
                <a:chExt cx="192" cy="192"/>
              </a:xfrm>
            </p:grpSpPr>
            <p:sp>
              <p:nvSpPr>
                <p:cNvPr id="73759" name="Oval 31"/>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760" name="Line 32"/>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3" name="Group 33"/>
              <p:cNvGrpSpPr/>
              <p:nvPr/>
            </p:nvGrpSpPr>
            <p:grpSpPr bwMode="auto">
              <a:xfrm>
                <a:off x="2703" y="2064"/>
                <a:ext cx="225" cy="288"/>
                <a:chOff x="5295" y="2784"/>
                <a:chExt cx="225" cy="288"/>
              </a:xfrm>
            </p:grpSpPr>
            <p:sp>
              <p:nvSpPr>
                <p:cNvPr id="73762" name="Oval 34"/>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763" name="Text Box 35"/>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4" name="Group 36"/>
              <p:cNvGrpSpPr/>
              <p:nvPr/>
            </p:nvGrpSpPr>
            <p:grpSpPr bwMode="auto">
              <a:xfrm>
                <a:off x="3231" y="2112"/>
                <a:ext cx="192" cy="192"/>
                <a:chOff x="5088" y="2592"/>
                <a:chExt cx="192" cy="192"/>
              </a:xfrm>
            </p:grpSpPr>
            <p:sp>
              <p:nvSpPr>
                <p:cNvPr id="73765" name="Oval 37"/>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766" name="Line 38"/>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5" name="Group 39"/>
              <p:cNvGrpSpPr/>
              <p:nvPr/>
            </p:nvGrpSpPr>
            <p:grpSpPr bwMode="auto">
              <a:xfrm>
                <a:off x="3327" y="2064"/>
                <a:ext cx="225" cy="288"/>
                <a:chOff x="5295" y="2784"/>
                <a:chExt cx="225" cy="288"/>
              </a:xfrm>
            </p:grpSpPr>
            <p:sp>
              <p:nvSpPr>
                <p:cNvPr id="73768" name="Oval 40"/>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769" name="Text Box 41"/>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6" name="Group 42"/>
              <p:cNvGrpSpPr/>
              <p:nvPr/>
            </p:nvGrpSpPr>
            <p:grpSpPr bwMode="auto">
              <a:xfrm>
                <a:off x="1968" y="2544"/>
                <a:ext cx="192" cy="192"/>
                <a:chOff x="5088" y="2592"/>
                <a:chExt cx="192" cy="192"/>
              </a:xfrm>
            </p:grpSpPr>
            <p:sp>
              <p:nvSpPr>
                <p:cNvPr id="73771" name="Oval 43"/>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772" name="Line 44"/>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7" name="Group 45"/>
              <p:cNvGrpSpPr/>
              <p:nvPr/>
            </p:nvGrpSpPr>
            <p:grpSpPr bwMode="auto">
              <a:xfrm>
                <a:off x="2064" y="2496"/>
                <a:ext cx="225" cy="288"/>
                <a:chOff x="5295" y="2784"/>
                <a:chExt cx="225" cy="288"/>
              </a:xfrm>
            </p:grpSpPr>
            <p:sp>
              <p:nvSpPr>
                <p:cNvPr id="73774" name="Oval 46"/>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775" name="Text Box 47"/>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8" name="Group 48"/>
              <p:cNvGrpSpPr/>
              <p:nvPr/>
            </p:nvGrpSpPr>
            <p:grpSpPr bwMode="auto">
              <a:xfrm>
                <a:off x="2592" y="2544"/>
                <a:ext cx="192" cy="192"/>
                <a:chOff x="5088" y="2592"/>
                <a:chExt cx="192" cy="192"/>
              </a:xfrm>
            </p:grpSpPr>
            <p:sp>
              <p:nvSpPr>
                <p:cNvPr id="73777" name="Oval 49"/>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778" name="Line 50"/>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9" name="Group 51"/>
              <p:cNvGrpSpPr/>
              <p:nvPr/>
            </p:nvGrpSpPr>
            <p:grpSpPr bwMode="auto">
              <a:xfrm>
                <a:off x="2688" y="2496"/>
                <a:ext cx="225" cy="288"/>
                <a:chOff x="5295" y="2784"/>
                <a:chExt cx="225" cy="288"/>
              </a:xfrm>
            </p:grpSpPr>
            <p:sp>
              <p:nvSpPr>
                <p:cNvPr id="73780" name="Oval 52"/>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781" name="Text Box 53"/>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20" name="Group 54"/>
              <p:cNvGrpSpPr/>
              <p:nvPr/>
            </p:nvGrpSpPr>
            <p:grpSpPr bwMode="auto">
              <a:xfrm>
                <a:off x="3216" y="2544"/>
                <a:ext cx="192" cy="192"/>
                <a:chOff x="5088" y="2592"/>
                <a:chExt cx="192" cy="192"/>
              </a:xfrm>
            </p:grpSpPr>
            <p:sp>
              <p:nvSpPr>
                <p:cNvPr id="73783" name="Oval 55"/>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784" name="Line 56"/>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21" name="Group 57"/>
              <p:cNvGrpSpPr/>
              <p:nvPr/>
            </p:nvGrpSpPr>
            <p:grpSpPr bwMode="auto">
              <a:xfrm>
                <a:off x="3312" y="2496"/>
                <a:ext cx="225" cy="288"/>
                <a:chOff x="5295" y="2784"/>
                <a:chExt cx="225" cy="288"/>
              </a:xfrm>
            </p:grpSpPr>
            <p:sp>
              <p:nvSpPr>
                <p:cNvPr id="73786" name="Oval 58"/>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787" name="Text Box 59"/>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22" name="Group 60"/>
              <p:cNvGrpSpPr/>
              <p:nvPr/>
            </p:nvGrpSpPr>
            <p:grpSpPr bwMode="auto">
              <a:xfrm>
                <a:off x="1968" y="2976"/>
                <a:ext cx="192" cy="192"/>
                <a:chOff x="5088" y="2592"/>
                <a:chExt cx="192" cy="192"/>
              </a:xfrm>
            </p:grpSpPr>
            <p:sp>
              <p:nvSpPr>
                <p:cNvPr id="73789" name="Oval 61"/>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790" name="Line 62"/>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23" name="Group 63"/>
              <p:cNvGrpSpPr/>
              <p:nvPr/>
            </p:nvGrpSpPr>
            <p:grpSpPr bwMode="auto">
              <a:xfrm>
                <a:off x="2064" y="2928"/>
                <a:ext cx="225" cy="288"/>
                <a:chOff x="5295" y="2784"/>
                <a:chExt cx="225" cy="288"/>
              </a:xfrm>
            </p:grpSpPr>
            <p:sp>
              <p:nvSpPr>
                <p:cNvPr id="73792" name="Oval 64"/>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793" name="Text Box 65"/>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24" name="Group 66"/>
              <p:cNvGrpSpPr/>
              <p:nvPr/>
            </p:nvGrpSpPr>
            <p:grpSpPr bwMode="auto">
              <a:xfrm>
                <a:off x="2592" y="2976"/>
                <a:ext cx="192" cy="192"/>
                <a:chOff x="5088" y="2592"/>
                <a:chExt cx="192" cy="192"/>
              </a:xfrm>
            </p:grpSpPr>
            <p:sp>
              <p:nvSpPr>
                <p:cNvPr id="73795" name="Oval 67"/>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796" name="Line 68"/>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25" name="Group 69"/>
              <p:cNvGrpSpPr/>
              <p:nvPr/>
            </p:nvGrpSpPr>
            <p:grpSpPr bwMode="auto">
              <a:xfrm>
                <a:off x="2688" y="2928"/>
                <a:ext cx="225" cy="288"/>
                <a:chOff x="5295" y="2784"/>
                <a:chExt cx="225" cy="288"/>
              </a:xfrm>
            </p:grpSpPr>
            <p:sp>
              <p:nvSpPr>
                <p:cNvPr id="73798" name="Oval 70"/>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799" name="Text Box 71"/>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26" name="Group 72"/>
              <p:cNvGrpSpPr/>
              <p:nvPr/>
            </p:nvGrpSpPr>
            <p:grpSpPr bwMode="auto">
              <a:xfrm>
                <a:off x="3216" y="2976"/>
                <a:ext cx="192" cy="192"/>
                <a:chOff x="5088" y="2592"/>
                <a:chExt cx="192" cy="192"/>
              </a:xfrm>
            </p:grpSpPr>
            <p:sp>
              <p:nvSpPr>
                <p:cNvPr id="73801" name="Oval 73"/>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3802" name="Line 74"/>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27" name="Group 75"/>
              <p:cNvGrpSpPr/>
              <p:nvPr/>
            </p:nvGrpSpPr>
            <p:grpSpPr bwMode="auto">
              <a:xfrm>
                <a:off x="3312" y="2928"/>
                <a:ext cx="225" cy="288"/>
                <a:chOff x="5295" y="2784"/>
                <a:chExt cx="225" cy="288"/>
              </a:xfrm>
            </p:grpSpPr>
            <p:sp>
              <p:nvSpPr>
                <p:cNvPr id="73804" name="Oval 76"/>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3805" name="Text Box 77"/>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grpSp>
      <p:grpSp>
        <p:nvGrpSpPr>
          <p:cNvPr id="28" name="Group 78"/>
          <p:cNvGrpSpPr/>
          <p:nvPr/>
        </p:nvGrpSpPr>
        <p:grpSpPr bwMode="auto">
          <a:xfrm>
            <a:off x="1066800" y="2438400"/>
            <a:ext cx="7239000" cy="3657600"/>
            <a:chOff x="816" y="1152"/>
            <a:chExt cx="4560" cy="2304"/>
          </a:xfrm>
        </p:grpSpPr>
        <p:graphicFrame>
          <p:nvGraphicFramePr>
            <p:cNvPr id="73807" name="Object 79"/>
            <p:cNvGraphicFramePr>
              <a:graphicFrameLocks noChangeAspect="1"/>
            </p:cNvGraphicFramePr>
            <p:nvPr/>
          </p:nvGraphicFramePr>
          <p:xfrm>
            <a:off x="4904" y="2037"/>
            <a:ext cx="472" cy="555"/>
          </p:xfrm>
          <a:graphic>
            <a:graphicData uri="http://schemas.openxmlformats.org/presentationml/2006/ole">
              <mc:AlternateContent xmlns:mc="http://schemas.openxmlformats.org/markup-compatibility/2006">
                <mc:Choice xmlns:v="urn:schemas-microsoft-com:vml" Requires="v">
                  <p:oleObj spid="_x0000_s1056" name="Equation" r:id="rId1" imgW="6009005" imgH="7054215" progId="Equation.3">
                    <p:embed/>
                  </p:oleObj>
                </mc:Choice>
                <mc:Fallback>
                  <p:oleObj name="Equation" r:id="rId1" imgW="6009005" imgH="7054215"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 y="2037"/>
                          <a:ext cx="472" cy="5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Group 80"/>
            <p:cNvGrpSpPr/>
            <p:nvPr/>
          </p:nvGrpSpPr>
          <p:grpSpPr bwMode="auto">
            <a:xfrm>
              <a:off x="816" y="1152"/>
              <a:ext cx="4032" cy="2304"/>
              <a:chOff x="816" y="864"/>
              <a:chExt cx="4032" cy="2304"/>
            </a:xfrm>
          </p:grpSpPr>
          <p:sp>
            <p:nvSpPr>
              <p:cNvPr id="73809" name="Line 81"/>
              <p:cNvSpPr>
                <a:spLocks noChangeShapeType="1"/>
              </p:cNvSpPr>
              <p:nvPr/>
            </p:nvSpPr>
            <p:spPr bwMode="auto">
              <a:xfrm>
                <a:off x="816" y="1104"/>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3810" name="Line 82"/>
              <p:cNvSpPr>
                <a:spLocks noChangeShapeType="1"/>
              </p:cNvSpPr>
              <p:nvPr/>
            </p:nvSpPr>
            <p:spPr bwMode="auto">
              <a:xfrm>
                <a:off x="816" y="864"/>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3811" name="Line 83"/>
              <p:cNvSpPr>
                <a:spLocks noChangeShapeType="1"/>
              </p:cNvSpPr>
              <p:nvPr/>
            </p:nvSpPr>
            <p:spPr bwMode="auto">
              <a:xfrm>
                <a:off x="816" y="1344"/>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3812" name="Line 84"/>
              <p:cNvSpPr>
                <a:spLocks noChangeShapeType="1"/>
              </p:cNvSpPr>
              <p:nvPr/>
            </p:nvSpPr>
            <p:spPr bwMode="auto">
              <a:xfrm>
                <a:off x="816" y="1584"/>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3813" name="Line 85"/>
              <p:cNvSpPr>
                <a:spLocks noChangeShapeType="1"/>
              </p:cNvSpPr>
              <p:nvPr/>
            </p:nvSpPr>
            <p:spPr bwMode="auto">
              <a:xfrm>
                <a:off x="816" y="1824"/>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3814" name="Line 86"/>
              <p:cNvSpPr>
                <a:spLocks noChangeShapeType="1"/>
              </p:cNvSpPr>
              <p:nvPr/>
            </p:nvSpPr>
            <p:spPr bwMode="auto">
              <a:xfrm>
                <a:off x="816" y="2064"/>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3815" name="Line 87"/>
              <p:cNvSpPr>
                <a:spLocks noChangeShapeType="1"/>
              </p:cNvSpPr>
              <p:nvPr/>
            </p:nvSpPr>
            <p:spPr bwMode="auto">
              <a:xfrm>
                <a:off x="816" y="2304"/>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3816" name="Line 88"/>
              <p:cNvSpPr>
                <a:spLocks noChangeShapeType="1"/>
              </p:cNvSpPr>
              <p:nvPr/>
            </p:nvSpPr>
            <p:spPr bwMode="auto">
              <a:xfrm>
                <a:off x="816" y="3168"/>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3817" name="Line 89"/>
              <p:cNvSpPr>
                <a:spLocks noChangeShapeType="1"/>
              </p:cNvSpPr>
              <p:nvPr/>
            </p:nvSpPr>
            <p:spPr bwMode="auto">
              <a:xfrm>
                <a:off x="816" y="2592"/>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3818" name="Line 90"/>
              <p:cNvSpPr>
                <a:spLocks noChangeShapeType="1"/>
              </p:cNvSpPr>
              <p:nvPr/>
            </p:nvSpPr>
            <p:spPr bwMode="auto">
              <a:xfrm>
                <a:off x="816" y="2880"/>
                <a:ext cx="4032" cy="0"/>
              </a:xfrm>
              <a:prstGeom prst="line">
                <a:avLst/>
              </a:prstGeom>
              <a:noFill/>
              <a:ln w="17780">
                <a:solidFill>
                  <a:srgbClr val="CC00CC"/>
                </a:solidFill>
                <a:round/>
                <a:tailEnd type="triangle" w="sm" len="lg"/>
              </a:ln>
              <a:effectLst/>
            </p:spPr>
            <p:txBody>
              <a:bodyPr wrap="none" anchor="ctr"/>
              <a:lstStyle/>
              <a:p>
                <a:endParaRPr lang="zh-CN" altLang="en-US"/>
              </a:p>
            </p:txBody>
          </p:sp>
        </p:grpSp>
      </p:grpSp>
      <p:grpSp>
        <p:nvGrpSpPr>
          <p:cNvPr id="30" name="Group 91"/>
          <p:cNvGrpSpPr/>
          <p:nvPr/>
        </p:nvGrpSpPr>
        <p:grpSpPr bwMode="auto">
          <a:xfrm>
            <a:off x="3429000" y="3352800"/>
            <a:ext cx="1447800" cy="0"/>
            <a:chOff x="2304" y="1728"/>
            <a:chExt cx="912" cy="0"/>
          </a:xfrm>
        </p:grpSpPr>
        <p:sp>
          <p:nvSpPr>
            <p:cNvPr id="73820" name="Line 92"/>
            <p:cNvSpPr>
              <a:spLocks noChangeShapeType="1"/>
            </p:cNvSpPr>
            <p:nvPr/>
          </p:nvSpPr>
          <p:spPr bwMode="auto">
            <a:xfrm>
              <a:off x="2880" y="1728"/>
              <a:ext cx="336" cy="0"/>
            </a:xfrm>
            <a:prstGeom prst="line">
              <a:avLst/>
            </a:prstGeom>
            <a:noFill/>
            <a:ln w="38100">
              <a:solidFill>
                <a:srgbClr val="FF0000"/>
              </a:solidFill>
              <a:round/>
              <a:tailEnd type="triangle" w="sm" len="lg"/>
            </a:ln>
            <a:effectLst/>
          </p:spPr>
          <p:txBody>
            <a:bodyPr wrap="none" anchor="ctr"/>
            <a:lstStyle/>
            <a:p>
              <a:endParaRPr lang="zh-CN" altLang="en-US"/>
            </a:p>
          </p:txBody>
        </p:sp>
        <p:sp>
          <p:nvSpPr>
            <p:cNvPr id="73821" name="Line 93"/>
            <p:cNvSpPr>
              <a:spLocks noChangeShapeType="1"/>
            </p:cNvSpPr>
            <p:nvPr/>
          </p:nvSpPr>
          <p:spPr bwMode="auto">
            <a:xfrm flipH="1">
              <a:off x="2304" y="1728"/>
              <a:ext cx="336" cy="0"/>
            </a:xfrm>
            <a:prstGeom prst="line">
              <a:avLst/>
            </a:prstGeom>
            <a:noFill/>
            <a:ln w="38100">
              <a:solidFill>
                <a:srgbClr val="0000FF"/>
              </a:solidFill>
              <a:round/>
              <a:tailEnd type="triangle" w="sm" len="lg"/>
            </a:ln>
            <a:effectLst/>
          </p:spPr>
          <p:txBody>
            <a:bodyPr wrap="none" anchor="ctr"/>
            <a:lstStyle/>
            <a:p>
              <a:endParaRPr lang="zh-CN" altLang="en-US"/>
            </a:p>
          </p:txBody>
        </p:sp>
      </p:grpSp>
      <p:sp>
        <p:nvSpPr>
          <p:cNvPr id="73822" name="Text Box 94"/>
          <p:cNvSpPr txBox="1">
            <a:spLocks noChangeArrowheads="1"/>
          </p:cNvSpPr>
          <p:nvPr/>
        </p:nvSpPr>
        <p:spPr bwMode="auto">
          <a:xfrm>
            <a:off x="457200" y="1229380"/>
            <a:ext cx="4724400" cy="523220"/>
          </a:xfrm>
          <a:prstGeom prst="rect">
            <a:avLst/>
          </a:prstGeom>
          <a:noFill/>
          <a:ln w="9525">
            <a:noFill/>
            <a:miter lim="800000"/>
          </a:ln>
          <a:effectLst/>
        </p:spPr>
        <p:txBody>
          <a:bodyPr>
            <a:spAutoFit/>
          </a:bodyPr>
          <a:lstStyle/>
          <a:p>
            <a:pPr>
              <a:spcBef>
                <a:spcPct val="50000"/>
              </a:spcBef>
              <a:buClr>
                <a:srgbClr val="0000FF"/>
              </a:buClr>
              <a:buFont typeface="Wingdings" panose="05000000000000000000" pitchFamily="2" charset="2"/>
              <a:buNone/>
            </a:pPr>
            <a:r>
              <a:rPr lang="zh-CN" altLang="en-US" sz="2800" dirty="0">
                <a:solidFill>
                  <a:srgbClr val="0070C0"/>
                </a:solidFill>
                <a:latin typeface="Times New Roman" panose="02020603050405020304" pitchFamily="18" charset="0"/>
                <a:ea typeface="黑体" panose="02010609060101010101" pitchFamily="2" charset="-122"/>
              </a:rPr>
              <a:t>外电场中的导体平板</a:t>
            </a:r>
            <a:endParaRPr lang="zh-CN" altLang="en-US" sz="2800" dirty="0">
              <a:solidFill>
                <a:srgbClr val="0070C0"/>
              </a:solidFill>
              <a:latin typeface="Times New Roman" panose="02020603050405020304" pitchFamily="18" charset="0"/>
              <a:ea typeface="黑体" panose="02010609060101010101" pitchFamily="2" charset="-122"/>
            </a:endParaRPr>
          </a:p>
        </p:txBody>
      </p:sp>
      <p:sp>
        <p:nvSpPr>
          <p:cNvPr id="96" name="Text Box 104"/>
          <p:cNvSpPr txBox="1">
            <a:spLocks noChangeArrowheads="1"/>
          </p:cNvSpPr>
          <p:nvPr/>
        </p:nvSpPr>
        <p:spPr bwMode="auto">
          <a:xfrm>
            <a:off x="657475" y="152400"/>
            <a:ext cx="4975372"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一 </a:t>
            </a:r>
            <a:r>
              <a:rPr lang="zh-CN" altLang="en-US" sz="3200" b="1" dirty="0" smtClean="0">
                <a:solidFill>
                  <a:srgbClr val="00B050"/>
                </a:solidFill>
                <a:latin typeface="黑体" panose="02010609060101010101" pitchFamily="2" charset="-122"/>
                <a:ea typeface="黑体" panose="02010609060101010101" pitchFamily="2" charset="-122"/>
              </a:rPr>
              <a:t>导体的静电平衡</a:t>
            </a:r>
            <a:r>
              <a:rPr lang="zh-CN" altLang="en-US" sz="3200" b="1" dirty="0">
                <a:solidFill>
                  <a:srgbClr val="00B050"/>
                </a:solidFill>
                <a:latin typeface="黑体" panose="02010609060101010101" pitchFamily="2" charset="-122"/>
                <a:ea typeface="黑体" panose="02010609060101010101" pitchFamily="2" charset="-122"/>
              </a:rPr>
              <a:t>条件</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ppt_w/2"/>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ppt_w</p:attrName>
                                        </p:attrNameLst>
                                      </p:cBhvr>
                                      <p:tavLst>
                                        <p:tav tm="0">
                                          <p:val>
                                            <p:fltVal val="0"/>
                                          </p:val>
                                        </p:tav>
                                        <p:tav tm="100000">
                                          <p:val>
                                            <p:strVal val="#ppt_w"/>
                                          </p:val>
                                        </p:tav>
                                      </p:tavLst>
                                    </p:anim>
                                    <p:anim calcmode="lin" valueType="num">
                                      <p:cBhvr>
                                        <p:cTn id="10"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arn(outVertical)">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5800" y="152400"/>
            <a:ext cx="4083169" cy="584775"/>
          </a:xfrm>
          <a:prstGeom prst="rect">
            <a:avLst/>
          </a:prstGeom>
        </p:spPr>
        <p:txBody>
          <a:bodyPr wrap="none">
            <a:spAutoFit/>
          </a:bodyPr>
          <a:lstStyle/>
          <a:p>
            <a:r>
              <a:rPr lang="zh-CN" altLang="en-US" sz="3200" b="1" dirty="0">
                <a:solidFill>
                  <a:srgbClr val="00B050"/>
                </a:solidFill>
                <a:latin typeface="黑体" panose="02010609060101010101" pitchFamily="2" charset="-122"/>
                <a:ea typeface="黑体" panose="02010609060101010101" pitchFamily="2" charset="-122"/>
              </a:rPr>
              <a:t>二</a:t>
            </a:r>
            <a:r>
              <a:rPr lang="en-US" altLang="zh-CN" sz="3200" b="1" dirty="0" smtClean="0">
                <a:solidFill>
                  <a:srgbClr val="00B050"/>
                </a:solidFill>
                <a:latin typeface="黑体" panose="02010609060101010101" pitchFamily="2" charset="-122"/>
                <a:ea typeface="黑体" panose="02010609060101010101" pitchFamily="2" charset="-122"/>
              </a:rPr>
              <a:t> </a:t>
            </a:r>
            <a:r>
              <a:rPr lang="zh-CN" altLang="en-US" sz="3200" b="1" dirty="0">
                <a:solidFill>
                  <a:srgbClr val="00B050"/>
                </a:solidFill>
                <a:latin typeface="黑体" panose="02010609060101010101" pitchFamily="2" charset="-122"/>
                <a:ea typeface="黑体" panose="02010609060101010101" pitchFamily="2" charset="-122"/>
              </a:rPr>
              <a:t>电介质的分子描述</a:t>
            </a:r>
            <a:endParaRPr lang="zh-CN" altLang="en-US" sz="3200" b="1" dirty="0">
              <a:solidFill>
                <a:srgbClr val="00B050"/>
              </a:solidFill>
              <a:latin typeface="黑体" panose="02010609060101010101" pitchFamily="2" charset="-122"/>
              <a:ea typeface="黑体" panose="02010609060101010101" pitchFamily="2" charset="-122"/>
            </a:endParaRPr>
          </a:p>
        </p:txBody>
      </p:sp>
      <p:sp>
        <p:nvSpPr>
          <p:cNvPr id="3" name="Text Box 16"/>
          <p:cNvSpPr txBox="1">
            <a:spLocks noChangeArrowheads="1"/>
          </p:cNvSpPr>
          <p:nvPr/>
        </p:nvSpPr>
        <p:spPr bwMode="auto">
          <a:xfrm>
            <a:off x="381000" y="914400"/>
            <a:ext cx="8153400" cy="523220"/>
          </a:xfrm>
          <a:prstGeom prst="rect">
            <a:avLst/>
          </a:prstGeom>
          <a:noFill/>
          <a:ln w="9525">
            <a:noFill/>
            <a:miter lim="800000"/>
          </a:ln>
          <a:effectLst/>
        </p:spPr>
        <p:txBody>
          <a:bodyPr wrap="square">
            <a:spAutoFit/>
          </a:bodyPr>
          <a:lstStyle/>
          <a:p>
            <a:pPr>
              <a:spcBef>
                <a:spcPct val="50000"/>
              </a:spcBef>
            </a:pPr>
            <a:r>
              <a:rPr lang="en-US" altLang="zh-CN" sz="2800" dirty="0" smtClean="0">
                <a:solidFill>
                  <a:srgbClr val="FF0000"/>
                </a:solidFill>
                <a:latin typeface="黑体" panose="02010609060101010101" pitchFamily="2" charset="-122"/>
                <a:ea typeface="黑体" panose="02010609060101010101" pitchFamily="2" charset="-122"/>
              </a:rPr>
              <a:t> 2 </a:t>
            </a:r>
            <a:r>
              <a:rPr lang="zh-CN" altLang="en-US" sz="2800" dirty="0" smtClean="0">
                <a:solidFill>
                  <a:srgbClr val="FF0000"/>
                </a:solidFill>
                <a:latin typeface="黑体" panose="02010609060101010101" pitchFamily="2" charset="-122"/>
                <a:ea typeface="黑体" panose="02010609060101010101" pitchFamily="2" charset="-122"/>
              </a:rPr>
              <a:t>电介质的极化及其微观机制</a:t>
            </a:r>
            <a:endParaRPr lang="zh-CN" altLang="en-US" sz="2800" dirty="0">
              <a:solidFill>
                <a:srgbClr val="FF0000"/>
              </a:solidFill>
              <a:latin typeface="黑体" panose="02010609060101010101" pitchFamily="2" charset="-122"/>
              <a:ea typeface="黑体" panose="02010609060101010101" pitchFamily="2"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2400" y="1600200"/>
            <a:ext cx="2209800" cy="2744324"/>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1890811"/>
            <a:ext cx="2104644" cy="2432104"/>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6500" y="1851701"/>
            <a:ext cx="1882032" cy="2510324"/>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5788" y="1890810"/>
            <a:ext cx="2115812" cy="2432225"/>
          </a:xfrm>
          <a:prstGeom prst="rect">
            <a:avLst/>
          </a:prstGeom>
        </p:spPr>
      </p:pic>
      <p:sp>
        <p:nvSpPr>
          <p:cNvPr id="8" name="Text Box 16"/>
          <p:cNvSpPr txBox="1">
            <a:spLocks noChangeArrowheads="1"/>
          </p:cNvSpPr>
          <p:nvPr/>
        </p:nvSpPr>
        <p:spPr bwMode="auto">
          <a:xfrm>
            <a:off x="457200" y="4495800"/>
            <a:ext cx="8153400" cy="523220"/>
          </a:xfrm>
          <a:prstGeom prst="rect">
            <a:avLst/>
          </a:prstGeom>
          <a:noFill/>
          <a:ln w="9525">
            <a:noFill/>
            <a:miter lim="800000"/>
          </a:ln>
          <a:effectLst/>
        </p:spPr>
        <p:txBody>
          <a:bodyPr wrap="square">
            <a:spAutoFit/>
          </a:bodyPr>
          <a:lstStyle/>
          <a:p>
            <a:pPr>
              <a:spcBef>
                <a:spcPct val="50000"/>
              </a:spcBef>
            </a:pPr>
            <a:r>
              <a:rPr lang="en-US" altLang="zh-CN" sz="2800" dirty="0" smtClean="0">
                <a:solidFill>
                  <a:srgbClr val="FF0000"/>
                </a:solidFill>
                <a:latin typeface="黑体" panose="02010609060101010101" pitchFamily="2" charset="-122"/>
                <a:ea typeface="黑体" panose="02010609060101010101" pitchFamily="2" charset="-122"/>
              </a:rPr>
              <a:t> </a:t>
            </a:r>
            <a:r>
              <a:rPr lang="zh-CN" altLang="en-US" sz="2800" dirty="0" smtClean="0">
                <a:latin typeface="黑体" panose="02010609060101010101" pitchFamily="2" charset="-122"/>
                <a:ea typeface="黑体" panose="02010609060101010101" pitchFamily="2" charset="-122"/>
              </a:rPr>
              <a:t>（</a:t>
            </a:r>
            <a:r>
              <a:rPr lang="en-US" altLang="zh-CN" sz="2800" dirty="0" smtClean="0">
                <a:latin typeface="黑体" panose="02010609060101010101" pitchFamily="2" charset="-122"/>
                <a:ea typeface="黑体" panose="02010609060101010101" pitchFamily="2" charset="-122"/>
              </a:rPr>
              <a:t>a</a:t>
            </a:r>
            <a:r>
              <a:rPr lang="zh-CN" altLang="en-US" sz="2800" dirty="0" smtClean="0">
                <a:latin typeface="黑体" panose="02010609060101010101" pitchFamily="2" charset="-122"/>
                <a:ea typeface="黑体" panose="02010609060101010101" pitchFamily="2" charset="-122"/>
              </a:rPr>
              <a:t>）        （</a:t>
            </a:r>
            <a:r>
              <a:rPr lang="en-US" altLang="zh-CN" sz="2800" dirty="0" smtClean="0">
                <a:latin typeface="黑体" panose="02010609060101010101" pitchFamily="2" charset="-122"/>
                <a:ea typeface="黑体" panose="02010609060101010101" pitchFamily="2" charset="-122"/>
              </a:rPr>
              <a:t>b</a:t>
            </a:r>
            <a:r>
              <a:rPr lang="zh-CN" altLang="en-US" sz="2800" dirty="0" smtClean="0">
                <a:latin typeface="黑体" panose="02010609060101010101" pitchFamily="2" charset="-122"/>
                <a:ea typeface="黑体" panose="02010609060101010101" pitchFamily="2" charset="-122"/>
              </a:rPr>
              <a:t>）      （</a:t>
            </a:r>
            <a:r>
              <a:rPr lang="en-US" altLang="zh-CN" sz="2800" dirty="0" smtClean="0">
                <a:latin typeface="黑体" panose="02010609060101010101" pitchFamily="2" charset="-122"/>
                <a:ea typeface="黑体" panose="02010609060101010101" pitchFamily="2" charset="-122"/>
              </a:rPr>
              <a:t>c</a:t>
            </a:r>
            <a:r>
              <a:rPr lang="zh-CN" altLang="en-US" sz="2800" dirty="0" smtClean="0">
                <a:latin typeface="黑体" panose="02010609060101010101" pitchFamily="2" charset="-122"/>
                <a:ea typeface="黑体" panose="02010609060101010101" pitchFamily="2" charset="-122"/>
              </a:rPr>
              <a:t>）         （</a:t>
            </a:r>
            <a:r>
              <a:rPr lang="en-US" altLang="zh-CN" sz="2800" dirty="0" smtClean="0">
                <a:latin typeface="黑体" panose="02010609060101010101" pitchFamily="2" charset="-122"/>
                <a:ea typeface="黑体" panose="02010609060101010101" pitchFamily="2" charset="-122"/>
              </a:rPr>
              <a:t>d</a:t>
            </a:r>
            <a:r>
              <a:rPr lang="zh-CN" altLang="en-US" sz="2800" dirty="0" smtClean="0">
                <a:latin typeface="黑体" panose="02010609060101010101" pitchFamily="2" charset="-122"/>
                <a:ea typeface="黑体" panose="02010609060101010101" pitchFamily="2" charset="-122"/>
              </a:rPr>
              <a:t>）</a:t>
            </a:r>
            <a:endParaRPr lang="zh-CN" altLang="en-US" sz="2800" dirty="0">
              <a:latin typeface="黑体" panose="02010609060101010101" pitchFamily="2" charset="-122"/>
              <a:ea typeface="黑体" panose="02010609060101010101" pitchFamily="2" charset="-122"/>
            </a:endParaRPr>
          </a:p>
        </p:txBody>
      </p:sp>
      <p:sp>
        <p:nvSpPr>
          <p:cNvPr id="9" name="矩形 8"/>
          <p:cNvSpPr/>
          <p:nvPr/>
        </p:nvSpPr>
        <p:spPr>
          <a:xfrm>
            <a:off x="395785" y="5117487"/>
            <a:ext cx="4493538" cy="523220"/>
          </a:xfrm>
          <a:prstGeom prst="rect">
            <a:avLst/>
          </a:prstGeom>
        </p:spPr>
        <p:txBody>
          <a:bodyPr wrap="none">
            <a:spAutoFit/>
          </a:bodyPr>
          <a:lstStyle/>
          <a:p>
            <a:r>
              <a:rPr lang="zh-CN" altLang="en-US" sz="2800" dirty="0">
                <a:latin typeface="黑体" panose="02010609060101010101" pitchFamily="2" charset="-122"/>
                <a:ea typeface="黑体" panose="02010609060101010101" pitchFamily="2" charset="-122"/>
              </a:rPr>
              <a:t>电介质内总的</a:t>
            </a:r>
            <a:r>
              <a:rPr lang="zh-CN" altLang="en-US" sz="2800" dirty="0" smtClean="0">
                <a:latin typeface="黑体" panose="02010609060101010101" pitchFamily="2" charset="-122"/>
                <a:ea typeface="黑体" panose="02010609060101010101" pitchFamily="2" charset="-122"/>
              </a:rPr>
              <a:t>场强大小为：</a:t>
            </a:r>
            <a:endParaRPr lang="zh-CN" altLang="en-US" sz="2800" dirty="0">
              <a:latin typeface="黑体" panose="02010609060101010101" pitchFamily="2" charset="-122"/>
              <a:ea typeface="黑体" panose="02010609060101010101" pitchFamily="2" charset="-122"/>
            </a:endParaRPr>
          </a:p>
        </p:txBody>
      </p:sp>
      <p:graphicFrame>
        <p:nvGraphicFramePr>
          <p:cNvPr id="11" name="对象 10"/>
          <p:cNvGraphicFramePr>
            <a:graphicFrameLocks noChangeAspect="1"/>
          </p:cNvGraphicFramePr>
          <p:nvPr/>
        </p:nvGraphicFramePr>
        <p:xfrm>
          <a:off x="3656059" y="5670277"/>
          <a:ext cx="2550430" cy="1035323"/>
        </p:xfrm>
        <a:graphic>
          <a:graphicData uri="http://schemas.openxmlformats.org/presentationml/2006/ole">
            <mc:AlternateContent xmlns:mc="http://schemas.openxmlformats.org/markup-compatibility/2006">
              <mc:Choice xmlns:v="urn:schemas-microsoft-com:vml" Requires="v">
                <p:oleObj spid="_x0000_s108552" name="Equation" r:id="rId5" imgW="965200" imgH="381000" progId="Equation.DSMT4">
                  <p:embed/>
                </p:oleObj>
              </mc:Choice>
              <mc:Fallback>
                <p:oleObj name="Equation" r:id="rId5" imgW="965200" imgH="3810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059" y="5670277"/>
                        <a:ext cx="2550430" cy="1035323"/>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876800" y="1784350"/>
            <a:ext cx="4114800" cy="3124200"/>
            <a:chOff x="3312" y="768"/>
            <a:chExt cx="2592" cy="1968"/>
          </a:xfrm>
        </p:grpSpPr>
        <p:sp>
          <p:nvSpPr>
            <p:cNvPr id="22531" name="Rectangle 3"/>
            <p:cNvSpPr>
              <a:spLocks noChangeArrowheads="1"/>
            </p:cNvSpPr>
            <p:nvPr/>
          </p:nvSpPr>
          <p:spPr bwMode="auto">
            <a:xfrm>
              <a:off x="3312" y="768"/>
              <a:ext cx="2400" cy="1968"/>
            </a:xfrm>
            <a:prstGeom prst="rect">
              <a:avLst/>
            </a:prstGeom>
            <a:solidFill>
              <a:schemeClr val="bg1"/>
            </a:solidFill>
            <a:ln w="9525">
              <a:solidFill>
                <a:srgbClr val="006666"/>
              </a:solidFill>
              <a:miter lim="800000"/>
            </a:ln>
            <a:effectLst/>
          </p:spPr>
          <p:txBody>
            <a:bodyPr wrap="none" anchor="ctr"/>
            <a:lstStyle/>
            <a:p>
              <a:endParaRPr lang="zh-CN" altLang="en-US"/>
            </a:p>
          </p:txBody>
        </p:sp>
        <p:sp>
          <p:nvSpPr>
            <p:cNvPr id="22532" name="Rectangle 4" descr="20%"/>
            <p:cNvSpPr>
              <a:spLocks noChangeArrowheads="1"/>
            </p:cNvSpPr>
            <p:nvPr/>
          </p:nvSpPr>
          <p:spPr bwMode="auto">
            <a:xfrm>
              <a:off x="3744" y="1200"/>
              <a:ext cx="1872" cy="1104"/>
            </a:xfrm>
            <a:prstGeom prst="rect">
              <a:avLst/>
            </a:prstGeom>
            <a:pattFill prst="pct20">
              <a:fgClr>
                <a:srgbClr val="0000FF"/>
              </a:fgClr>
              <a:bgClr>
                <a:schemeClr val="bg1"/>
              </a:bgClr>
            </a:pattFill>
            <a:ln w="19050">
              <a:solidFill>
                <a:srgbClr val="000000"/>
              </a:solidFill>
              <a:miter lim="800000"/>
            </a:ln>
            <a:effectLst/>
          </p:spPr>
          <p:txBody>
            <a:bodyPr wrap="none" anchor="ctr"/>
            <a:lstStyle/>
            <a:p>
              <a:endParaRPr lang="zh-CN" altLang="en-US"/>
            </a:p>
          </p:txBody>
        </p:sp>
        <p:sp>
          <p:nvSpPr>
            <p:cNvPr id="22533" name="Rectangle 5"/>
            <p:cNvSpPr>
              <a:spLocks noChangeArrowheads="1"/>
            </p:cNvSpPr>
            <p:nvPr/>
          </p:nvSpPr>
          <p:spPr bwMode="auto">
            <a:xfrm>
              <a:off x="3744" y="816"/>
              <a:ext cx="1872" cy="336"/>
            </a:xfrm>
            <a:prstGeom prst="rect">
              <a:avLst/>
            </a:prstGeom>
            <a:gradFill rotWithShape="0">
              <a:gsLst>
                <a:gs pos="0">
                  <a:schemeClr val="bg1">
                    <a:gamma/>
                    <a:shade val="66275"/>
                    <a:invGamma/>
                  </a:schemeClr>
                </a:gs>
                <a:gs pos="100000">
                  <a:schemeClr val="bg1"/>
                </a:gs>
              </a:gsLst>
              <a:lin ang="5400000" scaled="1"/>
            </a:gradFill>
            <a:ln w="19050">
              <a:solidFill>
                <a:srgbClr val="000000"/>
              </a:solidFill>
              <a:miter lim="800000"/>
            </a:ln>
            <a:effectLst/>
          </p:spPr>
          <p:txBody>
            <a:bodyPr wrap="none" anchor="ctr"/>
            <a:lstStyle/>
            <a:p>
              <a:endParaRPr lang="zh-CN" altLang="en-US"/>
            </a:p>
          </p:txBody>
        </p:sp>
        <p:sp>
          <p:nvSpPr>
            <p:cNvPr id="22534" name="Rectangle 6"/>
            <p:cNvSpPr>
              <a:spLocks noChangeArrowheads="1"/>
            </p:cNvSpPr>
            <p:nvPr/>
          </p:nvSpPr>
          <p:spPr bwMode="auto">
            <a:xfrm>
              <a:off x="3744" y="2352"/>
              <a:ext cx="1872" cy="336"/>
            </a:xfrm>
            <a:prstGeom prst="rect">
              <a:avLst/>
            </a:prstGeom>
            <a:gradFill rotWithShape="0">
              <a:gsLst>
                <a:gs pos="0">
                  <a:schemeClr val="bg1"/>
                </a:gs>
                <a:gs pos="100000">
                  <a:schemeClr val="bg1">
                    <a:gamma/>
                    <a:shade val="66275"/>
                    <a:invGamma/>
                  </a:schemeClr>
                </a:gs>
              </a:gsLst>
              <a:lin ang="5400000" scaled="1"/>
            </a:gradFill>
            <a:ln w="19050">
              <a:solidFill>
                <a:srgbClr val="000000"/>
              </a:solidFill>
              <a:miter lim="800000"/>
            </a:ln>
            <a:effectLst/>
          </p:spPr>
          <p:txBody>
            <a:bodyPr wrap="none" anchor="ctr"/>
            <a:lstStyle/>
            <a:p>
              <a:endParaRPr lang="zh-CN" altLang="en-US"/>
            </a:p>
          </p:txBody>
        </p:sp>
        <p:sp>
          <p:nvSpPr>
            <p:cNvPr id="22535" name="Text Box 7"/>
            <p:cNvSpPr txBox="1">
              <a:spLocks noChangeArrowheads="1"/>
            </p:cNvSpPr>
            <p:nvPr/>
          </p:nvSpPr>
          <p:spPr bwMode="auto">
            <a:xfrm>
              <a:off x="3744" y="2073"/>
              <a:ext cx="2160" cy="327"/>
            </a:xfrm>
            <a:prstGeom prst="rect">
              <a:avLst/>
            </a:prstGeom>
            <a:noFill/>
            <a:ln w="9525">
              <a:noFill/>
              <a:miter lim="800000"/>
            </a:ln>
            <a:effectLst/>
          </p:spPr>
          <p:txBody>
            <a:bodyPr>
              <a:spAutoFit/>
            </a:bodyPr>
            <a:lstStyle/>
            <a:p>
              <a:pPr>
                <a:spcBef>
                  <a:spcPct val="50000"/>
                </a:spcBef>
              </a:pPr>
              <a:r>
                <a:rPr lang="en-US" altLang="zh-CN" sz="2800" b="1">
                  <a:solidFill>
                    <a:srgbClr val="0000FF"/>
                  </a:solidFill>
                  <a:latin typeface="Times New Roman" panose="02020603050405020304" pitchFamily="18" charset="0"/>
                </a:rPr>
                <a:t>+    +    +    +   +   +</a:t>
              </a:r>
              <a:r>
                <a:rPr lang="en-US" altLang="zh-CN" sz="2800" b="1">
                  <a:solidFill>
                    <a:srgbClr val="CC0000"/>
                  </a:solidFill>
                  <a:latin typeface="Times New Roman" panose="02020603050405020304" pitchFamily="18" charset="0"/>
                </a:rPr>
                <a:t>     </a:t>
              </a:r>
              <a:endParaRPr lang="en-US" altLang="zh-CN" sz="2800" b="1">
                <a:solidFill>
                  <a:srgbClr val="CC0000"/>
                </a:solidFill>
                <a:latin typeface="Times New Roman" panose="02020603050405020304" pitchFamily="18" charset="0"/>
              </a:endParaRPr>
            </a:p>
          </p:txBody>
        </p:sp>
        <p:sp>
          <p:nvSpPr>
            <p:cNvPr id="22536" name="Rectangle 8"/>
            <p:cNvSpPr>
              <a:spLocks noChangeArrowheads="1"/>
            </p:cNvSpPr>
            <p:nvPr/>
          </p:nvSpPr>
          <p:spPr bwMode="auto">
            <a:xfrm>
              <a:off x="3792" y="1008"/>
              <a:ext cx="1824" cy="442"/>
            </a:xfrm>
            <a:prstGeom prst="rect">
              <a:avLst/>
            </a:prstGeom>
            <a:noFill/>
            <a:ln w="9525">
              <a:noFill/>
              <a:miter lim="800000"/>
            </a:ln>
            <a:effectLst/>
          </p:spPr>
          <p:txBody>
            <a:bodyPr>
              <a:spAutoFit/>
            </a:bodyPr>
            <a:lstStyle/>
            <a:p>
              <a:pPr>
                <a:spcBef>
                  <a:spcPct val="50000"/>
                </a:spcBef>
              </a:pPr>
              <a:r>
                <a:rPr lang="en-US" altLang="zh-CN" sz="4000" b="1">
                  <a:solidFill>
                    <a:srgbClr val="0000FF"/>
                  </a:solidFill>
                  <a:latin typeface="Times New Roman" panose="02020603050405020304" pitchFamily="18" charset="0"/>
                </a:rPr>
                <a:t>-   -   -   -  -  -        </a:t>
              </a:r>
              <a:endParaRPr lang="en-US" altLang="zh-CN" sz="4000" b="1">
                <a:solidFill>
                  <a:srgbClr val="0000FF"/>
                </a:solidFill>
                <a:latin typeface="Times New Roman" panose="02020603050405020304" pitchFamily="18" charset="0"/>
              </a:endParaRPr>
            </a:p>
          </p:txBody>
        </p:sp>
        <p:sp>
          <p:nvSpPr>
            <p:cNvPr id="22537" name="Rectangle 9"/>
            <p:cNvSpPr>
              <a:spLocks noChangeArrowheads="1"/>
            </p:cNvSpPr>
            <p:nvPr/>
          </p:nvSpPr>
          <p:spPr bwMode="auto">
            <a:xfrm>
              <a:off x="3840" y="960"/>
              <a:ext cx="1968" cy="288"/>
            </a:xfrm>
            <a:prstGeom prst="rect">
              <a:avLst/>
            </a:prstGeom>
            <a:noFill/>
            <a:ln w="9525">
              <a:noFill/>
              <a:miter lim="800000"/>
            </a:ln>
            <a:effectLst/>
          </p:spPr>
          <p:txBody>
            <a:bodyPr>
              <a:spAutoFit/>
            </a:bodyPr>
            <a:lstStyle/>
            <a:p>
              <a:pPr>
                <a:spcBef>
                  <a:spcPct val="50000"/>
                </a:spcBef>
              </a:pPr>
              <a:r>
                <a:rPr lang="en-US" altLang="zh-CN" sz="2400" b="1">
                  <a:solidFill>
                    <a:srgbClr val="CC0000"/>
                  </a:solidFill>
                  <a:latin typeface="Times New Roman" panose="02020603050405020304" pitchFamily="18" charset="0"/>
                </a:rPr>
                <a:t>+ + + + + + + + + + +</a:t>
              </a:r>
              <a:endParaRPr lang="en-US" altLang="zh-CN" sz="2400" b="1">
                <a:solidFill>
                  <a:srgbClr val="CC0000"/>
                </a:solidFill>
                <a:latin typeface="Times New Roman" panose="02020603050405020304" pitchFamily="18" charset="0"/>
              </a:endParaRPr>
            </a:p>
          </p:txBody>
        </p:sp>
        <p:sp>
          <p:nvSpPr>
            <p:cNvPr id="22538" name="Rectangle 10"/>
            <p:cNvSpPr>
              <a:spLocks noChangeArrowheads="1"/>
            </p:cNvSpPr>
            <p:nvPr/>
          </p:nvSpPr>
          <p:spPr bwMode="auto">
            <a:xfrm>
              <a:off x="3724" y="2160"/>
              <a:ext cx="1892" cy="404"/>
            </a:xfrm>
            <a:prstGeom prst="rect">
              <a:avLst/>
            </a:prstGeom>
            <a:noFill/>
            <a:ln w="9525">
              <a:noFill/>
              <a:miter lim="800000"/>
            </a:ln>
            <a:effectLst/>
          </p:spPr>
          <p:txBody>
            <a:bodyPr wrap="none">
              <a:spAutoFit/>
            </a:bodyPr>
            <a:lstStyle/>
            <a:p>
              <a:pPr>
                <a:spcBef>
                  <a:spcPct val="50000"/>
                </a:spcBef>
              </a:pPr>
              <a:r>
                <a:rPr lang="en-US" altLang="zh-CN" sz="3600" b="1">
                  <a:solidFill>
                    <a:srgbClr val="CC0000"/>
                  </a:solidFill>
                  <a:latin typeface="Times New Roman" panose="02020603050405020304" pitchFamily="18" charset="0"/>
                </a:rPr>
                <a:t>- - - - - - - - - - -</a:t>
              </a:r>
              <a:endParaRPr lang="en-US" altLang="zh-CN" sz="3600" b="1">
                <a:solidFill>
                  <a:srgbClr val="CC0000"/>
                </a:solidFill>
                <a:latin typeface="Times New Roman" panose="02020603050405020304" pitchFamily="18" charset="0"/>
              </a:endParaRPr>
            </a:p>
          </p:txBody>
        </p:sp>
        <p:sp>
          <p:nvSpPr>
            <p:cNvPr id="22539" name="Line 11"/>
            <p:cNvSpPr>
              <a:spLocks noChangeShapeType="1"/>
            </p:cNvSpPr>
            <p:nvPr/>
          </p:nvSpPr>
          <p:spPr bwMode="auto">
            <a:xfrm>
              <a:off x="3456" y="1200"/>
              <a:ext cx="336" cy="0"/>
            </a:xfrm>
            <a:prstGeom prst="line">
              <a:avLst/>
            </a:prstGeom>
            <a:noFill/>
            <a:ln w="12700">
              <a:solidFill>
                <a:srgbClr val="000000"/>
              </a:solidFill>
              <a:round/>
              <a:headEnd type="none" w="sm" len="lg"/>
              <a:tailEnd type="none" w="sm" len="lg"/>
            </a:ln>
            <a:effectLst/>
          </p:spPr>
          <p:txBody>
            <a:bodyPr wrap="none" anchor="ctr"/>
            <a:lstStyle/>
            <a:p>
              <a:endParaRPr lang="zh-CN" altLang="en-US"/>
            </a:p>
          </p:txBody>
        </p:sp>
        <p:sp>
          <p:nvSpPr>
            <p:cNvPr id="22540" name="Line 12"/>
            <p:cNvSpPr>
              <a:spLocks noChangeShapeType="1"/>
            </p:cNvSpPr>
            <p:nvPr/>
          </p:nvSpPr>
          <p:spPr bwMode="auto">
            <a:xfrm>
              <a:off x="3648" y="1200"/>
              <a:ext cx="0" cy="1104"/>
            </a:xfrm>
            <a:prstGeom prst="line">
              <a:avLst/>
            </a:prstGeom>
            <a:noFill/>
            <a:ln w="19050">
              <a:solidFill>
                <a:schemeClr val="tx1"/>
              </a:solidFill>
              <a:round/>
              <a:headEnd type="triangle" w="sm" len="lg"/>
              <a:tailEnd type="triangle" w="sm" len="lg"/>
            </a:ln>
            <a:effectLst/>
          </p:spPr>
          <p:txBody>
            <a:bodyPr wrap="none" anchor="ctr"/>
            <a:lstStyle/>
            <a:p>
              <a:endParaRPr lang="zh-CN" altLang="en-US"/>
            </a:p>
          </p:txBody>
        </p:sp>
        <p:graphicFrame>
          <p:nvGraphicFramePr>
            <p:cNvPr id="22541" name="Object 13"/>
            <p:cNvGraphicFramePr>
              <a:graphicFrameLocks noChangeAspect="1"/>
            </p:cNvGraphicFramePr>
            <p:nvPr/>
          </p:nvGraphicFramePr>
          <p:xfrm>
            <a:off x="3396" y="1536"/>
            <a:ext cx="252" cy="336"/>
          </p:xfrm>
          <a:graphic>
            <a:graphicData uri="http://schemas.openxmlformats.org/presentationml/2006/ole">
              <mc:AlternateContent xmlns:mc="http://schemas.openxmlformats.org/markup-compatibility/2006">
                <mc:Choice xmlns:v="urn:schemas-microsoft-com:vml" Requires="v">
                  <p:oleObj spid="_x0000_s80204" name="Equation" r:id="rId1" imgW="190500" imgH="254000" progId="Equation.3">
                    <p:embed/>
                  </p:oleObj>
                </mc:Choice>
                <mc:Fallback>
                  <p:oleObj name="Equation" r:id="rId1" imgW="190500" imgH="254000" progId="Equation.3">
                    <p:embed/>
                    <p:pic>
                      <p:nvPicPr>
                        <p:cNvPr id="0" name="图片 8020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 y="1536"/>
                          <a:ext cx="252"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42" name="Object 14"/>
            <p:cNvGraphicFramePr>
              <a:graphicFrameLocks noChangeAspect="1"/>
            </p:cNvGraphicFramePr>
            <p:nvPr/>
          </p:nvGraphicFramePr>
          <p:xfrm>
            <a:off x="3806" y="1248"/>
            <a:ext cx="339" cy="480"/>
          </p:xfrm>
          <a:graphic>
            <a:graphicData uri="http://schemas.openxmlformats.org/presentationml/2006/ole">
              <mc:AlternateContent xmlns:mc="http://schemas.openxmlformats.org/markup-compatibility/2006">
                <mc:Choice xmlns:v="urn:schemas-microsoft-com:vml" Requires="v">
                  <p:oleObj spid="_x0000_s80205" name="Equation" r:id="rId3" imgW="152400" imgH="215900" progId="Equation.3">
                    <p:embed/>
                  </p:oleObj>
                </mc:Choice>
                <mc:Fallback>
                  <p:oleObj name="Equation" r:id="rId3" imgW="152400" imgH="215900" progId="Equation.3">
                    <p:embed/>
                    <p:pic>
                      <p:nvPicPr>
                        <p:cNvPr id="0" name="图片 8020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 y="1248"/>
                          <a:ext cx="339"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3" name="Line 15"/>
            <p:cNvSpPr>
              <a:spLocks noChangeShapeType="1"/>
            </p:cNvSpPr>
            <p:nvPr/>
          </p:nvSpPr>
          <p:spPr bwMode="auto">
            <a:xfrm>
              <a:off x="3456" y="2304"/>
              <a:ext cx="336" cy="0"/>
            </a:xfrm>
            <a:prstGeom prst="line">
              <a:avLst/>
            </a:prstGeom>
            <a:noFill/>
            <a:ln w="12700">
              <a:solidFill>
                <a:srgbClr val="000000"/>
              </a:solidFill>
              <a:round/>
              <a:headEnd type="none" w="sm" len="lg"/>
              <a:tailEnd type="none" w="sm" len="lg"/>
            </a:ln>
            <a:effectLst/>
          </p:spPr>
          <p:txBody>
            <a:bodyPr wrap="none" anchor="ctr"/>
            <a:lstStyle/>
            <a:p>
              <a:endParaRPr lang="zh-CN" altLang="en-US"/>
            </a:p>
          </p:txBody>
        </p:sp>
      </p:grpSp>
      <p:sp>
        <p:nvSpPr>
          <p:cNvPr id="22544" name="Text Box 16"/>
          <p:cNvSpPr txBox="1">
            <a:spLocks noChangeArrowheads="1"/>
          </p:cNvSpPr>
          <p:nvPr/>
        </p:nvSpPr>
        <p:spPr bwMode="auto">
          <a:xfrm>
            <a:off x="381000" y="1066800"/>
            <a:ext cx="5181600" cy="523220"/>
          </a:xfrm>
          <a:prstGeom prst="rect">
            <a:avLst/>
          </a:prstGeom>
          <a:noFill/>
          <a:ln w="9525">
            <a:noFill/>
            <a:miter lim="800000"/>
          </a:ln>
          <a:effectLst/>
        </p:spPr>
        <p:txBody>
          <a:bodyPr wrap="square">
            <a:spAutoFit/>
          </a:bodyPr>
          <a:lstStyle/>
          <a:p>
            <a:pPr>
              <a:spcBef>
                <a:spcPct val="50000"/>
              </a:spcBef>
            </a:pPr>
            <a:r>
              <a:rPr lang="en-US" altLang="zh-CN" sz="2800" dirty="0" smtClean="0">
                <a:solidFill>
                  <a:srgbClr val="FF0000"/>
                </a:solidFill>
                <a:latin typeface="黑体" panose="02010609060101010101" pitchFamily="2" charset="-122"/>
                <a:ea typeface="黑体" panose="02010609060101010101" pitchFamily="2" charset="-122"/>
              </a:rPr>
              <a:t> 3 </a:t>
            </a:r>
            <a:r>
              <a:rPr lang="zh-CN" altLang="en-US" sz="2800" dirty="0" smtClean="0">
                <a:solidFill>
                  <a:srgbClr val="FF0000"/>
                </a:solidFill>
                <a:latin typeface="黑体" panose="02010609060101010101" pitchFamily="2" charset="-122"/>
                <a:ea typeface="黑体" panose="02010609060101010101" pitchFamily="2" charset="-122"/>
              </a:rPr>
              <a:t>极化电荷</a:t>
            </a:r>
            <a:r>
              <a:rPr lang="zh-CN" altLang="en-US" sz="2800" dirty="0">
                <a:solidFill>
                  <a:srgbClr val="FF0000"/>
                </a:solidFill>
                <a:latin typeface="黑体" panose="02010609060101010101" pitchFamily="2" charset="-122"/>
                <a:ea typeface="黑体" panose="02010609060101010101" pitchFamily="2" charset="-122"/>
              </a:rPr>
              <a:t>与自由电荷的关系</a:t>
            </a:r>
            <a:endParaRPr lang="zh-CN" altLang="en-US" sz="2800" dirty="0">
              <a:solidFill>
                <a:srgbClr val="FF0000"/>
              </a:solidFill>
              <a:latin typeface="黑体" panose="02010609060101010101" pitchFamily="2" charset="-122"/>
              <a:ea typeface="黑体" panose="02010609060101010101" pitchFamily="2" charset="-122"/>
            </a:endParaRPr>
          </a:p>
        </p:txBody>
      </p:sp>
      <p:graphicFrame>
        <p:nvGraphicFramePr>
          <p:cNvPr id="22545" name="Object 17"/>
          <p:cNvGraphicFramePr>
            <a:graphicFrameLocks noChangeAspect="1"/>
          </p:cNvGraphicFramePr>
          <p:nvPr/>
        </p:nvGraphicFramePr>
        <p:xfrm>
          <a:off x="762000" y="1555750"/>
          <a:ext cx="3349625" cy="1328738"/>
        </p:xfrm>
        <a:graphic>
          <a:graphicData uri="http://schemas.openxmlformats.org/presentationml/2006/ole">
            <mc:AlternateContent xmlns:mc="http://schemas.openxmlformats.org/markup-compatibility/2006">
              <mc:Choice xmlns:v="urn:schemas-microsoft-com:vml" Requires="v">
                <p:oleObj spid="_x0000_s80206" name="Equation" r:id="rId5" imgW="1054100" imgH="431800" progId="Equation.3">
                  <p:embed/>
                </p:oleObj>
              </mc:Choice>
              <mc:Fallback>
                <p:oleObj name="Equation" r:id="rId5" imgW="1054100" imgH="431800" progId="Equation.3">
                  <p:embed/>
                  <p:pic>
                    <p:nvPicPr>
                      <p:cNvPr id="0" name="图片 802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555750"/>
                        <a:ext cx="3349625" cy="1328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46" name="Object 18"/>
          <p:cNvGraphicFramePr>
            <a:graphicFrameLocks noChangeAspect="1"/>
          </p:cNvGraphicFramePr>
          <p:nvPr/>
        </p:nvGraphicFramePr>
        <p:xfrm>
          <a:off x="1219200" y="2622550"/>
          <a:ext cx="2590800" cy="1373188"/>
        </p:xfrm>
        <a:graphic>
          <a:graphicData uri="http://schemas.openxmlformats.org/presentationml/2006/ole">
            <mc:AlternateContent xmlns:mc="http://schemas.openxmlformats.org/markup-compatibility/2006">
              <mc:Choice xmlns:v="urn:schemas-microsoft-com:vml" Requires="v">
                <p:oleObj spid="_x0000_s80207" name="Equation" r:id="rId7" imgW="812165" imgH="431800" progId="Equation.3">
                  <p:embed/>
                </p:oleObj>
              </mc:Choice>
              <mc:Fallback>
                <p:oleObj name="Equation" r:id="rId7" imgW="812165" imgH="431800" progId="Equation.3">
                  <p:embed/>
                  <p:pic>
                    <p:nvPicPr>
                      <p:cNvPr id="0" name="图片 802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2622550"/>
                        <a:ext cx="2590800" cy="1373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47" name="Object 19"/>
          <p:cNvGraphicFramePr>
            <a:graphicFrameLocks noChangeAspect="1"/>
          </p:cNvGraphicFramePr>
          <p:nvPr/>
        </p:nvGraphicFramePr>
        <p:xfrm>
          <a:off x="838200" y="4070350"/>
          <a:ext cx="2819400" cy="1292225"/>
        </p:xfrm>
        <a:graphic>
          <a:graphicData uri="http://schemas.openxmlformats.org/presentationml/2006/ole">
            <mc:AlternateContent xmlns:mc="http://schemas.openxmlformats.org/markup-compatibility/2006">
              <mc:Choice xmlns:v="urn:schemas-microsoft-com:vml" Requires="v">
                <p:oleObj spid="_x0000_s80208" name="Equation" r:id="rId9" imgW="812165" imgH="431800" progId="Equation.3">
                  <p:embed/>
                </p:oleObj>
              </mc:Choice>
              <mc:Fallback>
                <p:oleObj name="Equation" r:id="rId9" imgW="812165" imgH="431800" progId="Equation.3">
                  <p:embed/>
                  <p:pic>
                    <p:nvPicPr>
                      <p:cNvPr id="0" name="图片 802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4070350"/>
                        <a:ext cx="2819400" cy="1292225"/>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rgbClr val="006666"/>
                        </a:solidFill>
                        <a:miter lim="800000"/>
                        <a:headEnd/>
                        <a:tailEnd/>
                      </a:ln>
                    </p:spPr>
                  </p:pic>
                </p:oleObj>
              </mc:Fallback>
            </mc:AlternateContent>
          </a:graphicData>
        </a:graphic>
      </p:graphicFrame>
      <p:graphicFrame>
        <p:nvGraphicFramePr>
          <p:cNvPr id="22548" name="Object 20"/>
          <p:cNvGraphicFramePr>
            <a:graphicFrameLocks noChangeAspect="1"/>
          </p:cNvGraphicFramePr>
          <p:nvPr/>
        </p:nvGraphicFramePr>
        <p:xfrm>
          <a:off x="838200" y="5518150"/>
          <a:ext cx="2667000" cy="1263650"/>
        </p:xfrm>
        <a:graphic>
          <a:graphicData uri="http://schemas.openxmlformats.org/presentationml/2006/ole">
            <mc:AlternateContent xmlns:mc="http://schemas.openxmlformats.org/markup-compatibility/2006">
              <mc:Choice xmlns:v="urn:schemas-microsoft-com:vml" Requires="v">
                <p:oleObj spid="_x0000_s80209" name="Equation" r:id="rId11" imgW="812165" imgH="431800" progId="Equation.3">
                  <p:embed/>
                </p:oleObj>
              </mc:Choice>
              <mc:Fallback>
                <p:oleObj name="Equation" r:id="rId11" imgW="812165" imgH="431800" progId="Equation.3">
                  <p:embed/>
                  <p:pic>
                    <p:nvPicPr>
                      <p:cNvPr id="0" name="图片 802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 y="5518150"/>
                        <a:ext cx="2667000" cy="1263650"/>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rgbClr val="006666"/>
                        </a:solidFill>
                        <a:miter lim="800000"/>
                        <a:headEnd/>
                        <a:tailEnd/>
                      </a:ln>
                    </p:spPr>
                  </p:pic>
                </p:oleObj>
              </mc:Fallback>
            </mc:AlternateContent>
          </a:graphicData>
        </a:graphic>
      </p:graphicFrame>
      <p:graphicFrame>
        <p:nvGraphicFramePr>
          <p:cNvPr id="22549" name="Object 21"/>
          <p:cNvGraphicFramePr>
            <a:graphicFrameLocks noChangeAspect="1"/>
          </p:cNvGraphicFramePr>
          <p:nvPr/>
        </p:nvGraphicFramePr>
        <p:xfrm>
          <a:off x="3930650" y="5100638"/>
          <a:ext cx="5092700" cy="722312"/>
        </p:xfrm>
        <a:graphic>
          <a:graphicData uri="http://schemas.openxmlformats.org/presentationml/2006/ole">
            <mc:AlternateContent xmlns:mc="http://schemas.openxmlformats.org/markup-compatibility/2006">
              <mc:Choice xmlns:v="urn:schemas-microsoft-com:vml" Requires="v">
                <p:oleObj spid="_x0000_s80210" name="Equation" r:id="rId13" imgW="1612900" imgH="228600" progId="Equation.DSMT4">
                  <p:embed/>
                </p:oleObj>
              </mc:Choice>
              <mc:Fallback>
                <p:oleObj name="Equation" r:id="rId13" imgW="1612900" imgH="228600" progId="Equation.DSMT4">
                  <p:embed/>
                  <p:pic>
                    <p:nvPicPr>
                      <p:cNvPr id="0" name="图片 8020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0650" y="5100638"/>
                        <a:ext cx="5092700" cy="722312"/>
                      </a:xfrm>
                      <a:prstGeom prst="rect">
                        <a:avLst/>
                      </a:prstGeom>
                      <a:noFill/>
                      <a:ln>
                        <a:noFill/>
                      </a:ln>
                      <a:extLst>
                        <a:ext uri="{909E8E84-426E-40DD-AFC4-6F175D3DCCD1}">
                          <a14:hiddenFill xmlns:a14="http://schemas.microsoft.com/office/drawing/2010/main">
                            <a:gradFill rotWithShape="0">
                              <a:gsLst>
                                <a:gs pos="0">
                                  <a:schemeClr val="accent1"/>
                                </a:gs>
                                <a:gs pos="50000">
                                  <a:schemeClr val="accent1">
                                    <a:gamma/>
                                    <a:tint val="0"/>
                                    <a:invGamma/>
                                  </a:schemeClr>
                                </a:gs>
                                <a:gs pos="100000">
                                  <a:schemeClr val="accent1"/>
                                </a:gs>
                              </a:gsLst>
                              <a:lin ang="5400000" scaled="1"/>
                            </a:gra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3" name="Group 22"/>
          <p:cNvGrpSpPr/>
          <p:nvPr/>
        </p:nvGrpSpPr>
        <p:grpSpPr bwMode="auto">
          <a:xfrm>
            <a:off x="6248400" y="2393950"/>
            <a:ext cx="604838" cy="1981200"/>
            <a:chOff x="4176" y="1152"/>
            <a:chExt cx="381" cy="1248"/>
          </a:xfrm>
        </p:grpSpPr>
        <p:sp>
          <p:nvSpPr>
            <p:cNvPr id="22551" name="Line 23"/>
            <p:cNvSpPr>
              <a:spLocks noChangeShapeType="1"/>
            </p:cNvSpPr>
            <p:nvPr/>
          </p:nvSpPr>
          <p:spPr bwMode="auto">
            <a:xfrm>
              <a:off x="4176" y="1152"/>
              <a:ext cx="0" cy="1248"/>
            </a:xfrm>
            <a:prstGeom prst="line">
              <a:avLst/>
            </a:prstGeom>
            <a:noFill/>
            <a:ln w="38100">
              <a:solidFill>
                <a:srgbClr val="CC00CC"/>
              </a:solidFill>
              <a:round/>
              <a:headEnd type="none" w="sm" len="lg"/>
              <a:tailEnd type="triangle" w="sm" len="lg"/>
            </a:ln>
            <a:effectLst/>
          </p:spPr>
          <p:txBody>
            <a:bodyPr wrap="none" anchor="ctr"/>
            <a:lstStyle/>
            <a:p>
              <a:endParaRPr lang="zh-CN" altLang="en-US"/>
            </a:p>
          </p:txBody>
        </p:sp>
        <p:graphicFrame>
          <p:nvGraphicFramePr>
            <p:cNvPr id="22552" name="Object 24"/>
            <p:cNvGraphicFramePr>
              <a:graphicFrameLocks noChangeAspect="1"/>
            </p:cNvGraphicFramePr>
            <p:nvPr/>
          </p:nvGraphicFramePr>
          <p:xfrm>
            <a:off x="4176" y="1536"/>
            <a:ext cx="381" cy="480"/>
          </p:xfrm>
          <a:graphic>
            <a:graphicData uri="http://schemas.openxmlformats.org/presentationml/2006/ole">
              <mc:AlternateContent xmlns:mc="http://schemas.openxmlformats.org/markup-compatibility/2006">
                <mc:Choice xmlns:v="urn:schemas-microsoft-com:vml" Requires="v">
                  <p:oleObj spid="_x0000_s80211" name="公式" r:id="rId15" imgW="3918585" imgH="4963795" progId="Equation.3">
                    <p:embed/>
                  </p:oleObj>
                </mc:Choice>
                <mc:Fallback>
                  <p:oleObj name="公式" r:id="rId15" imgW="3918585" imgH="4963795" progId="Equation.3">
                    <p:embed/>
                    <p:pic>
                      <p:nvPicPr>
                        <p:cNvPr id="0" name="图片 80210"/>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76" y="1536"/>
                          <a:ext cx="381"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25"/>
          <p:cNvGrpSpPr/>
          <p:nvPr/>
        </p:nvGrpSpPr>
        <p:grpSpPr bwMode="auto">
          <a:xfrm>
            <a:off x="7010400" y="3003550"/>
            <a:ext cx="644525" cy="762000"/>
            <a:chOff x="4656" y="1536"/>
            <a:chExt cx="406" cy="480"/>
          </a:xfrm>
        </p:grpSpPr>
        <p:sp>
          <p:nvSpPr>
            <p:cNvPr id="22554" name="Line 26"/>
            <p:cNvSpPr>
              <a:spLocks noChangeShapeType="1"/>
            </p:cNvSpPr>
            <p:nvPr/>
          </p:nvSpPr>
          <p:spPr bwMode="auto">
            <a:xfrm flipV="1">
              <a:off x="4656" y="1536"/>
              <a:ext cx="0" cy="480"/>
            </a:xfrm>
            <a:prstGeom prst="line">
              <a:avLst/>
            </a:prstGeom>
            <a:noFill/>
            <a:ln w="38100">
              <a:solidFill>
                <a:srgbClr val="0000FF"/>
              </a:solidFill>
              <a:round/>
              <a:headEnd type="none" w="sm" len="lg"/>
              <a:tailEnd type="triangle" w="sm" len="lg"/>
            </a:ln>
            <a:effectLst/>
          </p:spPr>
          <p:txBody>
            <a:bodyPr wrap="none" anchor="ctr"/>
            <a:lstStyle/>
            <a:p>
              <a:endParaRPr lang="zh-CN" altLang="en-US"/>
            </a:p>
          </p:txBody>
        </p:sp>
        <p:graphicFrame>
          <p:nvGraphicFramePr>
            <p:cNvPr id="22555" name="Object 27"/>
            <p:cNvGraphicFramePr>
              <a:graphicFrameLocks noChangeAspect="1"/>
            </p:cNvGraphicFramePr>
            <p:nvPr/>
          </p:nvGraphicFramePr>
          <p:xfrm>
            <a:off x="4704" y="1536"/>
            <a:ext cx="358" cy="384"/>
          </p:xfrm>
          <a:graphic>
            <a:graphicData uri="http://schemas.openxmlformats.org/presentationml/2006/ole">
              <mc:AlternateContent xmlns:mc="http://schemas.openxmlformats.org/markup-compatibility/2006">
                <mc:Choice xmlns:v="urn:schemas-microsoft-com:vml" Requires="v">
                  <p:oleObj spid="_x0000_s80212" name="Equation" r:id="rId17" imgW="3657600" imgH="3918585" progId="Equation.3">
                    <p:embed/>
                  </p:oleObj>
                </mc:Choice>
                <mc:Fallback>
                  <p:oleObj name="Equation" r:id="rId17" imgW="3657600" imgH="3918585" progId="Equation.3">
                    <p:embed/>
                    <p:pic>
                      <p:nvPicPr>
                        <p:cNvPr id="0" name="图片 80211"/>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04" y="1536"/>
                          <a:ext cx="358"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28"/>
          <p:cNvGrpSpPr/>
          <p:nvPr/>
        </p:nvGrpSpPr>
        <p:grpSpPr bwMode="auto">
          <a:xfrm>
            <a:off x="7772400" y="2851150"/>
            <a:ext cx="620713" cy="1066800"/>
            <a:chOff x="5136" y="1440"/>
            <a:chExt cx="391" cy="672"/>
          </a:xfrm>
        </p:grpSpPr>
        <p:sp>
          <p:nvSpPr>
            <p:cNvPr id="22557" name="Line 29"/>
            <p:cNvSpPr>
              <a:spLocks noChangeShapeType="1"/>
            </p:cNvSpPr>
            <p:nvPr/>
          </p:nvSpPr>
          <p:spPr bwMode="auto">
            <a:xfrm>
              <a:off x="5136" y="1440"/>
              <a:ext cx="0" cy="672"/>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aphicFrame>
          <p:nvGraphicFramePr>
            <p:cNvPr id="22558" name="Object 30"/>
            <p:cNvGraphicFramePr>
              <a:graphicFrameLocks noChangeAspect="1"/>
            </p:cNvGraphicFramePr>
            <p:nvPr/>
          </p:nvGraphicFramePr>
          <p:xfrm>
            <a:off x="5184" y="1488"/>
            <a:ext cx="343" cy="432"/>
          </p:xfrm>
          <a:graphic>
            <a:graphicData uri="http://schemas.openxmlformats.org/presentationml/2006/ole">
              <mc:AlternateContent xmlns:mc="http://schemas.openxmlformats.org/markup-compatibility/2006">
                <mc:Choice xmlns:v="urn:schemas-microsoft-com:vml" Requires="v">
                  <p:oleObj spid="_x0000_s80213" name="公式" r:id="rId19" imgW="3134995" imgH="3918585" progId="Equation.3">
                    <p:embed/>
                  </p:oleObj>
                </mc:Choice>
                <mc:Fallback>
                  <p:oleObj name="公式" r:id="rId19" imgW="3134995" imgH="3918585" progId="Equation.3">
                    <p:embed/>
                    <p:pic>
                      <p:nvPicPr>
                        <p:cNvPr id="0" name="图片 80212"/>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84" y="1488"/>
                          <a:ext cx="343"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2559" name="Object 31"/>
          <p:cNvGraphicFramePr>
            <a:graphicFrameLocks noChangeAspect="1"/>
          </p:cNvGraphicFramePr>
          <p:nvPr/>
        </p:nvGraphicFramePr>
        <p:xfrm>
          <a:off x="4800600" y="6051550"/>
          <a:ext cx="3200400" cy="693738"/>
        </p:xfrm>
        <a:graphic>
          <a:graphicData uri="http://schemas.openxmlformats.org/presentationml/2006/ole">
            <mc:AlternateContent xmlns:mc="http://schemas.openxmlformats.org/markup-compatibility/2006">
              <mc:Choice xmlns:v="urn:schemas-microsoft-com:vml" Requires="v">
                <p:oleObj spid="_x0000_s80214" name="Equation" r:id="rId21" imgW="990600" imgH="228600" progId="Equation.DSMT4">
                  <p:embed/>
                </p:oleObj>
              </mc:Choice>
              <mc:Fallback>
                <p:oleObj name="Equation" r:id="rId21" imgW="990600" imgH="228600" progId="Equation.DSMT4">
                  <p:embed/>
                  <p:pic>
                    <p:nvPicPr>
                      <p:cNvPr id="0" name="图片 802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0600" y="6051550"/>
                        <a:ext cx="3200400" cy="693738"/>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rgbClr val="006666"/>
                        </a:solidFill>
                        <a:miter lim="800000"/>
                        <a:headEnd/>
                        <a:tailEnd/>
                      </a:ln>
                    </p:spPr>
                  </p:pic>
                </p:oleObj>
              </mc:Fallback>
            </mc:AlternateContent>
          </a:graphicData>
        </a:graphic>
      </p:graphicFrame>
      <p:sp>
        <p:nvSpPr>
          <p:cNvPr id="32" name="矩形 31"/>
          <p:cNvSpPr/>
          <p:nvPr/>
        </p:nvSpPr>
        <p:spPr>
          <a:xfrm>
            <a:off x="685800" y="152400"/>
            <a:ext cx="4083169" cy="584775"/>
          </a:xfrm>
          <a:prstGeom prst="rect">
            <a:avLst/>
          </a:prstGeom>
        </p:spPr>
        <p:txBody>
          <a:bodyPr wrap="none">
            <a:spAutoFit/>
          </a:bodyPr>
          <a:lstStyle/>
          <a:p>
            <a:r>
              <a:rPr lang="zh-CN" altLang="en-US" sz="3200" b="1" dirty="0">
                <a:solidFill>
                  <a:srgbClr val="00B050"/>
                </a:solidFill>
                <a:latin typeface="黑体" panose="02010609060101010101" pitchFamily="2" charset="-122"/>
                <a:ea typeface="黑体" panose="02010609060101010101" pitchFamily="2" charset="-122"/>
              </a:rPr>
              <a:t>二</a:t>
            </a:r>
            <a:r>
              <a:rPr lang="en-US" altLang="zh-CN" sz="3200" b="1" dirty="0" smtClean="0">
                <a:solidFill>
                  <a:srgbClr val="00B050"/>
                </a:solidFill>
                <a:latin typeface="黑体" panose="02010609060101010101" pitchFamily="2" charset="-122"/>
                <a:ea typeface="黑体" panose="02010609060101010101" pitchFamily="2" charset="-122"/>
              </a:rPr>
              <a:t> </a:t>
            </a:r>
            <a:r>
              <a:rPr lang="zh-CN" altLang="en-US" sz="3200" b="1" dirty="0">
                <a:solidFill>
                  <a:srgbClr val="00B050"/>
                </a:solidFill>
                <a:latin typeface="黑体" panose="02010609060101010101" pitchFamily="2" charset="-122"/>
                <a:ea typeface="黑体" panose="02010609060101010101" pitchFamily="2" charset="-122"/>
              </a:rPr>
              <a:t>电介质的分子描述</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ppt_h/2"/>
                                          </p:val>
                                        </p:tav>
                                        <p:tav tm="100000">
                                          <p:val>
                                            <p:strVal val="#ppt_y"/>
                                          </p:val>
                                        </p:tav>
                                      </p:tavLst>
                                    </p:anim>
                                    <p:anim calcmode="lin" valueType="num">
                                      <p:cBhvr>
                                        <p:cTn id="14" dur="500" fill="hold"/>
                                        <p:tgtEl>
                                          <p:spTgt spid="3"/>
                                        </p:tgtEl>
                                        <p:attrNameLst>
                                          <p:attrName>ppt_w</p:attrName>
                                        </p:attrNameLst>
                                      </p:cBhvr>
                                      <p:tavLst>
                                        <p:tav tm="0">
                                          <p:val>
                                            <p:strVal val="#ppt_w"/>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ppt_h/2"/>
                                          </p:val>
                                        </p:tav>
                                        <p:tav tm="100000">
                                          <p:val>
                                            <p:strVal val="#ppt_y"/>
                                          </p:val>
                                        </p:tav>
                                      </p:tavLst>
                                    </p:anim>
                                    <p:anim calcmode="lin" valueType="num">
                                      <p:cBhvr>
                                        <p:cTn id="22" dur="500" fill="hold"/>
                                        <p:tgtEl>
                                          <p:spTgt spid="4"/>
                                        </p:tgtEl>
                                        <p:attrNameLst>
                                          <p:attrName>ppt_w</p:attrName>
                                        </p:attrNameLst>
                                      </p:cBhvr>
                                      <p:tavLst>
                                        <p:tav tm="0">
                                          <p:val>
                                            <p:strVal val="#ppt_w"/>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ppt_x</p:attrName>
                                        </p:attrNameLst>
                                      </p:cBhvr>
                                      <p:tavLst>
                                        <p:tav tm="0">
                                          <p:val>
                                            <p:strVal val="#ppt_x"/>
                                          </p:val>
                                        </p:tav>
                                        <p:tav tm="100000">
                                          <p:val>
                                            <p:strVal val="#ppt_x"/>
                                          </p:val>
                                        </p:tav>
                                      </p:tavLst>
                                    </p:anim>
                                    <p:anim calcmode="lin" valueType="num">
                                      <p:cBhvr>
                                        <p:cTn id="29" dur="500" fill="hold"/>
                                        <p:tgtEl>
                                          <p:spTgt spid="5"/>
                                        </p:tgtEl>
                                        <p:attrNameLst>
                                          <p:attrName>ppt_y</p:attrName>
                                        </p:attrNameLst>
                                      </p:cBhvr>
                                      <p:tavLst>
                                        <p:tav tm="0">
                                          <p:val>
                                            <p:strVal val="#ppt_y-#ppt_h/2"/>
                                          </p:val>
                                        </p:tav>
                                        <p:tav tm="100000">
                                          <p:val>
                                            <p:strVal val="#ppt_y"/>
                                          </p:val>
                                        </p:tav>
                                      </p:tavLst>
                                    </p:anim>
                                    <p:anim calcmode="lin" valueType="num">
                                      <p:cBhvr>
                                        <p:cTn id="30" dur="500" fill="hold"/>
                                        <p:tgtEl>
                                          <p:spTgt spid="5"/>
                                        </p:tgtEl>
                                        <p:attrNameLst>
                                          <p:attrName>ppt_w</p:attrName>
                                        </p:attrNameLst>
                                      </p:cBhvr>
                                      <p:tavLst>
                                        <p:tav tm="0">
                                          <p:val>
                                            <p:strVal val="#ppt_w"/>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nodeType="clickEffect">
                                  <p:stCondLst>
                                    <p:cond delay="0"/>
                                  </p:stCondLst>
                                  <p:childTnLst>
                                    <p:set>
                                      <p:cBhvr>
                                        <p:cTn id="35" dur="1" fill="hold">
                                          <p:stCondLst>
                                            <p:cond delay="0"/>
                                          </p:stCondLst>
                                        </p:cTn>
                                        <p:tgtEl>
                                          <p:spTgt spid="22545"/>
                                        </p:tgtEl>
                                        <p:attrNameLst>
                                          <p:attrName>style.visibility</p:attrName>
                                        </p:attrNameLst>
                                      </p:cBhvr>
                                      <p:to>
                                        <p:strVal val="visible"/>
                                      </p:to>
                                    </p:set>
                                    <p:animEffect transition="in" filter="blinds(vertical)">
                                      <p:cBhvr>
                                        <p:cTn id="36" dur="500"/>
                                        <p:tgtEl>
                                          <p:spTgt spid="2254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nodeType="clickEffect">
                                  <p:stCondLst>
                                    <p:cond delay="0"/>
                                  </p:stCondLst>
                                  <p:childTnLst>
                                    <p:set>
                                      <p:cBhvr>
                                        <p:cTn id="40" dur="1" fill="hold">
                                          <p:stCondLst>
                                            <p:cond delay="0"/>
                                          </p:stCondLst>
                                        </p:cTn>
                                        <p:tgtEl>
                                          <p:spTgt spid="22546"/>
                                        </p:tgtEl>
                                        <p:attrNameLst>
                                          <p:attrName>style.visibility</p:attrName>
                                        </p:attrNameLst>
                                      </p:cBhvr>
                                      <p:to>
                                        <p:strVal val="visible"/>
                                      </p:to>
                                    </p:set>
                                    <p:animEffect transition="in" filter="blinds(vertical)">
                                      <p:cBhvr>
                                        <p:cTn id="41" dur="500"/>
                                        <p:tgtEl>
                                          <p:spTgt spid="2254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2547"/>
                                        </p:tgtEl>
                                        <p:attrNameLst>
                                          <p:attrName>style.visibility</p:attrName>
                                        </p:attrNameLst>
                                      </p:cBhvr>
                                      <p:to>
                                        <p:strVal val="visible"/>
                                      </p:to>
                                    </p:set>
                                    <p:animEffect transition="in" filter="blinds(horizontal)">
                                      <p:cBhvr>
                                        <p:cTn id="46" dur="500"/>
                                        <p:tgtEl>
                                          <p:spTgt spid="2254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2548"/>
                                        </p:tgtEl>
                                        <p:attrNameLst>
                                          <p:attrName>style.visibility</p:attrName>
                                        </p:attrNameLst>
                                      </p:cBhvr>
                                      <p:to>
                                        <p:strVal val="visible"/>
                                      </p:to>
                                    </p:set>
                                    <p:animEffect transition="in" filter="blinds(horizontal)">
                                      <p:cBhvr>
                                        <p:cTn id="51" dur="500"/>
                                        <p:tgtEl>
                                          <p:spTgt spid="2254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5" fill="hold" nodeType="clickEffect">
                                  <p:stCondLst>
                                    <p:cond delay="0"/>
                                  </p:stCondLst>
                                  <p:childTnLst>
                                    <p:set>
                                      <p:cBhvr>
                                        <p:cTn id="55" dur="1" fill="hold">
                                          <p:stCondLst>
                                            <p:cond delay="0"/>
                                          </p:stCondLst>
                                        </p:cTn>
                                        <p:tgtEl>
                                          <p:spTgt spid="22549"/>
                                        </p:tgtEl>
                                        <p:attrNameLst>
                                          <p:attrName>style.visibility</p:attrName>
                                        </p:attrNameLst>
                                      </p:cBhvr>
                                      <p:to>
                                        <p:strVal val="visible"/>
                                      </p:to>
                                    </p:set>
                                    <p:animEffect transition="in" filter="blinds(vertical)">
                                      <p:cBhvr>
                                        <p:cTn id="56" dur="500"/>
                                        <p:tgtEl>
                                          <p:spTgt spid="22549"/>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22559"/>
                                        </p:tgtEl>
                                        <p:attrNameLst>
                                          <p:attrName>style.visibility</p:attrName>
                                        </p:attrNameLst>
                                      </p:cBhvr>
                                      <p:to>
                                        <p:strVal val="visible"/>
                                      </p:to>
                                    </p:set>
                                    <p:animEffect transition="in" filter="blinds(horizontal)">
                                      <p:cBhvr>
                                        <p:cTn id="61" dur="500"/>
                                        <p:tgtEl>
                                          <p:spTgt spid="22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5800" y="152400"/>
            <a:ext cx="4083169" cy="584775"/>
          </a:xfrm>
          <a:prstGeom prst="rect">
            <a:avLst/>
          </a:prstGeom>
        </p:spPr>
        <p:txBody>
          <a:bodyPr wrap="none">
            <a:spAutoFit/>
          </a:bodyPr>
          <a:lstStyle/>
          <a:p>
            <a:r>
              <a:rPr lang="zh-CN" altLang="en-US" sz="3200" b="1" dirty="0">
                <a:solidFill>
                  <a:srgbClr val="00B050"/>
                </a:solidFill>
                <a:latin typeface="黑体" panose="02010609060101010101" pitchFamily="2" charset="-122"/>
                <a:ea typeface="黑体" panose="02010609060101010101" pitchFamily="2" charset="-122"/>
              </a:rPr>
              <a:t>二</a:t>
            </a:r>
            <a:r>
              <a:rPr lang="en-US" altLang="zh-CN" sz="3200" b="1" dirty="0" smtClean="0">
                <a:solidFill>
                  <a:srgbClr val="00B050"/>
                </a:solidFill>
                <a:latin typeface="黑体" panose="02010609060101010101" pitchFamily="2" charset="-122"/>
                <a:ea typeface="黑体" panose="02010609060101010101" pitchFamily="2" charset="-122"/>
              </a:rPr>
              <a:t> </a:t>
            </a:r>
            <a:r>
              <a:rPr lang="zh-CN" altLang="en-US" sz="3200" b="1" dirty="0">
                <a:solidFill>
                  <a:srgbClr val="00B050"/>
                </a:solidFill>
                <a:latin typeface="黑体" panose="02010609060101010101" pitchFamily="2" charset="-122"/>
                <a:ea typeface="黑体" panose="02010609060101010101" pitchFamily="2" charset="-122"/>
              </a:rPr>
              <a:t>电介质的分子描述</a:t>
            </a:r>
            <a:endParaRPr lang="zh-CN" altLang="en-US" sz="3200" b="1" dirty="0">
              <a:solidFill>
                <a:srgbClr val="00B050"/>
              </a:solidFill>
              <a:latin typeface="黑体" panose="02010609060101010101" pitchFamily="2" charset="-122"/>
              <a:ea typeface="黑体" panose="02010609060101010101" pitchFamily="2" charset="-122"/>
            </a:endParaRPr>
          </a:p>
        </p:txBody>
      </p:sp>
      <p:sp>
        <p:nvSpPr>
          <p:cNvPr id="3" name="矩形 2"/>
          <p:cNvSpPr/>
          <p:nvPr/>
        </p:nvSpPr>
        <p:spPr>
          <a:xfrm>
            <a:off x="381000" y="1226437"/>
            <a:ext cx="6324600" cy="4793363"/>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6.3.1 </a:t>
            </a: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电介质部分填充的电容器</a:t>
            </a:r>
            <a:r>
              <a:rPr lang="zh-CN"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如</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图所</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示，平行板电容器极板面积为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S</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，间距为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d</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，充电后两极板电势差为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U</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。然后断开电源，在两极板间放入相对电容率为</a:t>
            </a:r>
            <a:r>
              <a:rPr lang="en-US" altLang="zh-CN" sz="2800" i="1" dirty="0" err="1">
                <a:latin typeface="Times New Roman" panose="02020603050405020304" pitchFamily="18" charset="0"/>
                <a:ea typeface="黑体" panose="02010609060101010101" pitchFamily="2" charset="-122"/>
                <a:cs typeface="Times New Roman" panose="02020603050405020304" pitchFamily="18" charset="0"/>
              </a:rPr>
              <a:t>ε</a:t>
            </a:r>
            <a:r>
              <a:rPr lang="en-US" altLang="zh-CN" sz="2800" i="1" baseline="-25000" dirty="0" err="1">
                <a:latin typeface="Times New Roman" panose="02020603050405020304" pitchFamily="18" charset="0"/>
                <a:ea typeface="黑体" panose="02010609060101010101" pitchFamily="2"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，与极板相同截面积</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S</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、厚度为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l</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的电介质。求：（</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）插入电介质后，介质表面的极化电荷；（</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）极板和电介质之间的电场强度；（</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）电介质内的电场强度；（</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d</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）插入电介质后该电容器的电容。</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98306" name="Picture 2" descr="C:\Users\zhangru\Desktop\新教材ppt\上册整合后的图片\6.3.6.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05600" y="737175"/>
            <a:ext cx="2057401" cy="5482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5800" y="152400"/>
            <a:ext cx="4083169" cy="584775"/>
          </a:xfrm>
          <a:prstGeom prst="rect">
            <a:avLst/>
          </a:prstGeom>
        </p:spPr>
        <p:txBody>
          <a:bodyPr wrap="none">
            <a:spAutoFit/>
          </a:bodyPr>
          <a:lstStyle/>
          <a:p>
            <a:r>
              <a:rPr lang="zh-CN" altLang="en-US" sz="3200" b="1" dirty="0">
                <a:solidFill>
                  <a:srgbClr val="00B050"/>
                </a:solidFill>
                <a:latin typeface="黑体" panose="02010609060101010101" pitchFamily="2" charset="-122"/>
                <a:ea typeface="黑体" panose="02010609060101010101" pitchFamily="2" charset="-122"/>
              </a:rPr>
              <a:t>二</a:t>
            </a:r>
            <a:r>
              <a:rPr lang="en-US" altLang="zh-CN" sz="3200" b="1" dirty="0" smtClean="0">
                <a:solidFill>
                  <a:srgbClr val="00B050"/>
                </a:solidFill>
                <a:latin typeface="黑体" panose="02010609060101010101" pitchFamily="2" charset="-122"/>
                <a:ea typeface="黑体" panose="02010609060101010101" pitchFamily="2" charset="-122"/>
              </a:rPr>
              <a:t> </a:t>
            </a:r>
            <a:r>
              <a:rPr lang="zh-CN" altLang="en-US" sz="3200" b="1" dirty="0">
                <a:solidFill>
                  <a:srgbClr val="00B050"/>
                </a:solidFill>
                <a:latin typeface="黑体" panose="02010609060101010101" pitchFamily="2" charset="-122"/>
                <a:ea typeface="黑体" panose="02010609060101010101" pitchFamily="2" charset="-122"/>
              </a:rPr>
              <a:t>电介质的分子描述</a:t>
            </a:r>
            <a:endParaRPr lang="zh-CN" altLang="en-US" sz="3200" b="1" dirty="0">
              <a:solidFill>
                <a:srgbClr val="00B050"/>
              </a:solidFill>
              <a:latin typeface="黑体" panose="02010609060101010101" pitchFamily="2" charset="-122"/>
              <a:ea typeface="黑体" panose="02010609060101010101" pitchFamily="2" charset="-122"/>
            </a:endParaRPr>
          </a:p>
        </p:txBody>
      </p:sp>
      <p:sp>
        <p:nvSpPr>
          <p:cNvPr id="3" name="矩形 2"/>
          <p:cNvSpPr/>
          <p:nvPr/>
        </p:nvSpPr>
        <p:spPr>
          <a:xfrm>
            <a:off x="0" y="914400"/>
            <a:ext cx="5732660" cy="523220"/>
          </a:xfrm>
          <a:prstGeom prst="rect">
            <a:avLst/>
          </a:prstGeom>
        </p:spPr>
        <p:txBody>
          <a:bodyPr wrap="none">
            <a:spAutoFit/>
          </a:bodyPr>
          <a:lstStyle/>
          <a:p>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）电介质上的极化电荷为：</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4" name="矩形 3"/>
          <p:cNvSpPr/>
          <p:nvPr/>
        </p:nvSpPr>
        <p:spPr>
          <a:xfrm>
            <a:off x="172409" y="2703493"/>
            <a:ext cx="8686800" cy="1001556"/>
          </a:xfrm>
          <a:prstGeom prst="rect">
            <a:avLst/>
          </a:prstGeom>
        </p:spPr>
        <p:txBody>
          <a:bodyPr wrap="square">
            <a:spAutoFit/>
          </a:bodyPr>
          <a:lstStyle/>
          <a:p>
            <a:pPr>
              <a:lnSpc>
                <a:spcPct val="110000"/>
              </a:lnSpc>
            </a:pP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）极板上的电荷并未发生改变，所以极板和电介质间隙的电场强度与无电介质时的电场强度相同，则：</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矩形 4"/>
          <p:cNvSpPr/>
          <p:nvPr/>
        </p:nvSpPr>
        <p:spPr>
          <a:xfrm>
            <a:off x="174684" y="4659330"/>
            <a:ext cx="5105400" cy="523220"/>
          </a:xfrm>
          <a:prstGeom prst="rect">
            <a:avLst/>
          </a:prstGeom>
        </p:spPr>
        <p:txBody>
          <a:bodyPr wrap="square">
            <a:spAutoFit/>
          </a:bodyPr>
          <a:lstStyle/>
          <a:p>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）电介质内的电场强度为：</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2819400" y="1458450"/>
          <a:ext cx="4651531" cy="1059515"/>
        </p:xfrm>
        <a:graphic>
          <a:graphicData uri="http://schemas.openxmlformats.org/presentationml/2006/ole">
            <mc:AlternateContent xmlns:mc="http://schemas.openxmlformats.org/markup-compatibility/2006">
              <mc:Choice xmlns:v="urn:schemas-microsoft-com:vml" Requires="v">
                <p:oleObj spid="_x0000_s99395" name="" r:id="rId1" imgW="1714500" imgH="381000" progId="Equation.DSMT4">
                  <p:embed/>
                </p:oleObj>
              </mc:Choice>
              <mc:Fallback>
                <p:oleObj name="" r:id="rId1" imgW="1714500" imgH="3810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458450"/>
                        <a:ext cx="4651531" cy="1059515"/>
                      </a:xfrm>
                      <a:prstGeom prst="rect">
                        <a:avLst/>
                      </a:prstGeom>
                      <a:noFill/>
                    </p:spPr>
                  </p:pic>
                </p:oleObj>
              </mc:Fallback>
            </mc:AlternateContent>
          </a:graphicData>
        </a:graphic>
      </p:graphicFrame>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4007520" y="3678850"/>
          <a:ext cx="1326480" cy="969350"/>
        </p:xfrm>
        <a:graphic>
          <a:graphicData uri="http://schemas.openxmlformats.org/presentationml/2006/ole">
            <mc:AlternateContent xmlns:mc="http://schemas.openxmlformats.org/markup-compatibility/2006">
              <mc:Choice xmlns:v="urn:schemas-microsoft-com:vml" Requires="v">
                <p:oleObj spid="_x0000_s99396" name="" r:id="rId3" imgW="494665" imgH="355600" progId="Equation.DSMT4">
                  <p:embed/>
                </p:oleObj>
              </mc:Choice>
              <mc:Fallback>
                <p:oleObj name="" r:id="rId3" imgW="494665" imgH="355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7520" y="3678850"/>
                        <a:ext cx="1326480" cy="969350"/>
                      </a:xfrm>
                      <a:prstGeom prst="rect">
                        <a:avLst/>
                      </a:prstGeom>
                      <a:noFill/>
                    </p:spPr>
                  </p:pic>
                </p:oleObj>
              </mc:Fallback>
            </mc:AlternateContent>
          </a:graphicData>
        </a:graphic>
      </p:graphicFrame>
      <p:sp>
        <p:nvSpPr>
          <p:cNvPr id="1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p:cNvGraphicFramePr>
            <a:graphicFrameLocks noChangeAspect="1"/>
          </p:cNvGraphicFramePr>
          <p:nvPr/>
        </p:nvGraphicFramePr>
        <p:xfrm>
          <a:off x="3667029" y="5322482"/>
          <a:ext cx="2203879" cy="1038610"/>
        </p:xfrm>
        <a:graphic>
          <a:graphicData uri="http://schemas.openxmlformats.org/presentationml/2006/ole">
            <mc:AlternateContent xmlns:mc="http://schemas.openxmlformats.org/markup-compatibility/2006">
              <mc:Choice xmlns:v="urn:schemas-microsoft-com:vml" Requires="v">
                <p:oleObj spid="_x0000_s99397" name="" r:id="rId5" imgW="825500" imgH="381000" progId="Equation.DSMT4">
                  <p:embed/>
                </p:oleObj>
              </mc:Choice>
              <mc:Fallback>
                <p:oleObj name="" r:id="rId5" imgW="825500" imgH="3810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7029" y="5322482"/>
                        <a:ext cx="2203879" cy="1038610"/>
                      </a:xfrm>
                      <a:prstGeom prst="rect">
                        <a:avLst/>
                      </a:prstGeom>
                      <a:noFill/>
                    </p:spPr>
                  </p:pic>
                </p:oleObj>
              </mc:Fallback>
            </mc:AlternateContent>
          </a:graphicData>
        </a:graphic>
      </p:graphicFrame>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4192064"/>
            <a:ext cx="5211683" cy="523220"/>
          </a:xfrm>
          <a:prstGeom prst="rect">
            <a:avLst/>
          </a:prstGeom>
        </p:spPr>
        <p:txBody>
          <a:bodyPr wrap="none">
            <a:spAutoFit/>
          </a:bodyPr>
          <a:lstStyle/>
          <a:p>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则有电介质时电容器的电容为：</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228600" y="5029200"/>
          <a:ext cx="6253655" cy="1524000"/>
        </p:xfrm>
        <a:graphic>
          <a:graphicData uri="http://schemas.openxmlformats.org/presentationml/2006/ole">
            <mc:AlternateContent xmlns:mc="http://schemas.openxmlformats.org/markup-compatibility/2006">
              <mc:Choice xmlns:v="urn:schemas-microsoft-com:vml" Requires="v">
                <p:oleObj spid="_x0000_s100373" name="" r:id="rId1" imgW="2260600" imgH="558800" progId="Equation.DSMT4">
                  <p:embed/>
                </p:oleObj>
              </mc:Choice>
              <mc:Fallback>
                <p:oleObj name="" r:id="rId1" imgW="2260600" imgH="558800" progId="Equation.DSMT4">
                  <p:embed/>
                  <p:pic>
                    <p:nvPicPr>
                      <p:cNvPr id="0" name="图片 1003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029200"/>
                        <a:ext cx="6253655" cy="1524000"/>
                      </a:xfrm>
                      <a:prstGeom prst="rect">
                        <a:avLst/>
                      </a:prstGeom>
                      <a:noFill/>
                    </p:spPr>
                  </p:pic>
                </p:oleObj>
              </mc:Fallback>
            </mc:AlternateContent>
          </a:graphicData>
        </a:graphic>
      </p:graphicFrame>
      <p:pic>
        <p:nvPicPr>
          <p:cNvPr id="4" name="Picture 2" descr="C:\Users\zhangru\Desktop\新教材ppt\上册整合后的图片\6.3.6.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990600"/>
            <a:ext cx="2057401" cy="548221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5800" y="152400"/>
            <a:ext cx="4083169" cy="584775"/>
          </a:xfrm>
          <a:prstGeom prst="rect">
            <a:avLst/>
          </a:prstGeom>
        </p:spPr>
        <p:txBody>
          <a:bodyPr wrap="none">
            <a:spAutoFit/>
          </a:bodyPr>
          <a:lstStyle/>
          <a:p>
            <a:r>
              <a:rPr lang="zh-CN" altLang="en-US" sz="3200" b="1" dirty="0">
                <a:solidFill>
                  <a:srgbClr val="00B050"/>
                </a:solidFill>
                <a:latin typeface="黑体" panose="02010609060101010101" pitchFamily="2" charset="-122"/>
                <a:ea typeface="黑体" panose="02010609060101010101" pitchFamily="2" charset="-122"/>
              </a:rPr>
              <a:t>二</a:t>
            </a:r>
            <a:r>
              <a:rPr lang="en-US" altLang="zh-CN" sz="3200" b="1" dirty="0" smtClean="0">
                <a:solidFill>
                  <a:srgbClr val="00B050"/>
                </a:solidFill>
                <a:latin typeface="黑体" panose="02010609060101010101" pitchFamily="2" charset="-122"/>
                <a:ea typeface="黑体" panose="02010609060101010101" pitchFamily="2" charset="-122"/>
              </a:rPr>
              <a:t> </a:t>
            </a:r>
            <a:r>
              <a:rPr lang="zh-CN" altLang="en-US" sz="3200" b="1" dirty="0">
                <a:solidFill>
                  <a:srgbClr val="00B050"/>
                </a:solidFill>
                <a:latin typeface="黑体" panose="02010609060101010101" pitchFamily="2" charset="-122"/>
                <a:ea typeface="黑体" panose="02010609060101010101" pitchFamily="2" charset="-122"/>
              </a:rPr>
              <a:t>电介质的分子描述</a:t>
            </a:r>
            <a:endParaRPr lang="zh-CN" altLang="en-US" sz="3200" b="1" dirty="0">
              <a:solidFill>
                <a:srgbClr val="00B050"/>
              </a:solidFill>
              <a:latin typeface="黑体" panose="02010609060101010101" pitchFamily="2" charset="-122"/>
              <a:ea typeface="黑体" panose="02010609060101010101" pitchFamily="2" charset="-122"/>
            </a:endParaRPr>
          </a:p>
        </p:txBody>
      </p:sp>
      <p:sp>
        <p:nvSpPr>
          <p:cNvPr id="6" name="矩形 5"/>
          <p:cNvSpPr/>
          <p:nvPr/>
        </p:nvSpPr>
        <p:spPr>
          <a:xfrm>
            <a:off x="70945" y="1103293"/>
            <a:ext cx="6634655" cy="954107"/>
          </a:xfrm>
          <a:prstGeom prst="rect">
            <a:avLst/>
          </a:prstGeom>
        </p:spPr>
        <p:txBody>
          <a:bodyPr wrap="square">
            <a:spAutoFit/>
          </a:bodyPr>
          <a:lstStyle/>
          <a:p>
            <a:r>
              <a:rPr lang="zh-CN" altLang="zh-CN" sz="2800" dirty="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d</a:t>
            </a:r>
            <a:r>
              <a:rPr lang="zh-CN" altLang="zh-CN" sz="2800" dirty="0" smtClean="0">
                <a:latin typeface="黑体" panose="02010609060101010101" pitchFamily="2" charset="-122"/>
                <a:ea typeface="黑体" panose="02010609060101010101" pitchFamily="2" charset="-122"/>
              </a:rPr>
              <a:t>）将</a:t>
            </a:r>
            <a:r>
              <a:rPr lang="zh-CN" altLang="zh-CN" sz="2800" dirty="0">
                <a:latin typeface="黑体" panose="02010609060101010101" pitchFamily="2" charset="-122"/>
                <a:ea typeface="黑体" panose="02010609060101010101" pitchFamily="2" charset="-122"/>
              </a:rPr>
              <a:t>电场强度沿平行于电场线的</a:t>
            </a:r>
            <a:r>
              <a:rPr lang="zh-CN" altLang="zh-CN" sz="2800" dirty="0" smtClean="0">
                <a:latin typeface="黑体" panose="02010609060101010101" pitchFamily="2" charset="-122"/>
                <a:ea typeface="黑体" panose="02010609060101010101" pitchFamily="2" charset="-122"/>
              </a:rPr>
              <a:t>方向</a:t>
            </a:r>
            <a:endParaRPr lang="en-US" altLang="zh-CN" sz="2800" dirty="0" smtClean="0">
              <a:latin typeface="黑体" panose="02010609060101010101" pitchFamily="2" charset="-122"/>
              <a:ea typeface="黑体" panose="02010609060101010101" pitchFamily="2" charset="-122"/>
            </a:endParaRPr>
          </a:p>
          <a:p>
            <a:r>
              <a:rPr lang="zh-CN" altLang="zh-CN" sz="2800" dirty="0" smtClean="0">
                <a:latin typeface="黑体" panose="02010609060101010101" pitchFamily="2" charset="-122"/>
                <a:ea typeface="黑体" panose="02010609060101010101" pitchFamily="2" charset="-122"/>
              </a:rPr>
              <a:t>进行</a:t>
            </a:r>
            <a:r>
              <a:rPr lang="zh-CN" altLang="zh-CN" sz="2800" dirty="0">
                <a:latin typeface="黑体" panose="02010609060101010101" pitchFamily="2" charset="-122"/>
                <a:ea typeface="黑体" panose="02010609060101010101" pitchFamily="2" charset="-122"/>
              </a:rPr>
              <a:t>线积分：</a:t>
            </a:r>
            <a:endParaRPr lang="zh-CN" altLang="zh-CN" sz="2800" dirty="0">
              <a:latin typeface="黑体" panose="02010609060101010101" pitchFamily="2" charset="-122"/>
              <a:ea typeface="黑体" panose="02010609060101010101" pitchFamily="2" charset="-122"/>
            </a:endParaRPr>
          </a:p>
        </p:txBody>
      </p:sp>
      <p:graphicFrame>
        <p:nvGraphicFramePr>
          <p:cNvPr id="7" name="对象 6"/>
          <p:cNvGraphicFramePr>
            <a:graphicFrameLocks noChangeAspect="1"/>
          </p:cNvGraphicFramePr>
          <p:nvPr/>
        </p:nvGraphicFramePr>
        <p:xfrm>
          <a:off x="1219200" y="2057400"/>
          <a:ext cx="4648200" cy="1973262"/>
        </p:xfrm>
        <a:graphic>
          <a:graphicData uri="http://schemas.openxmlformats.org/presentationml/2006/ole">
            <mc:AlternateContent xmlns:mc="http://schemas.openxmlformats.org/markup-compatibility/2006">
              <mc:Choice xmlns:v="urn:schemas-microsoft-com:vml" Requires="v">
                <p:oleObj spid="_x0000_s100374" name="Equation" r:id="rId4" imgW="39624000" imgH="16459200" progId="Equation.DSMT4">
                  <p:embed/>
                </p:oleObj>
              </mc:Choice>
              <mc:Fallback>
                <p:oleObj name="Equation" r:id="rId4" imgW="39624000" imgH="16459200" progId="Equation.DSMT4">
                  <p:embed/>
                  <p:pic>
                    <p:nvPicPr>
                      <p:cNvPr id="0" name="图片 100373"/>
                      <p:cNvPicPr>
                        <a:picLocks noChangeAspect="1" noChangeArrowheads="1"/>
                      </p:cNvPicPr>
                      <p:nvPr/>
                    </p:nvPicPr>
                    <p:blipFill>
                      <a:blip r:embed="rId5"/>
                      <a:srcRect/>
                      <a:stretch>
                        <a:fillRect/>
                      </a:stretch>
                    </p:blipFill>
                    <p:spPr bwMode="auto">
                      <a:xfrm>
                        <a:off x="1219200" y="2057400"/>
                        <a:ext cx="4648200" cy="1973262"/>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794" name="Object 2"/>
          <p:cNvGraphicFramePr>
            <a:graphicFrameLocks noChangeAspect="1"/>
          </p:cNvGraphicFramePr>
          <p:nvPr/>
        </p:nvGraphicFramePr>
        <p:xfrm>
          <a:off x="1143000" y="1676400"/>
          <a:ext cx="2590800" cy="1209675"/>
        </p:xfrm>
        <a:graphic>
          <a:graphicData uri="http://schemas.openxmlformats.org/presentationml/2006/ole">
            <mc:AlternateContent xmlns:mc="http://schemas.openxmlformats.org/markup-compatibility/2006">
              <mc:Choice xmlns:v="urn:schemas-microsoft-com:vml" Requires="v">
                <p:oleObj spid="_x0000_s81246" name="Equation" r:id="rId1" imgW="850265" imgH="431800" progId="Equation.3">
                  <p:embed/>
                </p:oleObj>
              </mc:Choice>
              <mc:Fallback>
                <p:oleObj name="Equation" r:id="rId1" imgW="850265" imgH="431800" progId="Equation.3">
                  <p:embed/>
                  <p:pic>
                    <p:nvPicPr>
                      <p:cNvPr id="0" name="图片 812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76400"/>
                        <a:ext cx="2590800"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795" name="Object 3"/>
          <p:cNvGraphicFramePr>
            <a:graphicFrameLocks noChangeAspect="1"/>
          </p:cNvGraphicFramePr>
          <p:nvPr/>
        </p:nvGraphicFramePr>
        <p:xfrm>
          <a:off x="439738" y="747712"/>
          <a:ext cx="4132262" cy="1233488"/>
        </p:xfrm>
        <a:graphic>
          <a:graphicData uri="http://schemas.openxmlformats.org/presentationml/2006/ole">
            <mc:AlternateContent xmlns:mc="http://schemas.openxmlformats.org/markup-compatibility/2006">
              <mc:Choice xmlns:v="urn:schemas-microsoft-com:vml" Requires="v">
                <p:oleObj spid="_x0000_s81247" name="Equation" r:id="rId3" imgW="1371600" imgH="431800" progId="Equation.3">
                  <p:embed/>
                </p:oleObj>
              </mc:Choice>
              <mc:Fallback>
                <p:oleObj name="Equation" r:id="rId3" imgW="1371600" imgH="431800" progId="Equation.3">
                  <p:embed/>
                  <p:pic>
                    <p:nvPicPr>
                      <p:cNvPr id="0" name="图片 812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38" y="747712"/>
                        <a:ext cx="4132262" cy="123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p:nvPr/>
        </p:nvGrpSpPr>
        <p:grpSpPr bwMode="auto">
          <a:xfrm>
            <a:off x="381000" y="4745038"/>
            <a:ext cx="5029200" cy="715962"/>
            <a:chOff x="336" y="2784"/>
            <a:chExt cx="3168" cy="451"/>
          </a:xfrm>
        </p:grpSpPr>
        <p:sp>
          <p:nvSpPr>
            <p:cNvPr id="161797" name="Rectangle 5"/>
            <p:cNvSpPr>
              <a:spLocks noChangeArrowheads="1"/>
            </p:cNvSpPr>
            <p:nvPr/>
          </p:nvSpPr>
          <p:spPr bwMode="auto">
            <a:xfrm>
              <a:off x="336" y="2784"/>
              <a:ext cx="3168" cy="432"/>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rgbClr val="006666"/>
              </a:solidFill>
              <a:miter lim="800000"/>
            </a:ln>
            <a:effectLst/>
          </p:spPr>
          <p:txBody>
            <a:bodyPr wrap="none" anchor="ctr"/>
            <a:lstStyle/>
            <a:p>
              <a:endParaRPr lang="zh-CN" altLang="en-US"/>
            </a:p>
          </p:txBody>
        </p:sp>
        <p:graphicFrame>
          <p:nvGraphicFramePr>
            <p:cNvPr id="161798" name="Object 6"/>
            <p:cNvGraphicFramePr>
              <a:graphicFrameLocks noChangeAspect="1"/>
            </p:cNvGraphicFramePr>
            <p:nvPr/>
          </p:nvGraphicFramePr>
          <p:xfrm>
            <a:off x="1536" y="2784"/>
            <a:ext cx="1961" cy="451"/>
          </p:xfrm>
          <a:graphic>
            <a:graphicData uri="http://schemas.openxmlformats.org/presentationml/2006/ole">
              <mc:AlternateContent xmlns:mc="http://schemas.openxmlformats.org/markup-compatibility/2006">
                <mc:Choice xmlns:v="urn:schemas-microsoft-com:vml" Requires="v">
                  <p:oleObj spid="_x0000_s81248" name="Equation" r:id="rId5" imgW="977900" imgH="241300" progId="Equation.3">
                    <p:embed/>
                  </p:oleObj>
                </mc:Choice>
                <mc:Fallback>
                  <p:oleObj name="Equation" r:id="rId5" imgW="977900" imgH="241300" progId="Equation.3">
                    <p:embed/>
                    <p:pic>
                      <p:nvPicPr>
                        <p:cNvPr id="0" name="图片 812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2784"/>
                          <a:ext cx="1961" cy="451"/>
                        </a:xfrm>
                        <a:prstGeom prst="rect">
                          <a:avLst/>
                        </a:prstGeom>
                        <a:noFill/>
                        <a:ln>
                          <a:noFill/>
                        </a:ln>
                        <a:extLst>
                          <a:ext uri="{909E8E84-426E-40DD-AFC4-6F175D3DCCD1}">
                            <a14:hiddenFill xmlns:a14="http://schemas.microsoft.com/office/drawing/2010/main">
                              <a:gradFill rotWithShape="0">
                                <a:gsLst>
                                  <a:gs pos="0">
                                    <a:srgbClr val="FFFFCC">
                                      <a:gamma/>
                                      <a:shade val="76078"/>
                                      <a:invGamma/>
                                    </a:srgbClr>
                                  </a:gs>
                                  <a:gs pos="50000">
                                    <a:srgbClr val="FFFFCC"/>
                                  </a:gs>
                                  <a:gs pos="100000">
                                    <a:srgbClr val="FFFFCC">
                                      <a:gamma/>
                                      <a:shade val="76078"/>
                                      <a:invGamma/>
                                    </a:srgbClr>
                                  </a:gs>
                                </a:gsLst>
                                <a:lin ang="5400000" scaled="1"/>
                              </a:gra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61799" name="Rectangle 7"/>
            <p:cNvSpPr>
              <a:spLocks noChangeArrowheads="1"/>
            </p:cNvSpPr>
            <p:nvPr/>
          </p:nvSpPr>
          <p:spPr bwMode="auto">
            <a:xfrm>
              <a:off x="336" y="2832"/>
              <a:ext cx="1728" cy="327"/>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电位移矢量</a:t>
              </a:r>
              <a:endParaRPr lang="zh-CN" altLang="en-US" sz="2800" dirty="0">
                <a:solidFill>
                  <a:srgbClr val="CC0000"/>
                </a:solidFill>
                <a:latin typeface="黑体" panose="02010609060101010101" pitchFamily="2" charset="-122"/>
                <a:ea typeface="黑体" panose="02010609060101010101" pitchFamily="2" charset="-122"/>
              </a:endParaRPr>
            </a:p>
          </p:txBody>
        </p:sp>
      </p:grpSp>
      <p:sp>
        <p:nvSpPr>
          <p:cNvPr id="161800" name="Text Box 8"/>
          <p:cNvSpPr txBox="1">
            <a:spLocks noChangeArrowheads="1"/>
          </p:cNvSpPr>
          <p:nvPr/>
        </p:nvSpPr>
        <p:spPr bwMode="auto">
          <a:xfrm>
            <a:off x="5257800" y="4821238"/>
            <a:ext cx="3810000" cy="519112"/>
          </a:xfrm>
          <a:prstGeom prst="rect">
            <a:avLst/>
          </a:prstGeom>
          <a:noFill/>
          <a:ln w="9525">
            <a:noFill/>
            <a:miter lim="800000"/>
          </a:ln>
          <a:effectLst/>
        </p:spPr>
        <p:txBody>
          <a:bodyPr>
            <a:spAutoFit/>
          </a:bodyPr>
          <a:lstStyle/>
          <a:p>
            <a:pPr>
              <a:spcBef>
                <a:spcPct val="50000"/>
              </a:spcBef>
            </a:pPr>
            <a:r>
              <a:rPr lang="zh-CN" altLang="en-US" sz="2800" dirty="0">
                <a:solidFill>
                  <a:schemeClr val="tx1"/>
                </a:solidFill>
                <a:latin typeface="黑体" panose="02010609060101010101" pitchFamily="2" charset="-122"/>
                <a:ea typeface="黑体" panose="02010609060101010101" pitchFamily="2" charset="-122"/>
              </a:rPr>
              <a:t>（均匀各向同性介质）</a:t>
            </a:r>
            <a:endParaRPr lang="zh-CN" altLang="en-US" sz="2800" dirty="0">
              <a:solidFill>
                <a:schemeClr val="tx1"/>
              </a:solidFill>
              <a:latin typeface="黑体" panose="02010609060101010101" pitchFamily="2" charset="-122"/>
              <a:ea typeface="黑体" panose="02010609060101010101" pitchFamily="2" charset="-122"/>
            </a:endParaRPr>
          </a:p>
        </p:txBody>
      </p:sp>
      <p:sp>
        <p:nvSpPr>
          <p:cNvPr id="161801" name="Rectangle 9"/>
          <p:cNvSpPr>
            <a:spLocks noChangeArrowheads="1"/>
          </p:cNvSpPr>
          <p:nvPr/>
        </p:nvSpPr>
        <p:spPr bwMode="auto">
          <a:xfrm>
            <a:off x="4724400" y="1066800"/>
            <a:ext cx="4038600" cy="3352800"/>
          </a:xfrm>
          <a:prstGeom prst="rect">
            <a:avLst/>
          </a:prstGeom>
          <a:solidFill>
            <a:schemeClr val="bg1"/>
          </a:solidFill>
          <a:ln w="9525">
            <a:solidFill>
              <a:schemeClr val="tx2"/>
            </a:solidFill>
            <a:miter lim="800000"/>
          </a:ln>
          <a:effectLst/>
        </p:spPr>
        <p:txBody>
          <a:bodyPr wrap="none" anchor="ctr"/>
          <a:lstStyle/>
          <a:p>
            <a:endParaRPr lang="zh-CN" altLang="en-US"/>
          </a:p>
        </p:txBody>
      </p:sp>
      <p:graphicFrame>
        <p:nvGraphicFramePr>
          <p:cNvPr id="161802" name="Object 10"/>
          <p:cNvGraphicFramePr>
            <a:graphicFrameLocks noChangeAspect="1"/>
          </p:cNvGraphicFramePr>
          <p:nvPr/>
        </p:nvGraphicFramePr>
        <p:xfrm>
          <a:off x="5083175" y="1219200"/>
          <a:ext cx="555625" cy="668338"/>
        </p:xfrm>
        <a:graphic>
          <a:graphicData uri="http://schemas.openxmlformats.org/presentationml/2006/ole">
            <mc:AlternateContent xmlns:mc="http://schemas.openxmlformats.org/markup-compatibility/2006">
              <mc:Choice xmlns:v="urn:schemas-microsoft-com:vml" Requires="v">
                <p:oleObj spid="_x0000_s81249" name="Equation" r:id="rId7" imgW="190500" imgH="228600" progId="Equation.3">
                  <p:embed/>
                </p:oleObj>
              </mc:Choice>
              <mc:Fallback>
                <p:oleObj name="Equation" r:id="rId7" imgW="190500" imgH="228600" progId="Equation.3">
                  <p:embed/>
                  <p:pic>
                    <p:nvPicPr>
                      <p:cNvPr id="0" name="图片 812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3175" y="1219200"/>
                        <a:ext cx="555625" cy="668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03" name="Object 11"/>
          <p:cNvGraphicFramePr>
            <a:graphicFrameLocks noChangeAspect="1"/>
          </p:cNvGraphicFramePr>
          <p:nvPr/>
        </p:nvGraphicFramePr>
        <p:xfrm>
          <a:off x="4800600" y="3471863"/>
          <a:ext cx="914400" cy="682625"/>
        </p:xfrm>
        <a:graphic>
          <a:graphicData uri="http://schemas.openxmlformats.org/presentationml/2006/ole">
            <mc:AlternateContent xmlns:mc="http://schemas.openxmlformats.org/markup-compatibility/2006">
              <mc:Choice xmlns:v="urn:schemas-microsoft-com:vml" Requires="v">
                <p:oleObj spid="_x0000_s81250" name="Equation" r:id="rId9" imgW="304800" imgH="228600" progId="Equation.3">
                  <p:embed/>
                </p:oleObj>
              </mc:Choice>
              <mc:Fallback>
                <p:oleObj name="Equation" r:id="rId9" imgW="304800" imgH="228600" progId="Equation.3">
                  <p:embed/>
                  <p:pic>
                    <p:nvPicPr>
                      <p:cNvPr id="0" name="图片 812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3471863"/>
                        <a:ext cx="914400"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04" name="Object 12"/>
          <p:cNvGraphicFramePr>
            <a:graphicFrameLocks noChangeAspect="1"/>
          </p:cNvGraphicFramePr>
          <p:nvPr/>
        </p:nvGraphicFramePr>
        <p:xfrm>
          <a:off x="4762500" y="1752600"/>
          <a:ext cx="876300" cy="531813"/>
        </p:xfrm>
        <a:graphic>
          <a:graphicData uri="http://schemas.openxmlformats.org/presentationml/2006/ole">
            <mc:AlternateContent xmlns:mc="http://schemas.openxmlformats.org/markup-compatibility/2006">
              <mc:Choice xmlns:v="urn:schemas-microsoft-com:vml" Requires="v">
                <p:oleObj spid="_x0000_s81251" name="Equation" r:id="rId11" imgW="292100" imgH="177800" progId="Equation.3">
                  <p:embed/>
                </p:oleObj>
              </mc:Choice>
              <mc:Fallback>
                <p:oleObj name="Equation" r:id="rId11" imgW="292100" imgH="177800" progId="Equation.3">
                  <p:embed/>
                  <p:pic>
                    <p:nvPicPr>
                      <p:cNvPr id="0" name="图片 812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2500" y="1752600"/>
                        <a:ext cx="87630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05" name="Object 13"/>
          <p:cNvGraphicFramePr>
            <a:graphicFrameLocks noChangeAspect="1"/>
          </p:cNvGraphicFramePr>
          <p:nvPr/>
        </p:nvGraphicFramePr>
        <p:xfrm>
          <a:off x="5086350" y="3124200"/>
          <a:ext cx="574675" cy="533400"/>
        </p:xfrm>
        <a:graphic>
          <a:graphicData uri="http://schemas.openxmlformats.org/presentationml/2006/ole">
            <mc:AlternateContent xmlns:mc="http://schemas.openxmlformats.org/markup-compatibility/2006">
              <mc:Choice xmlns:v="urn:schemas-microsoft-com:vml" Requires="v">
                <p:oleObj spid="_x0000_s81252" name="Equation" r:id="rId13" imgW="190500" imgH="177800" progId="Equation.3">
                  <p:embed/>
                </p:oleObj>
              </mc:Choice>
              <mc:Fallback>
                <p:oleObj name="Equation" r:id="rId13" imgW="190500" imgH="177800" progId="Equation.3">
                  <p:embed/>
                  <p:pic>
                    <p:nvPicPr>
                      <p:cNvPr id="0" name="图片 812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86350" y="3124200"/>
                        <a:ext cx="574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06" name="Rectangle 14" descr="20%"/>
          <p:cNvSpPr>
            <a:spLocks noChangeArrowheads="1"/>
          </p:cNvSpPr>
          <p:nvPr/>
        </p:nvSpPr>
        <p:spPr bwMode="auto">
          <a:xfrm>
            <a:off x="5638800" y="1828800"/>
            <a:ext cx="2971800" cy="1752600"/>
          </a:xfrm>
          <a:prstGeom prst="rect">
            <a:avLst/>
          </a:prstGeom>
          <a:pattFill prst="pct20">
            <a:fgClr>
              <a:srgbClr val="0033CC"/>
            </a:fgClr>
            <a:bgClr>
              <a:srgbClr val="EBEBFF"/>
            </a:bgClr>
          </a:pattFill>
          <a:ln w="19050">
            <a:solidFill>
              <a:srgbClr val="CDCDFF"/>
            </a:solidFill>
            <a:miter lim="800000"/>
          </a:ln>
          <a:effectLst/>
        </p:spPr>
        <p:txBody>
          <a:bodyPr wrap="none" anchor="ctr"/>
          <a:lstStyle/>
          <a:p>
            <a:endParaRPr lang="zh-CN" altLang="en-US"/>
          </a:p>
        </p:txBody>
      </p:sp>
      <p:sp>
        <p:nvSpPr>
          <p:cNvPr id="161807" name="Rectangle 15"/>
          <p:cNvSpPr>
            <a:spLocks noChangeArrowheads="1"/>
          </p:cNvSpPr>
          <p:nvPr/>
        </p:nvSpPr>
        <p:spPr bwMode="auto">
          <a:xfrm>
            <a:off x="5638800" y="1219200"/>
            <a:ext cx="2971800" cy="533400"/>
          </a:xfrm>
          <a:prstGeom prst="rect">
            <a:avLst/>
          </a:prstGeom>
          <a:gradFill rotWithShape="0">
            <a:gsLst>
              <a:gs pos="0">
                <a:schemeClr val="bg1">
                  <a:gamma/>
                  <a:shade val="66275"/>
                  <a:invGamma/>
                </a:schemeClr>
              </a:gs>
              <a:gs pos="100000">
                <a:schemeClr val="bg1"/>
              </a:gs>
            </a:gsLst>
            <a:lin ang="5400000" scaled="1"/>
          </a:gradFill>
          <a:ln w="19050">
            <a:solidFill>
              <a:srgbClr val="000000"/>
            </a:solidFill>
            <a:miter lim="800000"/>
          </a:ln>
          <a:effectLst/>
        </p:spPr>
        <p:txBody>
          <a:bodyPr wrap="none" anchor="ctr"/>
          <a:lstStyle/>
          <a:p>
            <a:endParaRPr lang="zh-CN" altLang="en-US"/>
          </a:p>
        </p:txBody>
      </p:sp>
      <p:sp>
        <p:nvSpPr>
          <p:cNvPr id="161808" name="Rectangle 16"/>
          <p:cNvSpPr>
            <a:spLocks noChangeArrowheads="1"/>
          </p:cNvSpPr>
          <p:nvPr/>
        </p:nvSpPr>
        <p:spPr bwMode="auto">
          <a:xfrm>
            <a:off x="5638800" y="3657600"/>
            <a:ext cx="2971800" cy="533400"/>
          </a:xfrm>
          <a:prstGeom prst="rect">
            <a:avLst/>
          </a:prstGeom>
          <a:gradFill rotWithShape="0">
            <a:gsLst>
              <a:gs pos="0">
                <a:schemeClr val="bg1"/>
              </a:gs>
              <a:gs pos="100000">
                <a:schemeClr val="bg1">
                  <a:gamma/>
                  <a:shade val="66275"/>
                  <a:invGamma/>
                </a:schemeClr>
              </a:gs>
            </a:gsLst>
            <a:lin ang="5400000" scaled="1"/>
          </a:gradFill>
          <a:ln w="19050">
            <a:solidFill>
              <a:srgbClr val="000000"/>
            </a:solidFill>
            <a:miter lim="800000"/>
          </a:ln>
          <a:effectLst/>
        </p:spPr>
        <p:txBody>
          <a:bodyPr wrap="none" anchor="ctr"/>
          <a:lstStyle/>
          <a:p>
            <a:endParaRPr lang="zh-CN" altLang="en-US"/>
          </a:p>
        </p:txBody>
      </p:sp>
      <p:sp>
        <p:nvSpPr>
          <p:cNvPr id="161809" name="Text Box 17"/>
          <p:cNvSpPr txBox="1">
            <a:spLocks noChangeArrowheads="1"/>
          </p:cNvSpPr>
          <p:nvPr/>
        </p:nvSpPr>
        <p:spPr bwMode="auto">
          <a:xfrm>
            <a:off x="5638800" y="2909888"/>
            <a:ext cx="3429000" cy="519112"/>
          </a:xfrm>
          <a:prstGeom prst="rect">
            <a:avLst/>
          </a:prstGeom>
          <a:noFill/>
          <a:ln w="9525">
            <a:noFill/>
            <a:miter lim="800000"/>
          </a:ln>
          <a:effectLst/>
        </p:spPr>
        <p:txBody>
          <a:bodyPr>
            <a:spAutoFit/>
          </a:bodyPr>
          <a:lstStyle/>
          <a:p>
            <a:pPr>
              <a:spcBef>
                <a:spcPct val="50000"/>
              </a:spcBef>
            </a:pPr>
            <a:r>
              <a:rPr lang="zh-CN" altLang="en-US">
                <a:solidFill>
                  <a:srgbClr val="CC0000"/>
                </a:solidFill>
              </a:rPr>
              <a:t>+    +    +    +   +   +     </a:t>
            </a:r>
            <a:endParaRPr lang="zh-CN" altLang="en-US">
              <a:solidFill>
                <a:srgbClr val="CC0000"/>
              </a:solidFill>
            </a:endParaRPr>
          </a:p>
        </p:txBody>
      </p:sp>
      <p:sp>
        <p:nvSpPr>
          <p:cNvPr id="161810" name="Rectangle 18"/>
          <p:cNvSpPr>
            <a:spLocks noChangeArrowheads="1"/>
          </p:cNvSpPr>
          <p:nvPr/>
        </p:nvSpPr>
        <p:spPr bwMode="auto">
          <a:xfrm>
            <a:off x="5715000" y="1524000"/>
            <a:ext cx="2895600" cy="701675"/>
          </a:xfrm>
          <a:prstGeom prst="rect">
            <a:avLst/>
          </a:prstGeom>
          <a:noFill/>
          <a:ln w="9525">
            <a:noFill/>
            <a:miter lim="800000"/>
          </a:ln>
          <a:effectLst/>
        </p:spPr>
        <p:txBody>
          <a:bodyPr>
            <a:spAutoFit/>
          </a:bodyPr>
          <a:lstStyle/>
          <a:p>
            <a:pPr>
              <a:spcBef>
                <a:spcPct val="50000"/>
              </a:spcBef>
            </a:pPr>
            <a:r>
              <a:rPr lang="zh-CN" altLang="en-US" sz="4000">
                <a:solidFill>
                  <a:srgbClr val="0000FF"/>
                </a:solidFill>
              </a:rPr>
              <a:t>-   -   -   -  -  -        </a:t>
            </a:r>
            <a:endParaRPr lang="zh-CN" altLang="en-US" sz="4000">
              <a:solidFill>
                <a:srgbClr val="0000FF"/>
              </a:solidFill>
            </a:endParaRPr>
          </a:p>
        </p:txBody>
      </p:sp>
      <p:sp>
        <p:nvSpPr>
          <p:cNvPr id="161811" name="Rectangle 19"/>
          <p:cNvSpPr>
            <a:spLocks noChangeArrowheads="1"/>
          </p:cNvSpPr>
          <p:nvPr/>
        </p:nvSpPr>
        <p:spPr bwMode="auto">
          <a:xfrm>
            <a:off x="5791200" y="1447800"/>
            <a:ext cx="3124200" cy="457200"/>
          </a:xfrm>
          <a:prstGeom prst="rect">
            <a:avLst/>
          </a:prstGeom>
          <a:noFill/>
          <a:ln w="9525">
            <a:noFill/>
            <a:miter lim="800000"/>
          </a:ln>
          <a:effectLst/>
        </p:spPr>
        <p:txBody>
          <a:bodyPr>
            <a:spAutoFit/>
          </a:bodyPr>
          <a:lstStyle/>
          <a:p>
            <a:pPr>
              <a:spcBef>
                <a:spcPct val="50000"/>
              </a:spcBef>
            </a:pPr>
            <a:r>
              <a:rPr lang="zh-CN" altLang="en-US" sz="2400">
                <a:solidFill>
                  <a:srgbClr val="CC0000"/>
                </a:solidFill>
              </a:rPr>
              <a:t>+ + + + + + + + + + +</a:t>
            </a:r>
            <a:endParaRPr lang="zh-CN" altLang="en-US" sz="2400">
              <a:solidFill>
                <a:srgbClr val="CC0000"/>
              </a:solidFill>
            </a:endParaRPr>
          </a:p>
        </p:txBody>
      </p:sp>
      <p:sp>
        <p:nvSpPr>
          <p:cNvPr id="161812" name="Rectangle 20"/>
          <p:cNvSpPr>
            <a:spLocks noChangeArrowheads="1"/>
          </p:cNvSpPr>
          <p:nvPr/>
        </p:nvSpPr>
        <p:spPr bwMode="auto">
          <a:xfrm>
            <a:off x="5607050" y="3352800"/>
            <a:ext cx="3003550" cy="641350"/>
          </a:xfrm>
          <a:prstGeom prst="rect">
            <a:avLst/>
          </a:prstGeom>
          <a:noFill/>
          <a:ln w="9525">
            <a:noFill/>
            <a:miter lim="800000"/>
          </a:ln>
          <a:effectLst/>
        </p:spPr>
        <p:txBody>
          <a:bodyPr wrap="none">
            <a:spAutoFit/>
          </a:bodyPr>
          <a:lstStyle/>
          <a:p>
            <a:pPr>
              <a:spcBef>
                <a:spcPct val="50000"/>
              </a:spcBef>
            </a:pPr>
            <a:r>
              <a:rPr lang="zh-CN" altLang="en-US" sz="3600">
                <a:solidFill>
                  <a:srgbClr val="0000FF"/>
                </a:solidFill>
              </a:rPr>
              <a:t>- - - - - - - - - - -</a:t>
            </a:r>
            <a:endParaRPr lang="zh-CN" altLang="en-US" sz="3600">
              <a:solidFill>
                <a:srgbClr val="0000FF"/>
              </a:solidFill>
            </a:endParaRPr>
          </a:p>
        </p:txBody>
      </p:sp>
      <p:graphicFrame>
        <p:nvGraphicFramePr>
          <p:cNvPr id="161813" name="Object 21"/>
          <p:cNvGraphicFramePr>
            <a:graphicFrameLocks noChangeAspect="1"/>
          </p:cNvGraphicFramePr>
          <p:nvPr/>
        </p:nvGraphicFramePr>
        <p:xfrm>
          <a:off x="5683250" y="2133600"/>
          <a:ext cx="639763" cy="838200"/>
        </p:xfrm>
        <a:graphic>
          <a:graphicData uri="http://schemas.openxmlformats.org/presentationml/2006/ole">
            <mc:AlternateContent xmlns:mc="http://schemas.openxmlformats.org/markup-compatibility/2006">
              <mc:Choice xmlns:v="urn:schemas-microsoft-com:vml" Requires="v">
                <p:oleObj spid="_x0000_s81253" name="公式" r:id="rId15" imgW="165100" imgH="215900" progId="Equation.3">
                  <p:embed/>
                </p:oleObj>
              </mc:Choice>
              <mc:Fallback>
                <p:oleObj name="公式" r:id="rId15" imgW="165100" imgH="215900" progId="Equation.3">
                  <p:embed/>
                  <p:pic>
                    <p:nvPicPr>
                      <p:cNvPr id="0" name="图片 8125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83250" y="2133600"/>
                        <a:ext cx="63976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2"/>
          <p:cNvGrpSpPr/>
          <p:nvPr/>
        </p:nvGrpSpPr>
        <p:grpSpPr bwMode="auto">
          <a:xfrm>
            <a:off x="6400800" y="1371600"/>
            <a:ext cx="1371600" cy="936625"/>
            <a:chOff x="4128" y="624"/>
            <a:chExt cx="864" cy="590"/>
          </a:xfrm>
        </p:grpSpPr>
        <p:sp>
          <p:nvSpPr>
            <p:cNvPr id="161815" name="AutoShape 23"/>
            <p:cNvSpPr>
              <a:spLocks noChangeArrowheads="1"/>
            </p:cNvSpPr>
            <p:nvPr/>
          </p:nvSpPr>
          <p:spPr bwMode="auto">
            <a:xfrm>
              <a:off x="4128" y="624"/>
              <a:ext cx="864" cy="590"/>
            </a:xfrm>
            <a:prstGeom prst="can">
              <a:avLst>
                <a:gd name="adj" fmla="val 35000"/>
              </a:avLst>
            </a:prstGeom>
            <a:solidFill>
              <a:srgbClr val="CCFF99">
                <a:alpha val="50000"/>
              </a:srgbClr>
            </a:solidFill>
            <a:ln w="28575">
              <a:solidFill>
                <a:srgbClr val="009900"/>
              </a:solidFill>
              <a:prstDash val="dash"/>
              <a:round/>
            </a:ln>
            <a:effectLst/>
          </p:spPr>
          <p:txBody>
            <a:bodyPr wrap="none" anchor="ctr"/>
            <a:lstStyle/>
            <a:p>
              <a:endParaRPr lang="zh-CN" altLang="en-US"/>
            </a:p>
          </p:txBody>
        </p:sp>
        <p:graphicFrame>
          <p:nvGraphicFramePr>
            <p:cNvPr id="161816" name="Object 24"/>
            <p:cNvGraphicFramePr>
              <a:graphicFrameLocks noChangeAspect="1"/>
            </p:cNvGraphicFramePr>
            <p:nvPr/>
          </p:nvGraphicFramePr>
          <p:xfrm>
            <a:off x="4464" y="864"/>
            <a:ext cx="245" cy="318"/>
          </p:xfrm>
          <a:graphic>
            <a:graphicData uri="http://schemas.openxmlformats.org/presentationml/2006/ole">
              <mc:AlternateContent xmlns:mc="http://schemas.openxmlformats.org/markup-compatibility/2006">
                <mc:Choice xmlns:v="urn:schemas-microsoft-com:vml" Requires="v">
                  <p:oleObj spid="_x0000_s81254" name="Equation" r:id="rId17" imgW="190500" imgH="241300" progId="Equation.3">
                    <p:embed/>
                  </p:oleObj>
                </mc:Choice>
                <mc:Fallback>
                  <p:oleObj name="Equation" r:id="rId17" imgW="190500" imgH="241300" progId="Equation.3">
                    <p:embed/>
                    <p:pic>
                      <p:nvPicPr>
                        <p:cNvPr id="0" name="图片 8125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4" y="864"/>
                          <a:ext cx="245" cy="318"/>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9900"/>
                              </a:solidFill>
                              <a:miter lim="800000"/>
                              <a:headEnd/>
                              <a:tailEnd/>
                            </a14:hiddenLine>
                          </a:ext>
                        </a:extLst>
                      </p:spPr>
                    </p:pic>
                  </p:oleObj>
                </mc:Fallback>
              </mc:AlternateContent>
            </a:graphicData>
          </a:graphic>
        </p:graphicFrame>
      </p:grpSp>
      <p:grpSp>
        <p:nvGrpSpPr>
          <p:cNvPr id="4" name="Group 25"/>
          <p:cNvGrpSpPr/>
          <p:nvPr/>
        </p:nvGrpSpPr>
        <p:grpSpPr bwMode="auto">
          <a:xfrm>
            <a:off x="838200" y="2667000"/>
            <a:ext cx="3048000" cy="825500"/>
            <a:chOff x="528" y="1536"/>
            <a:chExt cx="1920" cy="520"/>
          </a:xfrm>
        </p:grpSpPr>
        <p:sp>
          <p:nvSpPr>
            <p:cNvPr id="161818" name="Rectangle 26"/>
            <p:cNvSpPr>
              <a:spLocks noChangeArrowheads="1"/>
            </p:cNvSpPr>
            <p:nvPr/>
          </p:nvSpPr>
          <p:spPr bwMode="auto">
            <a:xfrm>
              <a:off x="528" y="1632"/>
              <a:ext cx="1287" cy="327"/>
            </a:xfrm>
            <a:prstGeom prst="rect">
              <a:avLst/>
            </a:prstGeom>
            <a:noFill/>
            <a:ln w="9525">
              <a:noFill/>
              <a:miter lim="800000"/>
            </a:ln>
            <a:effectLst/>
          </p:spPr>
          <p:txBody>
            <a:bodyPr>
              <a:spAutoFit/>
            </a:bodyPr>
            <a:lstStyle/>
            <a:p>
              <a:pPr>
                <a:spcBef>
                  <a:spcPct val="50000"/>
                </a:spcBef>
              </a:pPr>
              <a:r>
                <a:rPr lang="zh-CN" altLang="en-US" sz="2800" dirty="0">
                  <a:solidFill>
                    <a:schemeClr val="tx1"/>
                  </a:solidFill>
                  <a:latin typeface="黑体" panose="02010609060101010101" pitchFamily="2" charset="-122"/>
                  <a:ea typeface="黑体" panose="02010609060101010101" pitchFamily="2" charset="-122"/>
                </a:rPr>
                <a:t>电容率</a:t>
              </a:r>
              <a:endParaRPr lang="zh-CN" altLang="en-US" sz="2800" dirty="0">
                <a:solidFill>
                  <a:schemeClr val="tx1"/>
                </a:solidFill>
                <a:latin typeface="黑体" panose="02010609060101010101" pitchFamily="2" charset="-122"/>
                <a:ea typeface="黑体" panose="02010609060101010101" pitchFamily="2" charset="-122"/>
              </a:endParaRPr>
            </a:p>
          </p:txBody>
        </p:sp>
        <p:graphicFrame>
          <p:nvGraphicFramePr>
            <p:cNvPr id="161819" name="Object 27"/>
            <p:cNvGraphicFramePr>
              <a:graphicFrameLocks noChangeAspect="1"/>
            </p:cNvGraphicFramePr>
            <p:nvPr/>
          </p:nvGraphicFramePr>
          <p:xfrm>
            <a:off x="1296" y="1536"/>
            <a:ext cx="1152" cy="520"/>
          </p:xfrm>
          <a:graphic>
            <a:graphicData uri="http://schemas.openxmlformats.org/presentationml/2006/ole">
              <mc:AlternateContent xmlns:mc="http://schemas.openxmlformats.org/markup-compatibility/2006">
                <mc:Choice xmlns:v="urn:schemas-microsoft-com:vml" Requires="v">
                  <p:oleObj spid="_x0000_s81255" name="Equation" r:id="rId19" imgW="508000" imgH="228600" progId="Equation.3">
                    <p:embed/>
                  </p:oleObj>
                </mc:Choice>
                <mc:Fallback>
                  <p:oleObj name="Equation" r:id="rId19" imgW="508000" imgH="228600" progId="Equation.3">
                    <p:embed/>
                    <p:pic>
                      <p:nvPicPr>
                        <p:cNvPr id="0" name="图片 8125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96" y="1536"/>
                          <a:ext cx="1152" cy="52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rgbClr val="FF0000"/>
                              </a:solidFill>
                              <a:miter lim="800000"/>
                              <a:headEnd/>
                              <a:tailEnd/>
                            </a14:hiddenLine>
                          </a:ext>
                        </a:extLst>
                      </p:spPr>
                    </p:pic>
                  </p:oleObj>
                </mc:Fallback>
              </mc:AlternateContent>
            </a:graphicData>
          </a:graphic>
        </p:graphicFrame>
      </p:grpSp>
      <p:graphicFrame>
        <p:nvGraphicFramePr>
          <p:cNvPr id="161820" name="Object 28"/>
          <p:cNvGraphicFramePr>
            <a:graphicFrameLocks noChangeAspect="1"/>
          </p:cNvGraphicFramePr>
          <p:nvPr/>
        </p:nvGraphicFramePr>
        <p:xfrm>
          <a:off x="990600" y="3429000"/>
          <a:ext cx="2690813" cy="1270000"/>
        </p:xfrm>
        <a:graphic>
          <a:graphicData uri="http://schemas.openxmlformats.org/presentationml/2006/ole">
            <mc:AlternateContent xmlns:mc="http://schemas.openxmlformats.org/markup-compatibility/2006">
              <mc:Choice xmlns:v="urn:schemas-microsoft-com:vml" Requires="v">
                <p:oleObj spid="_x0000_s81256" name="Equation" r:id="rId21" imgW="914400" imgH="431800" progId="Equation.3">
                  <p:embed/>
                </p:oleObj>
              </mc:Choice>
              <mc:Fallback>
                <p:oleObj name="Equation" r:id="rId21" imgW="914400" imgH="431800" progId="Equation.3">
                  <p:embed/>
                  <p:pic>
                    <p:nvPicPr>
                      <p:cNvPr id="0" name="图片 8125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90600" y="3429000"/>
                        <a:ext cx="2690813"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33"/>
          <p:cNvGrpSpPr/>
          <p:nvPr/>
        </p:nvGrpSpPr>
        <p:grpSpPr bwMode="auto">
          <a:xfrm>
            <a:off x="609600" y="5638800"/>
            <a:ext cx="6096000" cy="990600"/>
            <a:chOff x="288" y="3504"/>
            <a:chExt cx="3840" cy="624"/>
          </a:xfrm>
        </p:grpSpPr>
        <p:sp>
          <p:nvSpPr>
            <p:cNvPr id="161823" name="Rectangle 31"/>
            <p:cNvSpPr>
              <a:spLocks noChangeArrowheads="1"/>
            </p:cNvSpPr>
            <p:nvPr/>
          </p:nvSpPr>
          <p:spPr bwMode="auto">
            <a:xfrm>
              <a:off x="288" y="3600"/>
              <a:ext cx="1728" cy="327"/>
            </a:xfrm>
            <a:prstGeom prst="rect">
              <a:avLst/>
            </a:prstGeom>
            <a:noFill/>
            <a:ln w="9525">
              <a:noFill/>
              <a:miter lim="800000"/>
              <a:headEnd type="none" w="sm" len="lg"/>
              <a:tailEnd type="none" w="sm" len="lg"/>
            </a:ln>
            <a:effectLst/>
          </p:spPr>
          <p:txBody>
            <a:bodyPr wrap="square">
              <a:spAutoFit/>
            </a:bodyPr>
            <a:lstStyle/>
            <a:p>
              <a:pPr>
                <a:buClr>
                  <a:srgbClr val="0000FF"/>
                </a:buClr>
                <a:buFont typeface="Wingdings" panose="05000000000000000000" pitchFamily="2" charset="2"/>
                <a:buChar char="Ø"/>
              </a:pPr>
              <a:r>
                <a:rPr lang="zh-CN" altLang="en-US" sz="2800" dirty="0">
                  <a:solidFill>
                    <a:srgbClr val="CC0000"/>
                  </a:solidFill>
                  <a:latin typeface="黑体" panose="02010609060101010101" pitchFamily="2" charset="-122"/>
                  <a:ea typeface="黑体" panose="02010609060101010101" pitchFamily="2" charset="-122"/>
                </a:rPr>
                <a:t> </a:t>
              </a:r>
              <a:r>
                <a:rPr lang="zh-CN" altLang="en-US" sz="2800" dirty="0" smtClean="0">
                  <a:solidFill>
                    <a:srgbClr val="CC0000"/>
                  </a:solidFill>
                  <a:latin typeface="黑体" panose="02010609060101010101" pitchFamily="2" charset="-122"/>
                  <a:ea typeface="黑体" panose="02010609060101010101" pitchFamily="2" charset="-122"/>
                </a:rPr>
                <a:t>电位移</a:t>
              </a:r>
              <a:r>
                <a:rPr lang="zh-CN" altLang="en-US" sz="2800" dirty="0">
                  <a:solidFill>
                    <a:srgbClr val="CC0000"/>
                  </a:solidFill>
                  <a:latin typeface="黑体" panose="02010609060101010101" pitchFamily="2" charset="-122"/>
                  <a:ea typeface="黑体" panose="02010609060101010101" pitchFamily="2" charset="-122"/>
                </a:rPr>
                <a:t>通量</a:t>
              </a:r>
              <a:endParaRPr lang="zh-CN" altLang="en-US" sz="2800" dirty="0">
                <a:solidFill>
                  <a:srgbClr val="CC0000"/>
                </a:solidFill>
                <a:latin typeface="黑体" panose="02010609060101010101" pitchFamily="2" charset="-122"/>
                <a:ea typeface="黑体" panose="02010609060101010101" pitchFamily="2" charset="-122"/>
              </a:endParaRPr>
            </a:p>
          </p:txBody>
        </p:sp>
        <p:graphicFrame>
          <p:nvGraphicFramePr>
            <p:cNvPr id="161824" name="Object 32"/>
            <p:cNvGraphicFramePr>
              <a:graphicFrameLocks noChangeAspect="1"/>
            </p:cNvGraphicFramePr>
            <p:nvPr/>
          </p:nvGraphicFramePr>
          <p:xfrm>
            <a:off x="2496" y="3504"/>
            <a:ext cx="1632" cy="624"/>
          </p:xfrm>
          <a:graphic>
            <a:graphicData uri="http://schemas.openxmlformats.org/presentationml/2006/ole">
              <mc:AlternateContent xmlns:mc="http://schemas.openxmlformats.org/markup-compatibility/2006">
                <mc:Choice xmlns:v="urn:schemas-microsoft-com:vml" Requires="v">
                  <p:oleObj spid="_x0000_s81257" name="Equation" r:id="rId23" imgW="774065" imgH="292100" progId="Equation.3">
                    <p:embed/>
                  </p:oleObj>
                </mc:Choice>
                <mc:Fallback>
                  <p:oleObj name="Equation" r:id="rId23" imgW="774065" imgH="292100" progId="Equation.3">
                    <p:embed/>
                    <p:pic>
                      <p:nvPicPr>
                        <p:cNvPr id="0" name="图片 8125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96" y="3504"/>
                          <a:ext cx="1632" cy="6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矩形 31"/>
          <p:cNvSpPr/>
          <p:nvPr/>
        </p:nvSpPr>
        <p:spPr>
          <a:xfrm>
            <a:off x="643581" y="238780"/>
            <a:ext cx="6138219" cy="523220"/>
          </a:xfrm>
          <a:prstGeom prst="rect">
            <a:avLst/>
          </a:prstGeom>
        </p:spPr>
        <p:txBody>
          <a:bodyPr wrap="none">
            <a:spAutoFit/>
          </a:bodyPr>
          <a:lstStyle/>
          <a:p>
            <a:r>
              <a:rPr lang="zh-CN" altLang="en-US" sz="2800" b="1" dirty="0" smtClean="0">
                <a:solidFill>
                  <a:srgbClr val="00B050"/>
                </a:solidFill>
                <a:latin typeface="黑体" panose="02010609060101010101" pitchFamily="2" charset="-122"/>
                <a:ea typeface="黑体" panose="02010609060101010101" pitchFamily="2" charset="-122"/>
              </a:rPr>
              <a:t>三 电位移矢量 有介质时的高斯定理 </a:t>
            </a:r>
            <a:endParaRPr lang="zh-CN" altLang="en-US" sz="2800" b="1"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1795"/>
                                        </p:tgtEl>
                                        <p:attrNameLst>
                                          <p:attrName>style.visibility</p:attrName>
                                        </p:attrNameLst>
                                      </p:cBhvr>
                                      <p:to>
                                        <p:strVal val="visible"/>
                                      </p:to>
                                    </p:set>
                                    <p:animEffect transition="in" filter="blinds(horizontal)">
                                      <p:cBhvr>
                                        <p:cTn id="12" dur="500"/>
                                        <p:tgtEl>
                                          <p:spTgt spid="16179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1794"/>
                                        </p:tgtEl>
                                        <p:attrNameLst>
                                          <p:attrName>style.visibility</p:attrName>
                                        </p:attrNameLst>
                                      </p:cBhvr>
                                      <p:to>
                                        <p:strVal val="visible"/>
                                      </p:to>
                                    </p:set>
                                    <p:animEffect transition="in" filter="blinds(horizontal)">
                                      <p:cBhvr>
                                        <p:cTn id="17" dur="500"/>
                                        <p:tgtEl>
                                          <p:spTgt spid="16179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1820"/>
                                        </p:tgtEl>
                                        <p:attrNameLst>
                                          <p:attrName>style.visibility</p:attrName>
                                        </p:attrNameLst>
                                      </p:cBhvr>
                                      <p:to>
                                        <p:strVal val="visible"/>
                                      </p:to>
                                    </p:set>
                                    <p:animEffect transition="in" filter="blinds(horizontal)">
                                      <p:cBhvr>
                                        <p:cTn id="27" dur="500"/>
                                        <p:tgtEl>
                                          <p:spTgt spid="1618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161800"/>
                                        </p:tgtEl>
                                        <p:attrNameLst>
                                          <p:attrName>style.visibility</p:attrName>
                                        </p:attrNameLst>
                                      </p:cBhvr>
                                      <p:to>
                                        <p:strVal val="visible"/>
                                      </p:to>
                                    </p:set>
                                    <p:animEffect transition="in" filter="blinds(vertical)">
                                      <p:cBhvr>
                                        <p:cTn id="37" dur="500"/>
                                        <p:tgtEl>
                                          <p:spTgt spid="16180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00"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990600" y="1447800"/>
            <a:ext cx="7086600" cy="669925"/>
            <a:chOff x="624" y="624"/>
            <a:chExt cx="4464" cy="422"/>
          </a:xfrm>
        </p:grpSpPr>
        <p:sp>
          <p:nvSpPr>
            <p:cNvPr id="23555" name="Rectangle 3"/>
            <p:cNvSpPr>
              <a:spLocks noChangeArrowheads="1"/>
            </p:cNvSpPr>
            <p:nvPr/>
          </p:nvSpPr>
          <p:spPr bwMode="auto">
            <a:xfrm>
              <a:off x="624" y="672"/>
              <a:ext cx="1776"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2" charset="-122"/>
                  <a:ea typeface="黑体" panose="02010609060101010101" pitchFamily="2" charset="-122"/>
                </a:rPr>
                <a:t>电位移矢量</a:t>
              </a:r>
              <a:endParaRPr lang="zh-CN" altLang="en-US" sz="2800" dirty="0">
                <a:latin typeface="黑体" panose="02010609060101010101" pitchFamily="2" charset="-122"/>
                <a:ea typeface="黑体" panose="02010609060101010101" pitchFamily="2" charset="-122"/>
              </a:endParaRPr>
            </a:p>
          </p:txBody>
        </p:sp>
        <p:grpSp>
          <p:nvGrpSpPr>
            <p:cNvPr id="3" name="Group 4"/>
            <p:cNvGrpSpPr/>
            <p:nvPr/>
          </p:nvGrpSpPr>
          <p:grpSpPr bwMode="auto">
            <a:xfrm>
              <a:off x="1968" y="624"/>
              <a:ext cx="3120" cy="422"/>
              <a:chOff x="2208" y="1008"/>
              <a:chExt cx="3120" cy="422"/>
            </a:xfrm>
          </p:grpSpPr>
          <p:graphicFrame>
            <p:nvGraphicFramePr>
              <p:cNvPr id="23557" name="Object 5"/>
              <p:cNvGraphicFramePr>
                <a:graphicFrameLocks noChangeAspect="1"/>
              </p:cNvGraphicFramePr>
              <p:nvPr/>
            </p:nvGraphicFramePr>
            <p:xfrm>
              <a:off x="2208" y="1008"/>
              <a:ext cx="1344" cy="422"/>
            </p:xfrm>
            <a:graphic>
              <a:graphicData uri="http://schemas.openxmlformats.org/presentationml/2006/ole">
                <mc:AlternateContent xmlns:mc="http://schemas.openxmlformats.org/markup-compatibility/2006">
                  <mc:Choice xmlns:v="urn:schemas-microsoft-com:vml" Requires="v">
                    <p:oleObj spid="_x0000_s82053" name="公式" r:id="rId1" imgW="482600" imgH="203200" progId="Equation.3">
                      <p:embed/>
                    </p:oleObj>
                  </mc:Choice>
                  <mc:Fallback>
                    <p:oleObj name="公式" r:id="rId1" imgW="482600" imgH="203200" progId="Equation.3">
                      <p:embed/>
                      <p:pic>
                        <p:nvPicPr>
                          <p:cNvPr id="0" name="图片 820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 y="1008"/>
                            <a:ext cx="1344" cy="422"/>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rgbClr val="006666"/>
                            </a:solidFill>
                            <a:miter lim="800000"/>
                            <a:headEnd/>
                            <a:tailEnd/>
                          </a:ln>
                        </p:spPr>
                      </p:pic>
                    </p:oleObj>
                  </mc:Fallback>
                </mc:AlternateContent>
              </a:graphicData>
            </a:graphic>
          </p:graphicFrame>
          <p:sp>
            <p:nvSpPr>
              <p:cNvPr id="23558" name="Text Box 6"/>
              <p:cNvSpPr txBox="1">
                <a:spLocks noChangeArrowheads="1"/>
              </p:cNvSpPr>
              <p:nvPr/>
            </p:nvSpPr>
            <p:spPr bwMode="auto">
              <a:xfrm>
                <a:off x="3600" y="1056"/>
                <a:ext cx="1728"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2" charset="-122"/>
                    <a:ea typeface="黑体" panose="02010609060101010101" pitchFamily="2" charset="-122"/>
                  </a:rPr>
                  <a:t>（</a:t>
                </a:r>
                <a:r>
                  <a:rPr lang="zh-CN" altLang="en-US" sz="2800" dirty="0">
                    <a:solidFill>
                      <a:srgbClr val="CC0000"/>
                    </a:solidFill>
                    <a:latin typeface="黑体" panose="02010609060101010101" pitchFamily="2" charset="-122"/>
                    <a:ea typeface="黑体" panose="02010609060101010101" pitchFamily="2" charset="-122"/>
                  </a:rPr>
                  <a:t>均匀</a:t>
                </a:r>
                <a:r>
                  <a:rPr lang="zh-CN" altLang="en-US" sz="2800" dirty="0">
                    <a:latin typeface="黑体" panose="02010609060101010101" pitchFamily="2" charset="-122"/>
                    <a:ea typeface="黑体" panose="02010609060101010101" pitchFamily="2" charset="-122"/>
                  </a:rPr>
                  <a:t>介质）</a:t>
                </a:r>
                <a:endParaRPr lang="zh-CN" altLang="en-US" sz="2800" dirty="0">
                  <a:latin typeface="黑体" panose="02010609060101010101" pitchFamily="2" charset="-122"/>
                  <a:ea typeface="黑体" panose="02010609060101010101" pitchFamily="2" charset="-122"/>
                </a:endParaRPr>
              </a:p>
            </p:txBody>
          </p:sp>
        </p:grpSp>
      </p:grpSp>
      <p:grpSp>
        <p:nvGrpSpPr>
          <p:cNvPr id="4" name="Group 7"/>
          <p:cNvGrpSpPr/>
          <p:nvPr/>
        </p:nvGrpSpPr>
        <p:grpSpPr bwMode="auto">
          <a:xfrm>
            <a:off x="990600" y="4038600"/>
            <a:ext cx="7239000" cy="1046162"/>
            <a:chOff x="576" y="1488"/>
            <a:chExt cx="4560" cy="659"/>
          </a:xfrm>
        </p:grpSpPr>
        <p:sp>
          <p:nvSpPr>
            <p:cNvPr id="23560" name="Rectangle 8"/>
            <p:cNvSpPr>
              <a:spLocks noChangeArrowheads="1"/>
            </p:cNvSpPr>
            <p:nvPr/>
          </p:nvSpPr>
          <p:spPr bwMode="auto">
            <a:xfrm>
              <a:off x="576" y="1488"/>
              <a:ext cx="4560" cy="624"/>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rgbClr val="006666"/>
              </a:solidFill>
              <a:miter lim="800000"/>
            </a:ln>
            <a:effectLst/>
          </p:spPr>
          <p:txBody>
            <a:bodyPr wrap="none" anchor="ctr"/>
            <a:lstStyle/>
            <a:p>
              <a:endParaRPr lang="zh-CN" altLang="en-US"/>
            </a:p>
          </p:txBody>
        </p:sp>
        <p:sp>
          <p:nvSpPr>
            <p:cNvPr id="23561" name="Rectangle 9"/>
            <p:cNvSpPr>
              <a:spLocks noChangeArrowheads="1"/>
            </p:cNvSpPr>
            <p:nvPr/>
          </p:nvSpPr>
          <p:spPr bwMode="auto">
            <a:xfrm>
              <a:off x="576" y="1584"/>
              <a:ext cx="2141" cy="327"/>
            </a:xfrm>
            <a:prstGeom prst="rect">
              <a:avLst/>
            </a:prstGeom>
            <a:noFill/>
            <a:ln w="9525">
              <a:noFill/>
              <a:miter lim="800000"/>
            </a:ln>
            <a:effectLst/>
          </p:spPr>
          <p:txBody>
            <a:bodyPr wrap="none">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有介质时的高斯定理</a:t>
              </a:r>
              <a:endParaRPr lang="zh-CN" altLang="en-US" sz="2800" dirty="0">
                <a:solidFill>
                  <a:srgbClr val="CC0000"/>
                </a:solidFill>
                <a:latin typeface="黑体" panose="02010609060101010101" pitchFamily="2" charset="-122"/>
                <a:ea typeface="黑体" panose="02010609060101010101" pitchFamily="2" charset="-122"/>
              </a:endParaRPr>
            </a:p>
          </p:txBody>
        </p:sp>
        <p:graphicFrame>
          <p:nvGraphicFramePr>
            <p:cNvPr id="23562" name="Object 10"/>
            <p:cNvGraphicFramePr>
              <a:graphicFrameLocks noChangeAspect="1"/>
            </p:cNvGraphicFramePr>
            <p:nvPr/>
          </p:nvGraphicFramePr>
          <p:xfrm>
            <a:off x="2832" y="1488"/>
            <a:ext cx="2208" cy="659"/>
          </p:xfrm>
          <a:graphic>
            <a:graphicData uri="http://schemas.openxmlformats.org/presentationml/2006/ole">
              <mc:AlternateContent xmlns:mc="http://schemas.openxmlformats.org/markup-compatibility/2006">
                <mc:Choice xmlns:v="urn:schemas-microsoft-com:vml" Requires="v">
                  <p:oleObj spid="_x0000_s82054" name="Equation" r:id="rId3" imgW="1028065" imgH="355600" progId="Equation.3">
                    <p:embed/>
                  </p:oleObj>
                </mc:Choice>
                <mc:Fallback>
                  <p:oleObj name="Equation" r:id="rId3" imgW="1028065" imgH="355600" progId="Equation.3">
                    <p:embed/>
                    <p:pic>
                      <p:nvPicPr>
                        <p:cNvPr id="0" name="图片 820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1488"/>
                          <a:ext cx="2208" cy="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1"/>
          <p:cNvGrpSpPr/>
          <p:nvPr/>
        </p:nvGrpSpPr>
        <p:grpSpPr bwMode="auto">
          <a:xfrm>
            <a:off x="2286000" y="5334000"/>
            <a:ext cx="3886200" cy="825500"/>
            <a:chOff x="672" y="2112"/>
            <a:chExt cx="2448" cy="520"/>
          </a:xfrm>
        </p:grpSpPr>
        <p:sp>
          <p:nvSpPr>
            <p:cNvPr id="23564" name="Rectangle 12"/>
            <p:cNvSpPr>
              <a:spLocks noChangeArrowheads="1"/>
            </p:cNvSpPr>
            <p:nvPr/>
          </p:nvSpPr>
          <p:spPr bwMode="auto">
            <a:xfrm>
              <a:off x="672" y="2208"/>
              <a:ext cx="1287" cy="327"/>
            </a:xfrm>
            <a:prstGeom prst="rect">
              <a:avLst/>
            </a:prstGeom>
            <a:noFill/>
            <a:ln w="9525">
              <a:noFill/>
              <a:miter lim="800000"/>
            </a:ln>
            <a:effectLst/>
          </p:spPr>
          <p:txBody>
            <a:bodyPr>
              <a:spAutoFit/>
            </a:bodyPr>
            <a:lstStyle/>
            <a:p>
              <a:pPr>
                <a:spcBef>
                  <a:spcPct val="50000"/>
                </a:spcBef>
              </a:pPr>
              <a:r>
                <a:rPr lang="zh-CN" altLang="en-US" sz="2800" dirty="0">
                  <a:solidFill>
                    <a:srgbClr val="FF0000"/>
                  </a:solidFill>
                  <a:latin typeface="黑体" panose="02010609060101010101" pitchFamily="2" charset="-122"/>
                  <a:ea typeface="黑体" panose="02010609060101010101" pitchFamily="2" charset="-122"/>
                </a:rPr>
                <a:t>电容率</a:t>
              </a:r>
              <a:endParaRPr lang="zh-CN" altLang="en-US" sz="2800" dirty="0">
                <a:solidFill>
                  <a:srgbClr val="FF0000"/>
                </a:solidFill>
                <a:latin typeface="黑体" panose="02010609060101010101" pitchFamily="2" charset="-122"/>
                <a:ea typeface="黑体" panose="02010609060101010101" pitchFamily="2" charset="-122"/>
              </a:endParaRPr>
            </a:p>
          </p:txBody>
        </p:sp>
        <p:graphicFrame>
          <p:nvGraphicFramePr>
            <p:cNvPr id="23565" name="Object 13"/>
            <p:cNvGraphicFramePr>
              <a:graphicFrameLocks noChangeAspect="1"/>
            </p:cNvGraphicFramePr>
            <p:nvPr/>
          </p:nvGraphicFramePr>
          <p:xfrm>
            <a:off x="1968" y="2112"/>
            <a:ext cx="1152" cy="520"/>
          </p:xfrm>
          <a:graphic>
            <a:graphicData uri="http://schemas.openxmlformats.org/presentationml/2006/ole">
              <mc:AlternateContent xmlns:mc="http://schemas.openxmlformats.org/markup-compatibility/2006">
                <mc:Choice xmlns:v="urn:schemas-microsoft-com:vml" Requires="v">
                  <p:oleObj spid="_x0000_s82055" name="Equation" r:id="rId5" imgW="508000" imgH="228600" progId="Equation.3">
                    <p:embed/>
                  </p:oleObj>
                </mc:Choice>
                <mc:Fallback>
                  <p:oleObj name="Equation" r:id="rId5" imgW="508000" imgH="228600" progId="Equation.3">
                    <p:embed/>
                    <p:pic>
                      <p:nvPicPr>
                        <p:cNvPr id="0" name="图片 820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2112"/>
                          <a:ext cx="1152" cy="52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rgbClr val="FF0000"/>
                              </a:solidFill>
                              <a:miter lim="800000"/>
                              <a:headEnd/>
                              <a:tailEnd/>
                            </a14:hiddenLine>
                          </a:ext>
                        </a:extLst>
                      </p:spPr>
                    </p:pic>
                  </p:oleObj>
                </mc:Fallback>
              </mc:AlternateContent>
            </a:graphicData>
          </a:graphic>
        </p:graphicFrame>
      </p:grpSp>
      <p:grpSp>
        <p:nvGrpSpPr>
          <p:cNvPr id="8" name="Group 20"/>
          <p:cNvGrpSpPr/>
          <p:nvPr/>
        </p:nvGrpSpPr>
        <p:grpSpPr bwMode="auto">
          <a:xfrm>
            <a:off x="990600" y="2819400"/>
            <a:ext cx="7086600" cy="688975"/>
            <a:chOff x="624" y="1248"/>
            <a:chExt cx="4464" cy="434"/>
          </a:xfrm>
        </p:grpSpPr>
        <p:graphicFrame>
          <p:nvGraphicFramePr>
            <p:cNvPr id="23573" name="Object 21"/>
            <p:cNvGraphicFramePr>
              <a:graphicFrameLocks noChangeAspect="1"/>
            </p:cNvGraphicFramePr>
            <p:nvPr/>
          </p:nvGraphicFramePr>
          <p:xfrm>
            <a:off x="1968" y="1248"/>
            <a:ext cx="1344" cy="434"/>
          </p:xfrm>
          <a:graphic>
            <a:graphicData uri="http://schemas.openxmlformats.org/presentationml/2006/ole">
              <mc:AlternateContent xmlns:mc="http://schemas.openxmlformats.org/markup-compatibility/2006">
                <mc:Choice xmlns:v="urn:schemas-microsoft-com:vml" Requires="v">
                  <p:oleObj spid="_x0000_s82056" name="Equation" r:id="rId7" imgW="660400" imgH="228600" progId="Equation.3">
                    <p:embed/>
                  </p:oleObj>
                </mc:Choice>
                <mc:Fallback>
                  <p:oleObj name="Equation" r:id="rId7" imgW="660400" imgH="228600" progId="Equation.3">
                    <p:embed/>
                    <p:pic>
                      <p:nvPicPr>
                        <p:cNvPr id="0" name="图片 820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8" y="1248"/>
                          <a:ext cx="1344" cy="434"/>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headEnd/>
                          <a:tailEnd/>
                        </a:ln>
                      </p:spPr>
                    </p:pic>
                  </p:oleObj>
                </mc:Fallback>
              </mc:AlternateContent>
            </a:graphicData>
          </a:graphic>
        </p:graphicFrame>
        <p:sp>
          <p:nvSpPr>
            <p:cNvPr id="23574" name="Text Box 22"/>
            <p:cNvSpPr txBox="1">
              <a:spLocks noChangeArrowheads="1"/>
            </p:cNvSpPr>
            <p:nvPr/>
          </p:nvSpPr>
          <p:spPr bwMode="auto">
            <a:xfrm>
              <a:off x="3360" y="1250"/>
              <a:ext cx="1728"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2" charset="-122"/>
                  <a:ea typeface="黑体" panose="02010609060101010101" pitchFamily="2" charset="-122"/>
                </a:rPr>
                <a:t>（</a:t>
              </a:r>
              <a:r>
                <a:rPr lang="zh-CN" altLang="en-US" sz="2800" dirty="0">
                  <a:solidFill>
                    <a:srgbClr val="CC0000"/>
                  </a:solidFill>
                  <a:latin typeface="黑体" panose="02010609060101010101" pitchFamily="2" charset="-122"/>
                  <a:ea typeface="黑体" panose="02010609060101010101" pitchFamily="2" charset="-122"/>
                </a:rPr>
                <a:t>均匀</a:t>
              </a:r>
              <a:r>
                <a:rPr lang="zh-CN" altLang="en-US" sz="2800" dirty="0">
                  <a:latin typeface="黑体" panose="02010609060101010101" pitchFamily="2" charset="-122"/>
                  <a:ea typeface="黑体" panose="02010609060101010101" pitchFamily="2" charset="-122"/>
                </a:rPr>
                <a:t>介质）</a:t>
              </a:r>
              <a:endParaRPr lang="zh-CN" altLang="en-US" sz="2800" dirty="0">
                <a:latin typeface="黑体" panose="02010609060101010101" pitchFamily="2" charset="-122"/>
                <a:ea typeface="黑体" panose="02010609060101010101" pitchFamily="2" charset="-122"/>
              </a:endParaRPr>
            </a:p>
          </p:txBody>
        </p:sp>
        <p:sp>
          <p:nvSpPr>
            <p:cNvPr id="23575" name="Rectangle 23"/>
            <p:cNvSpPr>
              <a:spLocks noChangeArrowheads="1"/>
            </p:cNvSpPr>
            <p:nvPr/>
          </p:nvSpPr>
          <p:spPr bwMode="auto">
            <a:xfrm>
              <a:off x="624" y="1257"/>
              <a:ext cx="1200" cy="327"/>
            </a:xfrm>
            <a:prstGeom prst="rect">
              <a:avLst/>
            </a:prstGeom>
            <a:noFill/>
            <a:ln w="9525">
              <a:noFill/>
              <a:miter lim="800000"/>
              <a:headEnd type="none" w="sm" len="lg"/>
              <a:tailEnd type="none" w="sm" len="lg"/>
            </a:ln>
            <a:effectLst/>
          </p:spPr>
          <p:txBody>
            <a:bodyPr>
              <a:spAutoFit/>
            </a:bodyPr>
            <a:lstStyle/>
            <a:p>
              <a:r>
                <a:rPr lang="zh-CN" altLang="en-US" sz="2800" dirty="0">
                  <a:latin typeface="黑体" panose="02010609060101010101" pitchFamily="2" charset="-122"/>
                  <a:ea typeface="黑体" panose="02010609060101010101" pitchFamily="2" charset="-122"/>
                </a:rPr>
                <a:t>电场强度</a:t>
              </a:r>
              <a:endParaRPr lang="zh-CN" altLang="en-US" sz="2800" dirty="0">
                <a:latin typeface="黑体" panose="02010609060101010101" pitchFamily="2" charset="-122"/>
                <a:ea typeface="黑体" panose="02010609060101010101" pitchFamily="2" charset="-122"/>
              </a:endParaRPr>
            </a:p>
          </p:txBody>
        </p:sp>
      </p:grpSp>
      <p:sp>
        <p:nvSpPr>
          <p:cNvPr id="24" name="矩形 23"/>
          <p:cNvSpPr/>
          <p:nvPr/>
        </p:nvSpPr>
        <p:spPr>
          <a:xfrm>
            <a:off x="643581" y="238780"/>
            <a:ext cx="6138219" cy="523220"/>
          </a:xfrm>
          <a:prstGeom prst="rect">
            <a:avLst/>
          </a:prstGeom>
        </p:spPr>
        <p:txBody>
          <a:bodyPr wrap="none">
            <a:spAutoFit/>
          </a:bodyPr>
          <a:lstStyle/>
          <a:p>
            <a:r>
              <a:rPr lang="zh-CN" altLang="en-US" sz="2800" b="1" dirty="0" smtClean="0">
                <a:solidFill>
                  <a:srgbClr val="00B050"/>
                </a:solidFill>
                <a:latin typeface="黑体" panose="02010609060101010101" pitchFamily="2" charset="-122"/>
                <a:ea typeface="黑体" panose="02010609060101010101" pitchFamily="2" charset="-122"/>
              </a:rPr>
              <a:t>三 电位移矢量 有介质时的高斯定理 </a:t>
            </a:r>
            <a:endParaRPr lang="zh-CN" altLang="en-US" sz="2800" b="1"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 y="238780"/>
            <a:ext cx="6138219" cy="523220"/>
          </a:xfrm>
          <a:prstGeom prst="rect">
            <a:avLst/>
          </a:prstGeom>
        </p:spPr>
        <p:txBody>
          <a:bodyPr wrap="none">
            <a:spAutoFit/>
          </a:bodyPr>
          <a:lstStyle/>
          <a:p>
            <a:r>
              <a:rPr lang="zh-CN" altLang="en-US" sz="2800" b="1" dirty="0" smtClean="0">
                <a:solidFill>
                  <a:srgbClr val="00B050"/>
                </a:solidFill>
                <a:latin typeface="黑体" panose="02010609060101010101" pitchFamily="2" charset="-122"/>
                <a:ea typeface="黑体" panose="02010609060101010101" pitchFamily="2" charset="-122"/>
              </a:rPr>
              <a:t>三 电位移矢量 有介质时的高斯定理 </a:t>
            </a:r>
            <a:endParaRPr lang="zh-CN" altLang="en-US" sz="2800" b="1" dirty="0">
              <a:solidFill>
                <a:srgbClr val="00B050"/>
              </a:solidFill>
            </a:endParaRPr>
          </a:p>
        </p:txBody>
      </p:sp>
      <p:sp>
        <p:nvSpPr>
          <p:cNvPr id="3" name="矩形 2"/>
          <p:cNvSpPr/>
          <p:nvPr/>
        </p:nvSpPr>
        <p:spPr>
          <a:xfrm>
            <a:off x="152400" y="990600"/>
            <a:ext cx="4953000" cy="3845412"/>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6.3.2</a:t>
            </a:r>
            <a:r>
              <a:rPr lang="en-US"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如</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图所</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示，一平行板电容器有两层厚度各为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d</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d</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的均匀电介质，它们的相对电容率分别为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ε</a:t>
            </a:r>
            <a:r>
              <a:rPr lang="en-US" altLang="zh-CN" sz="2800" i="1" baseline="-25000" dirty="0">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ε</a:t>
            </a:r>
            <a:r>
              <a:rPr lang="en-US" altLang="zh-CN" sz="2800" i="1" baseline="-25000" dirty="0">
                <a:latin typeface="Times New Roman" panose="02020603050405020304" pitchFamily="18" charset="0"/>
                <a:ea typeface="黑体" panose="02010609060101010101" pitchFamily="2" charset="-122"/>
                <a:cs typeface="Times New Roman" panose="02020603050405020304" pitchFamily="18" charset="0"/>
              </a:rPr>
              <a:t>r</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。平行极板的面积是</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S</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，其上的电荷面密度为</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σ</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。求两种电介质内的电场强度</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E</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E</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，以及该电容器的电容。</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101378" name="Picture 2" descr="C:\Users\zhangru\Desktop\新教材ppt\上册整合后的图片\6.3.8.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67300" y="1182864"/>
            <a:ext cx="4038600" cy="358578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52400" y="4953000"/>
            <a:ext cx="8915400" cy="1514261"/>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解</a:t>
            </a:r>
            <a:r>
              <a:rPr lang="zh-CN" altLang="zh-CN"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取</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如图所示的闭合圆柱面为高斯面，上底面在极板内，下底面在电介质</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内，底面积为</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∆S</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，极板内无电场，</a:t>
            </a:r>
            <a:r>
              <a:rPr lang="en-US" altLang="zh-CN" sz="2800" b="1" i="1" dirty="0">
                <a:latin typeface="Times New Roman" panose="02020603050405020304" pitchFamily="18" charset="0"/>
                <a:ea typeface="黑体" panose="02010609060101010101" pitchFamily="2" charset="-122"/>
                <a:cs typeface="Times New Roman" panose="02020603050405020304" pitchFamily="18" charset="0"/>
              </a:rPr>
              <a:t>D</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与圆柱面侧面垂直，</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因此得</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 y="238780"/>
            <a:ext cx="6138219" cy="523220"/>
          </a:xfrm>
          <a:prstGeom prst="rect">
            <a:avLst/>
          </a:prstGeom>
        </p:spPr>
        <p:txBody>
          <a:bodyPr wrap="none">
            <a:spAutoFit/>
          </a:bodyPr>
          <a:lstStyle/>
          <a:p>
            <a:r>
              <a:rPr lang="zh-CN" altLang="en-US" sz="2800" b="1" dirty="0" smtClean="0">
                <a:solidFill>
                  <a:srgbClr val="00B050"/>
                </a:solidFill>
                <a:latin typeface="黑体" panose="02010609060101010101" pitchFamily="2" charset="-122"/>
                <a:ea typeface="黑体" panose="02010609060101010101" pitchFamily="2" charset="-122"/>
              </a:rPr>
              <a:t>三 电位移矢量 有介质时的高斯定理 </a:t>
            </a:r>
            <a:endParaRPr lang="zh-CN" altLang="en-US" sz="2800" b="1" dirty="0">
              <a:solidFill>
                <a:srgbClr val="00B050"/>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244475" y="1057275"/>
          <a:ext cx="5149850" cy="695325"/>
        </p:xfrm>
        <a:graphic>
          <a:graphicData uri="http://schemas.openxmlformats.org/presentationml/2006/ole">
            <mc:AlternateContent xmlns:mc="http://schemas.openxmlformats.org/markup-compatibility/2006">
              <mc:Choice xmlns:v="urn:schemas-microsoft-com:vml" Requires="v">
                <p:oleObj spid="_x0000_s102512" name="Equation" r:id="rId1" imgW="49072800" imgH="6705600" progId="Equation.DSMT4">
                  <p:embed/>
                </p:oleObj>
              </mc:Choice>
              <mc:Fallback>
                <p:oleObj name="Equation" r:id="rId1" imgW="49072800" imgH="6705600" progId="Equation.DSMT4">
                  <p:embed/>
                  <p:pic>
                    <p:nvPicPr>
                      <p:cNvPr id="0" name="Object 1"/>
                      <p:cNvPicPr>
                        <a:picLocks noChangeAspect="1" noChangeArrowheads="1"/>
                      </p:cNvPicPr>
                      <p:nvPr/>
                    </p:nvPicPr>
                    <p:blipFill>
                      <a:blip r:embed="rId2"/>
                      <a:srcRect/>
                      <a:stretch>
                        <a:fillRect/>
                      </a:stretch>
                    </p:blipFill>
                    <p:spPr bwMode="auto">
                      <a:xfrm>
                        <a:off x="244475" y="1057275"/>
                        <a:ext cx="5149850" cy="695325"/>
                      </a:xfrm>
                      <a:prstGeom prst="rect">
                        <a:avLst/>
                      </a:prstGeom>
                      <a:noFill/>
                    </p:spPr>
                  </p:pic>
                </p:oleObj>
              </mc:Fallback>
            </mc:AlternateContent>
          </a:graphicData>
        </a:graphic>
      </p:graphicFrame>
      <p:pic>
        <p:nvPicPr>
          <p:cNvPr id="5" name="Picture 2" descr="C:\Users\zhangru\Desktop\新教材ppt\上册整合后的图片\6.3.8.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259064"/>
            <a:ext cx="3645469" cy="323673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98714" y="1803767"/>
            <a:ext cx="1261884" cy="523220"/>
          </a:xfrm>
          <a:prstGeom prst="rect">
            <a:avLst/>
          </a:prstGeom>
        </p:spPr>
        <p:txBody>
          <a:bodyPr wrap="none">
            <a:spAutoFit/>
          </a:bodyPr>
          <a:lstStyle/>
          <a:p>
            <a:r>
              <a:rPr lang="zh-CN" altLang="zh-CN" sz="2800" dirty="0">
                <a:latin typeface="黑体" panose="02010609060101010101" pitchFamily="2" charset="-122"/>
                <a:ea typeface="黑体" panose="02010609060101010101" pitchFamily="2" charset="-122"/>
              </a:rPr>
              <a:t>于是：</a:t>
            </a:r>
            <a:endParaRPr lang="zh-CN" altLang="zh-CN" sz="2800" dirty="0">
              <a:latin typeface="黑体" panose="02010609060101010101" pitchFamily="2" charset="-122"/>
              <a:ea typeface="黑体" panose="02010609060101010101" pitchFamily="2" charset="-122"/>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1746514" y="1812637"/>
          <a:ext cx="1149086" cy="549563"/>
        </p:xfrm>
        <a:graphic>
          <a:graphicData uri="http://schemas.openxmlformats.org/presentationml/2006/ole">
            <mc:AlternateContent xmlns:mc="http://schemas.openxmlformats.org/markup-compatibility/2006">
              <mc:Choice xmlns:v="urn:schemas-microsoft-com:vml" Requires="v">
                <p:oleObj spid="_x0000_s102513" name="" r:id="rId4" imgW="444500" imgH="203200" progId="Equation.DSMT4">
                  <p:embed/>
                </p:oleObj>
              </mc:Choice>
              <mc:Fallback>
                <p:oleObj name="" r:id="rId4" imgW="444500" imgH="2032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514" y="1812637"/>
                        <a:ext cx="1149086" cy="549563"/>
                      </a:xfrm>
                      <a:prstGeom prst="rect">
                        <a:avLst/>
                      </a:prstGeom>
                      <a:noFill/>
                    </p:spPr>
                  </p:pic>
                </p:oleObj>
              </mc:Fallback>
            </mc:AlternateContent>
          </a:graphicData>
        </a:graphic>
      </p:graphicFrame>
      <p:sp>
        <p:nvSpPr>
          <p:cNvPr id="9" name="矩形 8"/>
          <p:cNvSpPr/>
          <p:nvPr/>
        </p:nvSpPr>
        <p:spPr>
          <a:xfrm>
            <a:off x="76200" y="2590800"/>
            <a:ext cx="1980029" cy="523220"/>
          </a:xfrm>
          <a:prstGeom prst="rect">
            <a:avLst/>
          </a:prstGeom>
        </p:spPr>
        <p:txBody>
          <a:bodyPr wrap="none">
            <a:spAutoFit/>
          </a:bodyPr>
          <a:lstStyle/>
          <a:p>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同理可</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得：</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2133600" y="2590800"/>
          <a:ext cx="1154108" cy="528966"/>
        </p:xfrm>
        <a:graphic>
          <a:graphicData uri="http://schemas.openxmlformats.org/presentationml/2006/ole">
            <mc:AlternateContent xmlns:mc="http://schemas.openxmlformats.org/markup-compatibility/2006">
              <mc:Choice xmlns:v="urn:schemas-microsoft-com:vml" Requires="v">
                <p:oleObj spid="_x0000_s102514" name="" r:id="rId6" imgW="457200" imgH="203200" progId="Equation.DSMT4">
                  <p:embed/>
                </p:oleObj>
              </mc:Choice>
              <mc:Fallback>
                <p:oleObj name="" r:id="rId6" imgW="457200" imgH="2032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590800"/>
                        <a:ext cx="1154108" cy="528966"/>
                      </a:xfrm>
                      <a:prstGeom prst="rect">
                        <a:avLst/>
                      </a:prstGeom>
                      <a:noFill/>
                    </p:spPr>
                  </p:pic>
                </p:oleObj>
              </mc:Fallback>
            </mc:AlternateContent>
          </a:graphicData>
        </a:graphic>
      </p:graphicFrame>
      <p:sp>
        <p:nvSpPr>
          <p:cNvPr id="12"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p:cNvGraphicFramePr>
            <a:graphicFrameLocks noChangeAspect="1"/>
          </p:cNvGraphicFramePr>
          <p:nvPr/>
        </p:nvGraphicFramePr>
        <p:xfrm>
          <a:off x="152400" y="3276600"/>
          <a:ext cx="2667000" cy="1066800"/>
        </p:xfrm>
        <a:graphic>
          <a:graphicData uri="http://schemas.openxmlformats.org/presentationml/2006/ole">
            <mc:AlternateContent xmlns:mc="http://schemas.openxmlformats.org/markup-compatibility/2006">
              <mc:Choice xmlns:v="urn:schemas-microsoft-com:vml" Requires="v">
                <p:oleObj spid="_x0000_s102515" name="" r:id="rId8" imgW="989965" imgH="393700" progId="Equation.DSMT4">
                  <p:embed/>
                </p:oleObj>
              </mc:Choice>
              <mc:Fallback>
                <p:oleObj name="" r:id="rId8" imgW="989965" imgH="3937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 y="3276600"/>
                        <a:ext cx="2667000" cy="1066800"/>
                      </a:xfrm>
                      <a:prstGeom prst="rect">
                        <a:avLst/>
                      </a:prstGeom>
                      <a:noFill/>
                    </p:spPr>
                  </p:pic>
                </p:oleObj>
              </mc:Fallback>
            </mc:AlternateContent>
          </a:graphicData>
        </a:graphic>
      </p:graphicFrame>
      <p:sp>
        <p:nvSpPr>
          <p:cNvPr id="1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5" name="对象 14"/>
          <p:cNvGraphicFramePr>
            <a:graphicFrameLocks noChangeAspect="1"/>
          </p:cNvGraphicFramePr>
          <p:nvPr/>
        </p:nvGraphicFramePr>
        <p:xfrm>
          <a:off x="2895600" y="3276600"/>
          <a:ext cx="2717024" cy="1056620"/>
        </p:xfrm>
        <a:graphic>
          <a:graphicData uri="http://schemas.openxmlformats.org/presentationml/2006/ole">
            <mc:AlternateContent xmlns:mc="http://schemas.openxmlformats.org/markup-compatibility/2006">
              <mc:Choice xmlns:v="urn:schemas-microsoft-com:vml" Requires="v">
                <p:oleObj spid="_x0000_s102516" name="" r:id="rId10" imgW="1028065" imgH="393700" progId="Equation.DSMT4">
                  <p:embed/>
                </p:oleObj>
              </mc:Choice>
              <mc:Fallback>
                <p:oleObj name="" r:id="rId10" imgW="1028065" imgH="393700"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5600" y="3276600"/>
                        <a:ext cx="2717024" cy="1056620"/>
                      </a:xfrm>
                      <a:prstGeom prst="rect">
                        <a:avLst/>
                      </a:prstGeom>
                      <a:noFill/>
                    </p:spPr>
                  </p:pic>
                </p:oleObj>
              </mc:Fallback>
            </mc:AlternateContent>
          </a:graphicData>
        </a:graphic>
      </p:graphicFrame>
      <p:sp>
        <p:nvSpPr>
          <p:cNvPr id="16" name="矩形 15"/>
          <p:cNvSpPr/>
          <p:nvPr/>
        </p:nvSpPr>
        <p:spPr>
          <a:xfrm>
            <a:off x="34607" y="4343400"/>
            <a:ext cx="3775393" cy="523220"/>
          </a:xfrm>
          <a:prstGeom prst="rect">
            <a:avLst/>
          </a:prstGeom>
        </p:spPr>
        <p:txBody>
          <a:bodyPr wrap="none">
            <a:spAutoFit/>
          </a:bodyPr>
          <a:lstStyle/>
          <a:p>
            <a:r>
              <a:rPr lang="zh-CN" altLang="zh-CN" sz="2800" dirty="0">
                <a:latin typeface="黑体" panose="02010609060101010101" pitchFamily="2" charset="-122"/>
                <a:ea typeface="黑体" panose="02010609060101010101" pitchFamily="2" charset="-122"/>
              </a:rPr>
              <a:t>两极板间的电势差为：</a:t>
            </a:r>
            <a:endParaRPr lang="zh-CN" altLang="zh-CN" sz="2800" dirty="0">
              <a:latin typeface="黑体" panose="02010609060101010101" pitchFamily="2" charset="-122"/>
              <a:ea typeface="黑体" panose="02010609060101010101" pitchFamily="2" charset="-122"/>
            </a:endParaRPr>
          </a:p>
        </p:txBody>
      </p:sp>
      <p:sp>
        <p:nvSpPr>
          <p:cNvPr id="17"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8" name="对象 17"/>
          <p:cNvGraphicFramePr>
            <a:graphicFrameLocks noChangeAspect="1"/>
          </p:cNvGraphicFramePr>
          <p:nvPr/>
        </p:nvGraphicFramePr>
        <p:xfrm>
          <a:off x="284163" y="4876800"/>
          <a:ext cx="3751262" cy="1719263"/>
        </p:xfrm>
        <a:graphic>
          <a:graphicData uri="http://schemas.openxmlformats.org/presentationml/2006/ole">
            <mc:AlternateContent xmlns:mc="http://schemas.openxmlformats.org/markup-compatibility/2006">
              <mc:Choice xmlns:v="urn:schemas-microsoft-com:vml" Requires="v">
                <p:oleObj spid="_x0000_s102517" name="Equation" r:id="rId12" imgW="37185600" imgH="16764000" progId="Equation.DSMT4">
                  <p:embed/>
                </p:oleObj>
              </mc:Choice>
              <mc:Fallback>
                <p:oleObj name="Equation" r:id="rId12" imgW="37185600" imgH="16764000" progId="Equation.DSMT4">
                  <p:embed/>
                  <p:pic>
                    <p:nvPicPr>
                      <p:cNvPr id="0" name="Object 11"/>
                      <p:cNvPicPr>
                        <a:picLocks noChangeAspect="1" noChangeArrowheads="1"/>
                      </p:cNvPicPr>
                      <p:nvPr/>
                    </p:nvPicPr>
                    <p:blipFill>
                      <a:blip r:embed="rId13"/>
                      <a:srcRect/>
                      <a:stretch>
                        <a:fillRect/>
                      </a:stretch>
                    </p:blipFill>
                    <p:spPr bwMode="auto">
                      <a:xfrm>
                        <a:off x="284163" y="4876800"/>
                        <a:ext cx="3751262" cy="1719263"/>
                      </a:xfrm>
                      <a:prstGeom prst="rect">
                        <a:avLst/>
                      </a:prstGeom>
                      <a:noFill/>
                    </p:spPr>
                  </p:pic>
                </p:oleObj>
              </mc:Fallback>
            </mc:AlternateContent>
          </a:graphicData>
        </a:graphic>
      </p:graphicFrame>
      <p:sp>
        <p:nvSpPr>
          <p:cNvPr id="1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0" name="对象 19"/>
          <p:cNvGraphicFramePr>
            <a:graphicFrameLocks noChangeAspect="1"/>
          </p:cNvGraphicFramePr>
          <p:nvPr/>
        </p:nvGraphicFramePr>
        <p:xfrm>
          <a:off x="4191000" y="5181600"/>
          <a:ext cx="4765730" cy="1371600"/>
        </p:xfrm>
        <a:graphic>
          <a:graphicData uri="http://schemas.openxmlformats.org/presentationml/2006/ole">
            <mc:AlternateContent xmlns:mc="http://schemas.openxmlformats.org/markup-compatibility/2006">
              <mc:Choice xmlns:v="urn:schemas-microsoft-com:vml" Requires="v">
                <p:oleObj spid="_x0000_s102518" name="" r:id="rId14" imgW="1955800" imgH="558800" progId="Equation.DSMT4">
                  <p:embed/>
                </p:oleObj>
              </mc:Choice>
              <mc:Fallback>
                <p:oleObj name="" r:id="rId14" imgW="1955800" imgH="558800" progId="Equation.DSMT4">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91000" y="5181600"/>
                        <a:ext cx="4765730" cy="1371600"/>
                      </a:xfrm>
                      <a:prstGeom prst="rect">
                        <a:avLst/>
                      </a:prstGeom>
                      <a:noFill/>
                    </p:spPr>
                  </p:pic>
                </p:oleObj>
              </mc:Fallback>
            </mc:AlternateContent>
          </a:graphicData>
        </a:graphic>
      </p:graphicFrame>
      <p:sp>
        <p:nvSpPr>
          <p:cNvPr id="22" name="矩形 21"/>
          <p:cNvSpPr/>
          <p:nvPr/>
        </p:nvSpPr>
        <p:spPr>
          <a:xfrm>
            <a:off x="4192171" y="4495800"/>
            <a:ext cx="2339102" cy="523220"/>
          </a:xfrm>
          <a:prstGeom prst="rect">
            <a:avLst/>
          </a:prstGeom>
        </p:spPr>
        <p:txBody>
          <a:bodyPr wrap="none">
            <a:spAutoFit/>
          </a:bodyPr>
          <a:lstStyle/>
          <a:p>
            <a:pPr lvl="0"/>
            <a:r>
              <a:rPr lang="zh-CN" altLang="en-US" sz="2800" dirty="0" smtClean="0">
                <a:solidFill>
                  <a:prstClr val="black"/>
                </a:solidFill>
                <a:latin typeface="黑体" panose="02010609060101010101" pitchFamily="2" charset="-122"/>
                <a:ea typeface="黑体" panose="02010609060101010101" pitchFamily="2" charset="-122"/>
              </a:rPr>
              <a:t>于是电容为</a:t>
            </a:r>
            <a:r>
              <a:rPr lang="zh-CN" altLang="zh-CN" sz="2800" dirty="0" smtClean="0">
                <a:solidFill>
                  <a:prstClr val="black"/>
                </a:solidFill>
                <a:latin typeface="黑体" panose="02010609060101010101" pitchFamily="2" charset="-122"/>
                <a:ea typeface="黑体" panose="02010609060101010101" pitchFamily="2" charset="-122"/>
              </a:rPr>
              <a:t>：</a:t>
            </a:r>
            <a:endParaRPr lang="zh-CN" altLang="zh-CN" sz="2800" dirty="0">
              <a:solidFill>
                <a:prstClr val="black"/>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6"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9994" y="2886670"/>
            <a:ext cx="9014006" cy="923330"/>
          </a:xfrm>
          <a:prstGeom prst="rect">
            <a:avLst/>
          </a:prstGeom>
        </p:spPr>
        <p:txBody>
          <a:bodyPr wrap="none">
            <a:spAutoFit/>
          </a:bodyPr>
          <a:lstStyle/>
          <a:p>
            <a:r>
              <a:rPr lang="en-US" altLang="zh-CN" sz="5400" dirty="0">
                <a:latin typeface="Times New Roman" panose="02020603050405020304" pitchFamily="18" charset="0"/>
                <a:ea typeface="黑体" panose="02010609060101010101" pitchFamily="2" charset="-122"/>
                <a:cs typeface="Times New Roman" panose="02020603050405020304" pitchFamily="18" charset="0"/>
              </a:rPr>
              <a:t>6.4 </a:t>
            </a:r>
            <a:r>
              <a:rPr lang="zh-CN" altLang="zh-CN" sz="5400" dirty="0">
                <a:latin typeface="Times New Roman" panose="02020603050405020304" pitchFamily="18" charset="0"/>
                <a:ea typeface="黑体" panose="02010609060101010101" pitchFamily="2" charset="-122"/>
                <a:cs typeface="Times New Roman" panose="02020603050405020304" pitchFamily="18" charset="0"/>
              </a:rPr>
              <a:t>电容器储能 静电场的能量</a:t>
            </a:r>
            <a:endParaRPr lang="zh-CN" altLang="zh-CN" sz="54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Object 2"/>
          <p:cNvGraphicFramePr>
            <a:graphicFrameLocks noChangeAspect="1"/>
          </p:cNvGraphicFramePr>
          <p:nvPr/>
        </p:nvGraphicFramePr>
        <p:xfrm>
          <a:off x="2868613" y="5262264"/>
          <a:ext cx="3455987" cy="757536"/>
        </p:xfrm>
        <a:graphic>
          <a:graphicData uri="http://schemas.openxmlformats.org/presentationml/2006/ole">
            <mc:AlternateContent xmlns:mc="http://schemas.openxmlformats.org/markup-compatibility/2006">
              <mc:Choice xmlns:v="urn:schemas-microsoft-com:vml" Requires="v">
                <p:oleObj spid="_x0000_s2205" name="Equation" r:id="rId1" imgW="977900" imgH="241300" progId="Equation.3">
                  <p:embed/>
                </p:oleObj>
              </mc:Choice>
              <mc:Fallback>
                <p:oleObj name="Equation" r:id="rId1" imgW="977900" imgH="2413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613" y="5262264"/>
                        <a:ext cx="3455987" cy="757536"/>
                      </a:xfrm>
                      <a:prstGeom prst="rect">
                        <a:avLst/>
                      </a:prstGeom>
                      <a:solidFill>
                        <a:schemeClr val="accent1"/>
                      </a:solidFill>
                      <a:ln w="12700">
                        <a:solidFill>
                          <a:schemeClr val="tx2"/>
                        </a:solidFill>
                        <a:miter lim="800000"/>
                        <a:headEnd/>
                        <a:tailEnd/>
                      </a:ln>
                    </p:spPr>
                  </p:pic>
                </p:oleObj>
              </mc:Fallback>
            </mc:AlternateContent>
          </a:graphicData>
        </a:graphic>
      </p:graphicFrame>
      <p:grpSp>
        <p:nvGrpSpPr>
          <p:cNvPr id="2" name="Group 3"/>
          <p:cNvGrpSpPr/>
          <p:nvPr/>
        </p:nvGrpSpPr>
        <p:grpSpPr bwMode="auto">
          <a:xfrm>
            <a:off x="838200" y="1524000"/>
            <a:ext cx="7162800" cy="3657600"/>
            <a:chOff x="432" y="384"/>
            <a:chExt cx="5088" cy="2592"/>
          </a:xfrm>
        </p:grpSpPr>
        <p:sp>
          <p:nvSpPr>
            <p:cNvPr id="72708" name="Rectangle 4"/>
            <p:cNvSpPr>
              <a:spLocks noChangeArrowheads="1"/>
            </p:cNvSpPr>
            <p:nvPr/>
          </p:nvSpPr>
          <p:spPr bwMode="auto">
            <a:xfrm>
              <a:off x="432" y="384"/>
              <a:ext cx="5088" cy="2592"/>
            </a:xfrm>
            <a:prstGeom prst="rect">
              <a:avLst/>
            </a:prstGeom>
            <a:solidFill>
              <a:schemeClr val="bg1"/>
            </a:solidFill>
            <a:ln w="9525">
              <a:solidFill>
                <a:schemeClr val="tx2"/>
              </a:solidFill>
              <a:miter lim="800000"/>
              <a:headEnd type="none" w="sm" len="lg"/>
              <a:tailEnd type="none" w="sm" len="lg"/>
            </a:ln>
            <a:effectLst/>
          </p:spPr>
          <p:txBody>
            <a:bodyPr wrap="none" anchor="ctr"/>
            <a:lstStyle/>
            <a:p>
              <a:endParaRPr lang="zh-CN" altLang="en-US"/>
            </a:p>
          </p:txBody>
        </p:sp>
        <p:graphicFrame>
          <p:nvGraphicFramePr>
            <p:cNvPr id="72709" name="Object 5"/>
            <p:cNvGraphicFramePr>
              <a:graphicFrameLocks noChangeAspect="1"/>
            </p:cNvGraphicFramePr>
            <p:nvPr/>
          </p:nvGraphicFramePr>
          <p:xfrm>
            <a:off x="4848" y="1613"/>
            <a:ext cx="352" cy="445"/>
          </p:xfrm>
          <a:graphic>
            <a:graphicData uri="http://schemas.openxmlformats.org/presentationml/2006/ole">
              <mc:AlternateContent xmlns:mc="http://schemas.openxmlformats.org/markup-compatibility/2006">
                <mc:Choice xmlns:v="urn:schemas-microsoft-com:vml" Requires="v">
                  <p:oleObj spid="_x0000_s2206" name="Equation" r:id="rId3" imgW="3918585" imgH="4963795" progId="Equation.3">
                    <p:embed/>
                  </p:oleObj>
                </mc:Choice>
                <mc:Fallback>
                  <p:oleObj name="Equation" r:id="rId3" imgW="3918585" imgH="4963795"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 y="1613"/>
                          <a:ext cx="352" cy="4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6"/>
            <p:cNvGrpSpPr/>
            <p:nvPr/>
          </p:nvGrpSpPr>
          <p:grpSpPr bwMode="auto">
            <a:xfrm>
              <a:off x="816" y="480"/>
              <a:ext cx="4032" cy="2400"/>
              <a:chOff x="816" y="528"/>
              <a:chExt cx="4032" cy="2400"/>
            </a:xfrm>
          </p:grpSpPr>
          <p:sp>
            <p:nvSpPr>
              <p:cNvPr id="72711" name="Line 7"/>
              <p:cNvSpPr>
                <a:spLocks noChangeShapeType="1"/>
              </p:cNvSpPr>
              <p:nvPr/>
            </p:nvSpPr>
            <p:spPr bwMode="auto">
              <a:xfrm>
                <a:off x="816" y="1008"/>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12" name="Line 8"/>
              <p:cNvSpPr>
                <a:spLocks noChangeShapeType="1"/>
              </p:cNvSpPr>
              <p:nvPr/>
            </p:nvSpPr>
            <p:spPr bwMode="auto">
              <a:xfrm>
                <a:off x="816" y="768"/>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13" name="Line 9"/>
              <p:cNvSpPr>
                <a:spLocks noChangeShapeType="1"/>
              </p:cNvSpPr>
              <p:nvPr/>
            </p:nvSpPr>
            <p:spPr bwMode="auto">
              <a:xfrm>
                <a:off x="816" y="1248"/>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14" name="Line 10"/>
              <p:cNvSpPr>
                <a:spLocks noChangeShapeType="1"/>
              </p:cNvSpPr>
              <p:nvPr/>
            </p:nvSpPr>
            <p:spPr bwMode="auto">
              <a:xfrm>
                <a:off x="816" y="1488"/>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15" name="Line 11"/>
              <p:cNvSpPr>
                <a:spLocks noChangeShapeType="1"/>
              </p:cNvSpPr>
              <p:nvPr/>
            </p:nvSpPr>
            <p:spPr bwMode="auto">
              <a:xfrm>
                <a:off x="816" y="1728"/>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16" name="Line 12"/>
              <p:cNvSpPr>
                <a:spLocks noChangeShapeType="1"/>
              </p:cNvSpPr>
              <p:nvPr/>
            </p:nvSpPr>
            <p:spPr bwMode="auto">
              <a:xfrm>
                <a:off x="816" y="1968"/>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17" name="Line 13"/>
              <p:cNvSpPr>
                <a:spLocks noChangeShapeType="1"/>
              </p:cNvSpPr>
              <p:nvPr/>
            </p:nvSpPr>
            <p:spPr bwMode="auto">
              <a:xfrm>
                <a:off x="816" y="2208"/>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18" name="Line 14"/>
              <p:cNvSpPr>
                <a:spLocks noChangeShapeType="1"/>
              </p:cNvSpPr>
              <p:nvPr/>
            </p:nvSpPr>
            <p:spPr bwMode="auto">
              <a:xfrm>
                <a:off x="816" y="2928"/>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19" name="Line 15"/>
              <p:cNvSpPr>
                <a:spLocks noChangeShapeType="1"/>
              </p:cNvSpPr>
              <p:nvPr/>
            </p:nvSpPr>
            <p:spPr bwMode="auto">
              <a:xfrm>
                <a:off x="816" y="2448"/>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20" name="Line 16"/>
              <p:cNvSpPr>
                <a:spLocks noChangeShapeType="1"/>
              </p:cNvSpPr>
              <p:nvPr/>
            </p:nvSpPr>
            <p:spPr bwMode="auto">
              <a:xfrm>
                <a:off x="816" y="2688"/>
                <a:ext cx="4032"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21" name="Line 17"/>
              <p:cNvSpPr>
                <a:spLocks noChangeShapeType="1"/>
              </p:cNvSpPr>
              <p:nvPr/>
            </p:nvSpPr>
            <p:spPr bwMode="auto">
              <a:xfrm>
                <a:off x="1824" y="2448"/>
                <a:ext cx="96"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22" name="Line 18"/>
              <p:cNvSpPr>
                <a:spLocks noChangeShapeType="1"/>
              </p:cNvSpPr>
              <p:nvPr/>
            </p:nvSpPr>
            <p:spPr bwMode="auto">
              <a:xfrm>
                <a:off x="1776" y="2208"/>
                <a:ext cx="144"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23" name="Line 19"/>
              <p:cNvSpPr>
                <a:spLocks noChangeShapeType="1"/>
              </p:cNvSpPr>
              <p:nvPr/>
            </p:nvSpPr>
            <p:spPr bwMode="auto">
              <a:xfrm>
                <a:off x="1776" y="1968"/>
                <a:ext cx="144"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24" name="Line 20"/>
              <p:cNvSpPr>
                <a:spLocks noChangeShapeType="1"/>
              </p:cNvSpPr>
              <p:nvPr/>
            </p:nvSpPr>
            <p:spPr bwMode="auto">
              <a:xfrm>
                <a:off x="1824" y="1728"/>
                <a:ext cx="96"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25" name="Line 21"/>
              <p:cNvSpPr>
                <a:spLocks noChangeShapeType="1"/>
              </p:cNvSpPr>
              <p:nvPr/>
            </p:nvSpPr>
            <p:spPr bwMode="auto">
              <a:xfrm>
                <a:off x="1824" y="1488"/>
                <a:ext cx="96"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26" name="Line 22"/>
              <p:cNvSpPr>
                <a:spLocks noChangeShapeType="1"/>
              </p:cNvSpPr>
              <p:nvPr/>
            </p:nvSpPr>
            <p:spPr bwMode="auto">
              <a:xfrm>
                <a:off x="1776" y="1248"/>
                <a:ext cx="144"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27" name="Line 23"/>
              <p:cNvSpPr>
                <a:spLocks noChangeShapeType="1"/>
              </p:cNvSpPr>
              <p:nvPr/>
            </p:nvSpPr>
            <p:spPr bwMode="auto">
              <a:xfrm>
                <a:off x="1776" y="1008"/>
                <a:ext cx="144"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28" name="Line 24"/>
              <p:cNvSpPr>
                <a:spLocks noChangeShapeType="1"/>
              </p:cNvSpPr>
              <p:nvPr/>
            </p:nvSpPr>
            <p:spPr bwMode="auto">
              <a:xfrm>
                <a:off x="1824" y="2688"/>
                <a:ext cx="96" cy="0"/>
              </a:xfrm>
              <a:prstGeom prst="line">
                <a:avLst/>
              </a:prstGeom>
              <a:noFill/>
              <a:ln w="17780">
                <a:solidFill>
                  <a:srgbClr val="CC00CC"/>
                </a:solidFill>
                <a:round/>
                <a:tailEnd type="triangle" w="sm" len="lg"/>
              </a:ln>
              <a:effectLst/>
            </p:spPr>
            <p:txBody>
              <a:bodyPr wrap="none" anchor="ctr"/>
              <a:lstStyle/>
              <a:p>
                <a:endParaRPr lang="zh-CN" altLang="en-US"/>
              </a:p>
            </p:txBody>
          </p:sp>
          <p:sp>
            <p:nvSpPr>
              <p:cNvPr id="72729" name="Line 25"/>
              <p:cNvSpPr>
                <a:spLocks noChangeShapeType="1"/>
              </p:cNvSpPr>
              <p:nvPr/>
            </p:nvSpPr>
            <p:spPr bwMode="auto">
              <a:xfrm>
                <a:off x="816" y="528"/>
                <a:ext cx="4032" cy="0"/>
              </a:xfrm>
              <a:prstGeom prst="line">
                <a:avLst/>
              </a:prstGeom>
              <a:noFill/>
              <a:ln w="17780">
                <a:solidFill>
                  <a:srgbClr val="CC00CC"/>
                </a:solidFill>
                <a:round/>
                <a:tailEnd type="triangle" w="sm" len="lg"/>
              </a:ln>
              <a:effectLst/>
            </p:spPr>
            <p:txBody>
              <a:bodyPr wrap="none" anchor="ctr"/>
              <a:lstStyle/>
              <a:p>
                <a:endParaRPr lang="zh-CN" altLang="en-US"/>
              </a:p>
            </p:txBody>
          </p:sp>
        </p:grpSp>
        <p:sp>
          <p:nvSpPr>
            <p:cNvPr id="72730" name="Rectangle 26"/>
            <p:cNvSpPr>
              <a:spLocks noChangeArrowheads="1"/>
            </p:cNvSpPr>
            <p:nvPr/>
          </p:nvSpPr>
          <p:spPr bwMode="auto">
            <a:xfrm>
              <a:off x="1920" y="816"/>
              <a:ext cx="1680" cy="1872"/>
            </a:xfrm>
            <a:prstGeom prst="rect">
              <a:avLst/>
            </a:prstGeom>
            <a:gradFill rotWithShape="0">
              <a:gsLst>
                <a:gs pos="0">
                  <a:srgbClr val="C0C0C0"/>
                </a:gs>
                <a:gs pos="50000">
                  <a:srgbClr val="FFFFFF"/>
                </a:gs>
                <a:gs pos="100000">
                  <a:srgbClr val="C0C0C0"/>
                </a:gs>
              </a:gsLst>
              <a:lin ang="0" scaled="1"/>
            </a:gradFill>
            <a:ln w="19050">
              <a:solidFill>
                <a:schemeClr val="tx1"/>
              </a:solidFill>
              <a:miter lim="800000"/>
            </a:ln>
            <a:effectLst/>
          </p:spPr>
          <p:txBody>
            <a:bodyPr wrap="none" anchor="ctr"/>
            <a:lstStyle/>
            <a:p>
              <a:endParaRPr lang="zh-CN" altLang="en-US"/>
            </a:p>
          </p:txBody>
        </p:sp>
        <p:grpSp>
          <p:nvGrpSpPr>
            <p:cNvPr id="4" name="Group 27"/>
            <p:cNvGrpSpPr/>
            <p:nvPr/>
          </p:nvGrpSpPr>
          <p:grpSpPr bwMode="auto">
            <a:xfrm>
              <a:off x="1983" y="1062"/>
              <a:ext cx="192" cy="192"/>
              <a:chOff x="5088" y="2592"/>
              <a:chExt cx="192" cy="192"/>
            </a:xfrm>
          </p:grpSpPr>
          <p:sp>
            <p:nvSpPr>
              <p:cNvPr id="72732" name="Oval 28"/>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2733" name="Line 29"/>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5" name="Group 30"/>
            <p:cNvGrpSpPr/>
            <p:nvPr/>
          </p:nvGrpSpPr>
          <p:grpSpPr bwMode="auto">
            <a:xfrm>
              <a:off x="1983" y="822"/>
              <a:ext cx="192" cy="192"/>
              <a:chOff x="5088" y="2592"/>
              <a:chExt cx="192" cy="192"/>
            </a:xfrm>
          </p:grpSpPr>
          <p:sp>
            <p:nvSpPr>
              <p:cNvPr id="72735" name="Oval 31"/>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2736" name="Line 32"/>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6" name="Group 33"/>
            <p:cNvGrpSpPr/>
            <p:nvPr/>
          </p:nvGrpSpPr>
          <p:grpSpPr bwMode="auto">
            <a:xfrm>
              <a:off x="3327" y="774"/>
              <a:ext cx="225" cy="288"/>
              <a:chOff x="5295" y="2784"/>
              <a:chExt cx="225" cy="288"/>
            </a:xfrm>
          </p:grpSpPr>
          <p:sp>
            <p:nvSpPr>
              <p:cNvPr id="72738" name="Oval 34"/>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2739" name="Text Box 35"/>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7" name="Group 36"/>
            <p:cNvGrpSpPr/>
            <p:nvPr/>
          </p:nvGrpSpPr>
          <p:grpSpPr bwMode="auto">
            <a:xfrm>
              <a:off x="3327" y="1014"/>
              <a:ext cx="225" cy="288"/>
              <a:chOff x="5295" y="2784"/>
              <a:chExt cx="225" cy="288"/>
            </a:xfrm>
          </p:grpSpPr>
          <p:sp>
            <p:nvSpPr>
              <p:cNvPr id="72741" name="Oval 37"/>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2742" name="Text Box 38"/>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8" name="Group 39"/>
            <p:cNvGrpSpPr/>
            <p:nvPr/>
          </p:nvGrpSpPr>
          <p:grpSpPr bwMode="auto">
            <a:xfrm>
              <a:off x="1983" y="1542"/>
              <a:ext cx="192" cy="192"/>
              <a:chOff x="5088" y="2592"/>
              <a:chExt cx="192" cy="192"/>
            </a:xfrm>
          </p:grpSpPr>
          <p:sp>
            <p:nvSpPr>
              <p:cNvPr id="72744" name="Oval 40"/>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2745" name="Line 41"/>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9" name="Group 42"/>
            <p:cNvGrpSpPr/>
            <p:nvPr/>
          </p:nvGrpSpPr>
          <p:grpSpPr bwMode="auto">
            <a:xfrm>
              <a:off x="1983" y="1302"/>
              <a:ext cx="192" cy="192"/>
              <a:chOff x="5088" y="2592"/>
              <a:chExt cx="192" cy="192"/>
            </a:xfrm>
          </p:grpSpPr>
          <p:sp>
            <p:nvSpPr>
              <p:cNvPr id="72747" name="Oval 43"/>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2748" name="Line 44"/>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0" name="Group 45"/>
            <p:cNvGrpSpPr/>
            <p:nvPr/>
          </p:nvGrpSpPr>
          <p:grpSpPr bwMode="auto">
            <a:xfrm>
              <a:off x="3327" y="1254"/>
              <a:ext cx="225" cy="288"/>
              <a:chOff x="5295" y="2784"/>
              <a:chExt cx="225" cy="288"/>
            </a:xfrm>
          </p:grpSpPr>
          <p:sp>
            <p:nvSpPr>
              <p:cNvPr id="72750" name="Oval 46"/>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2751" name="Text Box 47"/>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1" name="Group 48"/>
            <p:cNvGrpSpPr/>
            <p:nvPr/>
          </p:nvGrpSpPr>
          <p:grpSpPr bwMode="auto">
            <a:xfrm>
              <a:off x="3327" y="1494"/>
              <a:ext cx="225" cy="288"/>
              <a:chOff x="5295" y="2784"/>
              <a:chExt cx="225" cy="288"/>
            </a:xfrm>
          </p:grpSpPr>
          <p:sp>
            <p:nvSpPr>
              <p:cNvPr id="72753" name="Oval 49"/>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2754" name="Text Box 50"/>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2" name="Group 51"/>
            <p:cNvGrpSpPr/>
            <p:nvPr/>
          </p:nvGrpSpPr>
          <p:grpSpPr bwMode="auto">
            <a:xfrm>
              <a:off x="1983" y="2022"/>
              <a:ext cx="192" cy="192"/>
              <a:chOff x="5088" y="2592"/>
              <a:chExt cx="192" cy="192"/>
            </a:xfrm>
          </p:grpSpPr>
          <p:sp>
            <p:nvSpPr>
              <p:cNvPr id="72756" name="Oval 52"/>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2757" name="Line 53"/>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3" name="Group 54"/>
            <p:cNvGrpSpPr/>
            <p:nvPr/>
          </p:nvGrpSpPr>
          <p:grpSpPr bwMode="auto">
            <a:xfrm>
              <a:off x="1983" y="1782"/>
              <a:ext cx="192" cy="192"/>
              <a:chOff x="5088" y="2592"/>
              <a:chExt cx="192" cy="192"/>
            </a:xfrm>
          </p:grpSpPr>
          <p:sp>
            <p:nvSpPr>
              <p:cNvPr id="72759" name="Oval 55"/>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2760" name="Line 56"/>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4" name="Group 57"/>
            <p:cNvGrpSpPr/>
            <p:nvPr/>
          </p:nvGrpSpPr>
          <p:grpSpPr bwMode="auto">
            <a:xfrm>
              <a:off x="3327" y="1734"/>
              <a:ext cx="225" cy="288"/>
              <a:chOff x="5295" y="2784"/>
              <a:chExt cx="225" cy="288"/>
            </a:xfrm>
          </p:grpSpPr>
          <p:sp>
            <p:nvSpPr>
              <p:cNvPr id="72762" name="Oval 58"/>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2763" name="Text Box 59"/>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5" name="Group 60"/>
            <p:cNvGrpSpPr/>
            <p:nvPr/>
          </p:nvGrpSpPr>
          <p:grpSpPr bwMode="auto">
            <a:xfrm>
              <a:off x="3327" y="1974"/>
              <a:ext cx="225" cy="288"/>
              <a:chOff x="5295" y="2784"/>
              <a:chExt cx="225" cy="288"/>
            </a:xfrm>
          </p:grpSpPr>
          <p:sp>
            <p:nvSpPr>
              <p:cNvPr id="72765" name="Oval 61"/>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2766" name="Text Box 62"/>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6" name="Group 63"/>
            <p:cNvGrpSpPr/>
            <p:nvPr/>
          </p:nvGrpSpPr>
          <p:grpSpPr bwMode="auto">
            <a:xfrm>
              <a:off x="1983" y="2502"/>
              <a:ext cx="192" cy="192"/>
              <a:chOff x="5088" y="2592"/>
              <a:chExt cx="192" cy="192"/>
            </a:xfrm>
          </p:grpSpPr>
          <p:sp>
            <p:nvSpPr>
              <p:cNvPr id="72768" name="Oval 64"/>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2769" name="Line 65"/>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7" name="Group 66"/>
            <p:cNvGrpSpPr/>
            <p:nvPr/>
          </p:nvGrpSpPr>
          <p:grpSpPr bwMode="auto">
            <a:xfrm>
              <a:off x="1983" y="2262"/>
              <a:ext cx="192" cy="192"/>
              <a:chOff x="5088" y="2592"/>
              <a:chExt cx="192" cy="192"/>
            </a:xfrm>
          </p:grpSpPr>
          <p:sp>
            <p:nvSpPr>
              <p:cNvPr id="72771" name="Oval 67"/>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ln>
              <a:effectLst/>
            </p:spPr>
            <p:txBody>
              <a:bodyPr wrap="none" anchor="ctr"/>
              <a:lstStyle/>
              <a:p>
                <a:endParaRPr lang="zh-CN" altLang="en-US"/>
              </a:p>
            </p:txBody>
          </p:sp>
          <p:sp>
            <p:nvSpPr>
              <p:cNvPr id="72772" name="Line 68"/>
              <p:cNvSpPr>
                <a:spLocks noChangeShapeType="1"/>
              </p:cNvSpPr>
              <p:nvPr/>
            </p:nvSpPr>
            <p:spPr bwMode="auto">
              <a:xfrm>
                <a:off x="5121" y="2688"/>
                <a:ext cx="125" cy="0"/>
              </a:xfrm>
              <a:prstGeom prst="line">
                <a:avLst/>
              </a:prstGeom>
              <a:noFill/>
              <a:ln w="38100">
                <a:solidFill>
                  <a:schemeClr val="tx1"/>
                </a:solidFill>
                <a:round/>
              </a:ln>
              <a:effectLst/>
            </p:spPr>
            <p:txBody>
              <a:bodyPr wrap="none" anchor="ctr"/>
              <a:lstStyle/>
              <a:p>
                <a:endParaRPr lang="zh-CN" altLang="en-US"/>
              </a:p>
            </p:txBody>
          </p:sp>
        </p:grpSp>
        <p:grpSp>
          <p:nvGrpSpPr>
            <p:cNvPr id="18" name="Group 69"/>
            <p:cNvGrpSpPr/>
            <p:nvPr/>
          </p:nvGrpSpPr>
          <p:grpSpPr bwMode="auto">
            <a:xfrm>
              <a:off x="3327" y="2214"/>
              <a:ext cx="225" cy="288"/>
              <a:chOff x="5295" y="2784"/>
              <a:chExt cx="225" cy="288"/>
            </a:xfrm>
          </p:grpSpPr>
          <p:sp>
            <p:nvSpPr>
              <p:cNvPr id="72774" name="Oval 70"/>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2775" name="Text Box 71"/>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nvGrpSpPr>
            <p:cNvPr id="19" name="Group 72"/>
            <p:cNvGrpSpPr/>
            <p:nvPr/>
          </p:nvGrpSpPr>
          <p:grpSpPr bwMode="auto">
            <a:xfrm>
              <a:off x="3327" y="2454"/>
              <a:ext cx="225" cy="288"/>
              <a:chOff x="5295" y="2784"/>
              <a:chExt cx="225" cy="288"/>
            </a:xfrm>
          </p:grpSpPr>
          <p:sp>
            <p:nvSpPr>
              <p:cNvPr id="72777" name="Oval 73"/>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ln>
              <a:effectLst/>
            </p:spPr>
            <p:txBody>
              <a:bodyPr wrap="none" anchor="ctr"/>
              <a:lstStyle/>
              <a:p>
                <a:endParaRPr lang="zh-CN" altLang="en-US"/>
              </a:p>
            </p:txBody>
          </p:sp>
          <p:sp>
            <p:nvSpPr>
              <p:cNvPr id="72778" name="Text Box 74"/>
              <p:cNvSpPr txBox="1">
                <a:spLocks noChangeArrowheads="1"/>
              </p:cNvSpPr>
              <p:nvPr/>
            </p:nvSpPr>
            <p:spPr bwMode="auto">
              <a:xfrm>
                <a:off x="5295" y="2784"/>
                <a:ext cx="225" cy="288"/>
              </a:xfrm>
              <a:prstGeom prst="rect">
                <a:avLst/>
              </a:prstGeom>
              <a:noFill/>
              <a:ln w="9525">
                <a:noFill/>
                <a:miter lim="800000"/>
              </a:ln>
              <a:effectLst/>
            </p:spPr>
            <p:txBody>
              <a:bodyPr wrap="none">
                <a:spAutoFit/>
              </a:bodyPr>
              <a:lstStyle/>
              <a:p>
                <a:pP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grpSp>
      </p:grpSp>
      <p:grpSp>
        <p:nvGrpSpPr>
          <p:cNvPr id="20" name="Group 75"/>
          <p:cNvGrpSpPr/>
          <p:nvPr/>
        </p:nvGrpSpPr>
        <p:grpSpPr bwMode="auto">
          <a:xfrm>
            <a:off x="3200400" y="3048000"/>
            <a:ext cx="1676400" cy="544513"/>
            <a:chOff x="2208" y="1594"/>
            <a:chExt cx="1056" cy="343"/>
          </a:xfrm>
        </p:grpSpPr>
        <p:sp>
          <p:nvSpPr>
            <p:cNvPr id="72780" name="Line 76"/>
            <p:cNvSpPr>
              <a:spLocks noChangeShapeType="1"/>
            </p:cNvSpPr>
            <p:nvPr/>
          </p:nvSpPr>
          <p:spPr bwMode="auto">
            <a:xfrm>
              <a:off x="2208" y="1594"/>
              <a:ext cx="1056" cy="0"/>
            </a:xfrm>
            <a:prstGeom prst="line">
              <a:avLst/>
            </a:prstGeom>
            <a:noFill/>
            <a:ln w="76200">
              <a:solidFill>
                <a:srgbClr val="0000FF"/>
              </a:solidFill>
              <a:round/>
              <a:headEnd type="triangle" w="sm" len="lg"/>
              <a:tailEnd type="none" w="sm" len="lg"/>
            </a:ln>
            <a:effectLst/>
          </p:spPr>
          <p:txBody>
            <a:bodyPr wrap="none"/>
            <a:lstStyle/>
            <a:p>
              <a:endParaRPr lang="zh-CN" altLang="en-US"/>
            </a:p>
          </p:txBody>
        </p:sp>
        <p:graphicFrame>
          <p:nvGraphicFramePr>
            <p:cNvPr id="72781" name="Object 77"/>
            <p:cNvGraphicFramePr>
              <a:graphicFrameLocks noChangeAspect="1"/>
            </p:cNvGraphicFramePr>
            <p:nvPr/>
          </p:nvGraphicFramePr>
          <p:xfrm>
            <a:off x="2592" y="1594"/>
            <a:ext cx="321" cy="343"/>
          </p:xfrm>
          <a:graphic>
            <a:graphicData uri="http://schemas.openxmlformats.org/presentationml/2006/ole">
              <mc:AlternateContent xmlns:mc="http://schemas.openxmlformats.org/markup-compatibility/2006">
                <mc:Choice xmlns:v="urn:schemas-microsoft-com:vml" Requires="v">
                  <p:oleObj spid="_x0000_s2207" name="Equation" r:id="rId5" imgW="3657600" imgH="3918585" progId="Equation.3">
                    <p:embed/>
                  </p:oleObj>
                </mc:Choice>
                <mc:Fallback>
                  <p:oleObj name="Equation" r:id="rId5" imgW="3657600" imgH="3918585"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 y="1594"/>
                          <a:ext cx="321"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 name="Group 78"/>
          <p:cNvGrpSpPr/>
          <p:nvPr/>
        </p:nvGrpSpPr>
        <p:grpSpPr bwMode="auto">
          <a:xfrm>
            <a:off x="3276600" y="2209800"/>
            <a:ext cx="1676400" cy="685800"/>
            <a:chOff x="2256" y="960"/>
            <a:chExt cx="1056" cy="432"/>
          </a:xfrm>
        </p:grpSpPr>
        <p:sp>
          <p:nvSpPr>
            <p:cNvPr id="72783" name="Line 79"/>
            <p:cNvSpPr>
              <a:spLocks noChangeShapeType="1"/>
            </p:cNvSpPr>
            <p:nvPr/>
          </p:nvSpPr>
          <p:spPr bwMode="auto">
            <a:xfrm>
              <a:off x="2256" y="1392"/>
              <a:ext cx="1056" cy="0"/>
            </a:xfrm>
            <a:prstGeom prst="line">
              <a:avLst/>
            </a:prstGeom>
            <a:noFill/>
            <a:ln w="76200">
              <a:solidFill>
                <a:srgbClr val="CC00CC"/>
              </a:solidFill>
              <a:round/>
              <a:tailEnd type="triangle" w="sm" len="lg"/>
            </a:ln>
            <a:effectLst/>
          </p:spPr>
          <p:txBody>
            <a:bodyPr wrap="none"/>
            <a:lstStyle/>
            <a:p>
              <a:endParaRPr lang="zh-CN" altLang="en-US"/>
            </a:p>
          </p:txBody>
        </p:sp>
        <p:graphicFrame>
          <p:nvGraphicFramePr>
            <p:cNvPr id="72784" name="Object 80"/>
            <p:cNvGraphicFramePr>
              <a:graphicFrameLocks noChangeAspect="1"/>
            </p:cNvGraphicFramePr>
            <p:nvPr/>
          </p:nvGraphicFramePr>
          <p:xfrm>
            <a:off x="2586" y="960"/>
            <a:ext cx="342" cy="432"/>
          </p:xfrm>
          <a:graphic>
            <a:graphicData uri="http://schemas.openxmlformats.org/presentationml/2006/ole">
              <mc:AlternateContent xmlns:mc="http://schemas.openxmlformats.org/markup-compatibility/2006">
                <mc:Choice xmlns:v="urn:schemas-microsoft-com:vml" Requires="v">
                  <p:oleObj spid="_x0000_s2208" name="Equation" r:id="rId7" imgW="3918585" imgH="4963795" progId="Equation.3">
                    <p:embed/>
                  </p:oleObj>
                </mc:Choice>
                <mc:Fallback>
                  <p:oleObj name="Equation" r:id="rId7" imgW="3918585" imgH="4963795"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6" y="960"/>
                          <a:ext cx="342"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2785" name="Object 81"/>
          <p:cNvGraphicFramePr>
            <a:graphicFrameLocks noChangeAspect="1"/>
          </p:cNvGraphicFramePr>
          <p:nvPr/>
        </p:nvGraphicFramePr>
        <p:xfrm>
          <a:off x="3500170" y="3794123"/>
          <a:ext cx="1224230" cy="577891"/>
        </p:xfrm>
        <a:graphic>
          <a:graphicData uri="http://schemas.openxmlformats.org/presentationml/2006/ole">
            <mc:AlternateContent xmlns:mc="http://schemas.openxmlformats.org/markup-compatibility/2006">
              <mc:Choice xmlns:v="urn:schemas-microsoft-com:vml" Requires="v">
                <p:oleObj spid="_x0000_s2209" name="Equation" r:id="rId9" imgW="7837805" imgH="4180205" progId="Equation.3">
                  <p:embed/>
                </p:oleObj>
              </mc:Choice>
              <mc:Fallback>
                <p:oleObj name="Equation" r:id="rId9" imgW="7837805" imgH="4180205"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0170" y="3794123"/>
                        <a:ext cx="1224230" cy="577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22" name="Group 82"/>
          <p:cNvGrpSpPr/>
          <p:nvPr/>
        </p:nvGrpSpPr>
        <p:grpSpPr bwMode="auto">
          <a:xfrm>
            <a:off x="533400" y="6248400"/>
            <a:ext cx="2743200" cy="533400"/>
            <a:chOff x="336" y="3744"/>
            <a:chExt cx="1728" cy="336"/>
          </a:xfrm>
        </p:grpSpPr>
        <p:sp>
          <p:nvSpPr>
            <p:cNvPr id="72787" name="AutoShape 83"/>
            <p:cNvSpPr>
              <a:spLocks noChangeArrowheads="1"/>
            </p:cNvSpPr>
            <p:nvPr/>
          </p:nvSpPr>
          <p:spPr bwMode="auto">
            <a:xfrm>
              <a:off x="336" y="3744"/>
              <a:ext cx="1680" cy="336"/>
            </a:xfrm>
            <a:prstGeom prst="wedgeRectCallout">
              <a:avLst>
                <a:gd name="adj1" fmla="val 40477"/>
                <a:gd name="adj2" fmla="val -130356"/>
              </a:avLst>
            </a:prstGeom>
            <a:gradFill rotWithShape="0">
              <a:gsLst>
                <a:gs pos="0">
                  <a:schemeClr val="folHlink">
                    <a:gamma/>
                    <a:tint val="0"/>
                    <a:invGamma/>
                  </a:schemeClr>
                </a:gs>
                <a:gs pos="100000">
                  <a:schemeClr val="folHlink"/>
                </a:gs>
              </a:gsLst>
              <a:lin ang="5400000" scaled="1"/>
            </a:gradFill>
            <a:ln w="19050">
              <a:solidFill>
                <a:srgbClr val="CC00CC"/>
              </a:solidFill>
              <a:miter lim="800000"/>
              <a:headEnd type="none" w="sm" len="lg"/>
              <a:tailEnd type="none" w="sm" len="lg"/>
            </a:ln>
            <a:effectLst/>
          </p:spPr>
          <p:txBody>
            <a:bodyPr/>
            <a:lstStyle/>
            <a:p>
              <a:pPr algn="ctr"/>
              <a:endParaRPr lang="zh-CN" altLang="zh-CN" sz="2800" b="1">
                <a:solidFill>
                  <a:srgbClr val="1C1C1C"/>
                </a:solidFill>
                <a:latin typeface="Times New Roman" panose="02020603050405020304" pitchFamily="18" charset="0"/>
              </a:endParaRPr>
            </a:p>
          </p:txBody>
        </p:sp>
        <p:sp>
          <p:nvSpPr>
            <p:cNvPr id="72788" name="Text Box 84"/>
            <p:cNvSpPr txBox="1">
              <a:spLocks noChangeArrowheads="1"/>
            </p:cNvSpPr>
            <p:nvPr/>
          </p:nvSpPr>
          <p:spPr bwMode="auto">
            <a:xfrm>
              <a:off x="336" y="3744"/>
              <a:ext cx="1728"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2" charset="-122"/>
                  <a:ea typeface="黑体" panose="02010609060101010101" pitchFamily="2" charset="-122"/>
                </a:rPr>
                <a:t>导体内电场强度</a:t>
              </a:r>
              <a:endParaRPr lang="zh-CN" altLang="en-US" sz="2800" dirty="0">
                <a:latin typeface="黑体" panose="02010609060101010101" pitchFamily="2" charset="-122"/>
                <a:ea typeface="黑体" panose="02010609060101010101" pitchFamily="2" charset="-122"/>
              </a:endParaRPr>
            </a:p>
          </p:txBody>
        </p:sp>
      </p:grpSp>
      <p:grpSp>
        <p:nvGrpSpPr>
          <p:cNvPr id="23" name="Group 85"/>
          <p:cNvGrpSpPr/>
          <p:nvPr/>
        </p:nvGrpSpPr>
        <p:grpSpPr bwMode="auto">
          <a:xfrm>
            <a:off x="3352800" y="6248400"/>
            <a:ext cx="2895600" cy="533400"/>
            <a:chOff x="2112" y="3744"/>
            <a:chExt cx="1824" cy="336"/>
          </a:xfrm>
        </p:grpSpPr>
        <p:sp>
          <p:nvSpPr>
            <p:cNvPr id="72790" name="AutoShape 86"/>
            <p:cNvSpPr>
              <a:spLocks noChangeArrowheads="1"/>
            </p:cNvSpPr>
            <p:nvPr/>
          </p:nvSpPr>
          <p:spPr bwMode="auto">
            <a:xfrm>
              <a:off x="2112" y="3744"/>
              <a:ext cx="1296" cy="336"/>
            </a:xfrm>
            <a:prstGeom prst="wedgeRectCallout">
              <a:avLst>
                <a:gd name="adj1" fmla="val -12963"/>
                <a:gd name="adj2" fmla="val -127681"/>
              </a:avLst>
            </a:prstGeom>
            <a:gradFill rotWithShape="0">
              <a:gsLst>
                <a:gs pos="0">
                  <a:srgbClr val="FFFFFF"/>
                </a:gs>
                <a:gs pos="100000">
                  <a:schemeClr val="bg2"/>
                </a:gs>
              </a:gsLst>
              <a:lin ang="5400000" scaled="1"/>
            </a:gradFill>
            <a:ln w="19050">
              <a:solidFill>
                <a:srgbClr val="CC9900"/>
              </a:solidFill>
              <a:miter lim="800000"/>
              <a:headEnd type="none" w="sm" len="lg"/>
              <a:tailEnd type="none" w="sm" len="lg"/>
            </a:ln>
            <a:effectLst/>
          </p:spPr>
          <p:txBody>
            <a:bodyPr/>
            <a:lstStyle/>
            <a:p>
              <a:pPr algn="ctr"/>
              <a:endParaRPr lang="zh-CN" altLang="zh-CN" sz="2800" b="1">
                <a:solidFill>
                  <a:srgbClr val="1C1C1C"/>
                </a:solidFill>
                <a:latin typeface="Times New Roman" panose="02020603050405020304" pitchFamily="18" charset="0"/>
              </a:endParaRPr>
            </a:p>
          </p:txBody>
        </p:sp>
        <p:sp>
          <p:nvSpPr>
            <p:cNvPr id="72791" name="Rectangle 87"/>
            <p:cNvSpPr>
              <a:spLocks noChangeArrowheads="1"/>
            </p:cNvSpPr>
            <p:nvPr/>
          </p:nvSpPr>
          <p:spPr bwMode="auto">
            <a:xfrm>
              <a:off x="2112" y="3753"/>
              <a:ext cx="1824"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2" charset="-122"/>
                  <a:ea typeface="黑体" panose="02010609060101010101" pitchFamily="2" charset="-122"/>
                </a:rPr>
                <a:t>外电场强度</a:t>
              </a:r>
              <a:endParaRPr lang="zh-CN" altLang="en-US" sz="2800" dirty="0">
                <a:latin typeface="黑体" panose="02010609060101010101" pitchFamily="2" charset="-122"/>
                <a:ea typeface="黑体" panose="02010609060101010101" pitchFamily="2" charset="-122"/>
              </a:endParaRPr>
            </a:p>
          </p:txBody>
        </p:sp>
      </p:grpSp>
      <p:grpSp>
        <p:nvGrpSpPr>
          <p:cNvPr id="24" name="Group 88"/>
          <p:cNvGrpSpPr/>
          <p:nvPr/>
        </p:nvGrpSpPr>
        <p:grpSpPr bwMode="auto">
          <a:xfrm>
            <a:off x="5562600" y="6248400"/>
            <a:ext cx="3054350" cy="533400"/>
            <a:chOff x="3504" y="3744"/>
            <a:chExt cx="1924" cy="336"/>
          </a:xfrm>
        </p:grpSpPr>
        <p:sp>
          <p:nvSpPr>
            <p:cNvPr id="72793" name="AutoShape 89"/>
            <p:cNvSpPr>
              <a:spLocks noChangeArrowheads="1"/>
            </p:cNvSpPr>
            <p:nvPr/>
          </p:nvSpPr>
          <p:spPr bwMode="auto">
            <a:xfrm>
              <a:off x="3504" y="3744"/>
              <a:ext cx="1920" cy="336"/>
            </a:xfrm>
            <a:prstGeom prst="wedgeRectCallout">
              <a:avLst>
                <a:gd name="adj1" fmla="val -59949"/>
                <a:gd name="adj2" fmla="val -132144"/>
              </a:avLst>
            </a:prstGeom>
            <a:gradFill rotWithShape="0">
              <a:gsLst>
                <a:gs pos="0">
                  <a:schemeClr val="folHlink">
                    <a:gamma/>
                    <a:tint val="0"/>
                    <a:invGamma/>
                  </a:schemeClr>
                </a:gs>
                <a:gs pos="100000">
                  <a:schemeClr val="folHlink"/>
                </a:gs>
              </a:gsLst>
              <a:lin ang="5400000" scaled="1"/>
            </a:gradFill>
            <a:ln w="19050">
              <a:solidFill>
                <a:srgbClr val="CC00CC"/>
              </a:solidFill>
              <a:miter lim="800000"/>
              <a:headEnd type="none" w="sm" len="lg"/>
              <a:tailEnd type="none" w="sm" len="lg"/>
            </a:ln>
            <a:effectLst/>
          </p:spPr>
          <p:txBody>
            <a:bodyPr/>
            <a:lstStyle/>
            <a:p>
              <a:pPr algn="ctr"/>
              <a:endParaRPr lang="zh-CN" altLang="zh-CN" sz="2800" b="1">
                <a:solidFill>
                  <a:srgbClr val="1C1C1C"/>
                </a:solidFill>
                <a:latin typeface="Times New Roman" panose="02020603050405020304" pitchFamily="18" charset="0"/>
              </a:endParaRPr>
            </a:p>
          </p:txBody>
        </p:sp>
        <p:sp>
          <p:nvSpPr>
            <p:cNvPr id="72794" name="Rectangle 90"/>
            <p:cNvSpPr>
              <a:spLocks noChangeArrowheads="1"/>
            </p:cNvSpPr>
            <p:nvPr/>
          </p:nvSpPr>
          <p:spPr bwMode="auto">
            <a:xfrm>
              <a:off x="3504" y="3753"/>
              <a:ext cx="1924" cy="327"/>
            </a:xfrm>
            <a:prstGeom prst="rect">
              <a:avLst/>
            </a:prstGeom>
            <a:noFill/>
            <a:ln w="9525">
              <a:noFill/>
              <a:miter lim="800000"/>
            </a:ln>
            <a:effectLst/>
          </p:spPr>
          <p:txBody>
            <a:bodyPr wrap="none">
              <a:spAutoFit/>
            </a:bodyPr>
            <a:lstStyle/>
            <a:p>
              <a:pPr>
                <a:spcBef>
                  <a:spcPct val="50000"/>
                </a:spcBef>
              </a:pPr>
              <a:r>
                <a:rPr lang="zh-CN" altLang="en-US" sz="2800" dirty="0">
                  <a:latin typeface="黑体" panose="02010609060101010101" pitchFamily="2" charset="-122"/>
                  <a:ea typeface="黑体" panose="02010609060101010101" pitchFamily="2" charset="-122"/>
                </a:rPr>
                <a:t>感应电荷电场强度</a:t>
              </a:r>
              <a:endParaRPr lang="zh-CN" altLang="en-US" sz="2800" dirty="0">
                <a:latin typeface="黑体" panose="02010609060101010101" pitchFamily="2" charset="-122"/>
                <a:ea typeface="黑体" panose="02010609060101010101" pitchFamily="2" charset="-122"/>
              </a:endParaRPr>
            </a:p>
          </p:txBody>
        </p:sp>
      </p:grpSp>
      <p:sp>
        <p:nvSpPr>
          <p:cNvPr id="72795" name="Text Box 91"/>
          <p:cNvSpPr txBox="1">
            <a:spLocks noChangeArrowheads="1"/>
          </p:cNvSpPr>
          <p:nvPr/>
        </p:nvSpPr>
        <p:spPr bwMode="auto">
          <a:xfrm>
            <a:off x="1919288" y="914400"/>
            <a:ext cx="7377112" cy="523220"/>
          </a:xfrm>
          <a:prstGeom prst="rect">
            <a:avLst/>
          </a:prstGeom>
          <a:noFill/>
          <a:ln w="9525">
            <a:noFill/>
            <a:miter lim="800000"/>
          </a:ln>
          <a:effectLst/>
        </p:spPr>
        <p:txBody>
          <a:bodyPr wrap="square">
            <a:spAutoFit/>
          </a:bodyPr>
          <a:lstStyle/>
          <a:p>
            <a:r>
              <a:rPr kumimoji="1" lang="en-US" altLang="zh-CN" sz="2800" dirty="0" smtClean="0">
                <a:latin typeface="华文中宋" panose="02010600040101010101" pitchFamily="2" charset="-122"/>
                <a:ea typeface="华文中宋" panose="02010600040101010101" pitchFamily="2" charset="-122"/>
              </a:rPr>
              <a:t> </a:t>
            </a:r>
            <a:r>
              <a:rPr kumimoji="1" lang="zh-CN" altLang="en-US" sz="2800" dirty="0">
                <a:latin typeface="黑体" panose="02010609060101010101" pitchFamily="2" charset="-122"/>
                <a:ea typeface="黑体" panose="02010609060101010101" pitchFamily="2" charset="-122"/>
              </a:rPr>
              <a:t>导体内部和表面都没有电荷宏观移动的状态。</a:t>
            </a:r>
            <a:r>
              <a:rPr kumimoji="1" lang="zh-CN" altLang="en-US" sz="2800" dirty="0">
                <a:latin typeface="华文中宋" panose="02010600040101010101" pitchFamily="2" charset="-122"/>
                <a:ea typeface="华文中宋" panose="02010600040101010101" pitchFamily="2" charset="-122"/>
              </a:rPr>
              <a:t> </a:t>
            </a:r>
            <a:endParaRPr kumimoji="1" lang="zh-CN" altLang="en-US" sz="2800" dirty="0">
              <a:latin typeface="华文中宋" panose="02010600040101010101" pitchFamily="2" charset="-122"/>
              <a:ea typeface="华文中宋" panose="02010600040101010101" pitchFamily="2" charset="-122"/>
            </a:endParaRPr>
          </a:p>
        </p:txBody>
      </p:sp>
      <p:sp>
        <p:nvSpPr>
          <p:cNvPr id="72796" name="Rectangle 92"/>
          <p:cNvSpPr>
            <a:spLocks noChangeArrowheads="1"/>
          </p:cNvSpPr>
          <p:nvPr/>
        </p:nvSpPr>
        <p:spPr bwMode="auto">
          <a:xfrm>
            <a:off x="49213" y="852487"/>
            <a:ext cx="3455987" cy="519113"/>
          </a:xfrm>
          <a:prstGeom prst="rect">
            <a:avLst/>
          </a:prstGeom>
          <a:noFill/>
          <a:ln w="9525">
            <a:noFill/>
            <a:miter lim="800000"/>
          </a:ln>
          <a:effectLst/>
        </p:spPr>
        <p:txBody>
          <a:bodyPr>
            <a:spAutoFit/>
          </a:bodyPr>
          <a:lstStyle/>
          <a:p>
            <a:r>
              <a:rPr kumimoji="1" lang="en-US" altLang="zh-CN" sz="2800" dirty="0">
                <a:solidFill>
                  <a:srgbClr val="FF0000"/>
                </a:solidFill>
                <a:latin typeface="黑体" panose="02010609060101010101" pitchFamily="2" charset="-122"/>
                <a:ea typeface="黑体" panose="02010609060101010101" pitchFamily="2" charset="-122"/>
              </a:rPr>
              <a:t>2. </a:t>
            </a:r>
            <a:r>
              <a:rPr kumimoji="1" lang="zh-CN" altLang="en-US" sz="2800" dirty="0" smtClean="0">
                <a:solidFill>
                  <a:srgbClr val="FF0000"/>
                </a:solidFill>
                <a:latin typeface="黑体" panose="02010609060101010101" pitchFamily="2" charset="-122"/>
                <a:ea typeface="黑体" panose="02010609060101010101" pitchFamily="2" charset="-122"/>
              </a:rPr>
              <a:t>静电平衡</a:t>
            </a:r>
            <a:endParaRPr kumimoji="1" lang="zh-CN" altLang="en-US" sz="2800" dirty="0">
              <a:solidFill>
                <a:srgbClr val="FF0000"/>
              </a:solidFill>
              <a:latin typeface="黑体" panose="02010609060101010101" pitchFamily="2" charset="-122"/>
              <a:ea typeface="黑体" panose="02010609060101010101" pitchFamily="2" charset="-122"/>
            </a:endParaRPr>
          </a:p>
        </p:txBody>
      </p:sp>
      <p:sp>
        <p:nvSpPr>
          <p:cNvPr id="94" name="Text Box 104"/>
          <p:cNvSpPr txBox="1">
            <a:spLocks noChangeArrowheads="1"/>
          </p:cNvSpPr>
          <p:nvPr/>
        </p:nvSpPr>
        <p:spPr bwMode="auto">
          <a:xfrm>
            <a:off x="657475" y="152400"/>
            <a:ext cx="4975372"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一 </a:t>
            </a:r>
            <a:r>
              <a:rPr lang="zh-CN" altLang="en-US" sz="3200" b="1" dirty="0" smtClean="0">
                <a:solidFill>
                  <a:srgbClr val="00B050"/>
                </a:solidFill>
                <a:latin typeface="黑体" panose="02010609060101010101" pitchFamily="2" charset="-122"/>
                <a:ea typeface="黑体" panose="02010609060101010101" pitchFamily="2" charset="-122"/>
              </a:rPr>
              <a:t>导体的静电平衡</a:t>
            </a:r>
            <a:r>
              <a:rPr lang="zh-CN" altLang="en-US" sz="3200" b="1" dirty="0">
                <a:solidFill>
                  <a:srgbClr val="00B050"/>
                </a:solidFill>
                <a:latin typeface="黑体" panose="02010609060101010101" pitchFamily="2" charset="-122"/>
                <a:ea typeface="黑体" panose="02010609060101010101" pitchFamily="2" charset="-122"/>
              </a:rPr>
              <a:t>条件</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ppt_w/2"/>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 calcmode="lin" valueType="num">
                                      <p:cBhvr>
                                        <p:cTn id="9" dur="500" fill="hold"/>
                                        <p:tgtEl>
                                          <p:spTgt spid="21"/>
                                        </p:tgtEl>
                                        <p:attrNameLst>
                                          <p:attrName>ppt_w</p:attrName>
                                        </p:attrNameLst>
                                      </p:cBhvr>
                                      <p:tavLst>
                                        <p:tav tm="0">
                                          <p:val>
                                            <p:fltVal val="0"/>
                                          </p:val>
                                        </p:tav>
                                        <p:tav tm="100000">
                                          <p:val>
                                            <p:strVal val="#ppt_w"/>
                                          </p:val>
                                        </p:tav>
                                      </p:tavLst>
                                    </p:anim>
                                    <p:anim calcmode="lin" valueType="num">
                                      <p:cBhvr>
                                        <p:cTn id="10"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2"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ppt_x</p:attrName>
                                        </p:attrNameLst>
                                      </p:cBhvr>
                                      <p:tavLst>
                                        <p:tav tm="0">
                                          <p:val>
                                            <p:strVal val="#ppt_x+#ppt_w/2"/>
                                          </p:val>
                                        </p:tav>
                                        <p:tav tm="100000">
                                          <p:val>
                                            <p:strVal val="#ppt_x"/>
                                          </p:val>
                                        </p:tav>
                                      </p:tavLst>
                                    </p:anim>
                                    <p:anim calcmode="lin" valueType="num">
                                      <p:cBhvr>
                                        <p:cTn id="16" dur="500" fill="hold"/>
                                        <p:tgtEl>
                                          <p:spTgt spid="20"/>
                                        </p:tgtEl>
                                        <p:attrNameLst>
                                          <p:attrName>ppt_y</p:attrName>
                                        </p:attrNameLst>
                                      </p:cBhvr>
                                      <p:tavLst>
                                        <p:tav tm="0">
                                          <p:val>
                                            <p:strVal val="#ppt_y"/>
                                          </p:val>
                                        </p:tav>
                                        <p:tav tm="100000">
                                          <p:val>
                                            <p:strVal val="#ppt_y"/>
                                          </p:val>
                                        </p:tav>
                                      </p:tavLst>
                                    </p:anim>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nodeType="clickEffect">
                                  <p:stCondLst>
                                    <p:cond delay="0"/>
                                  </p:stCondLst>
                                  <p:childTnLst>
                                    <p:set>
                                      <p:cBhvr>
                                        <p:cTn id="22" dur="1" fill="hold">
                                          <p:stCondLst>
                                            <p:cond delay="0"/>
                                          </p:stCondLst>
                                        </p:cTn>
                                        <p:tgtEl>
                                          <p:spTgt spid="72785"/>
                                        </p:tgtEl>
                                        <p:attrNameLst>
                                          <p:attrName>style.visibility</p:attrName>
                                        </p:attrNameLst>
                                      </p:cBhvr>
                                      <p:to>
                                        <p:strVal val="visible"/>
                                      </p:to>
                                    </p:set>
                                    <p:animEffect transition="in" filter="blinds(vertical)">
                                      <p:cBhvr>
                                        <p:cTn id="23" dur="500"/>
                                        <p:tgtEl>
                                          <p:spTgt spid="7278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nodeType="clickEffect">
                                  <p:stCondLst>
                                    <p:cond delay="0"/>
                                  </p:stCondLst>
                                  <p:childTnLst>
                                    <p:set>
                                      <p:cBhvr>
                                        <p:cTn id="27" dur="1" fill="hold">
                                          <p:stCondLst>
                                            <p:cond delay="0"/>
                                          </p:stCondLst>
                                        </p:cTn>
                                        <p:tgtEl>
                                          <p:spTgt spid="72706"/>
                                        </p:tgtEl>
                                        <p:attrNameLst>
                                          <p:attrName>style.visibility</p:attrName>
                                        </p:attrNameLst>
                                      </p:cBhvr>
                                      <p:to>
                                        <p:strVal val="visible"/>
                                      </p:to>
                                    </p:set>
                                    <p:animEffect transition="in" filter="blinds(vertical)">
                                      <p:cBhvr>
                                        <p:cTn id="28" dur="500"/>
                                        <p:tgtEl>
                                          <p:spTgt spid="72706"/>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strips(down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strips(downRight)">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3"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strips(upRight)">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876800" y="1752600"/>
            <a:ext cx="3962400" cy="2743200"/>
            <a:chOff x="3072" y="1104"/>
            <a:chExt cx="2496" cy="1728"/>
          </a:xfrm>
        </p:grpSpPr>
        <p:grpSp>
          <p:nvGrpSpPr>
            <p:cNvPr id="3" name="Group 3"/>
            <p:cNvGrpSpPr/>
            <p:nvPr/>
          </p:nvGrpSpPr>
          <p:grpSpPr bwMode="auto">
            <a:xfrm>
              <a:off x="3072" y="1104"/>
              <a:ext cx="2496" cy="1728"/>
              <a:chOff x="3072" y="1104"/>
              <a:chExt cx="2496" cy="1728"/>
            </a:xfrm>
          </p:grpSpPr>
          <p:sp>
            <p:nvSpPr>
              <p:cNvPr id="176132" name="Rectangle 4"/>
              <p:cNvSpPr>
                <a:spLocks noChangeArrowheads="1"/>
              </p:cNvSpPr>
              <p:nvPr/>
            </p:nvSpPr>
            <p:spPr bwMode="auto">
              <a:xfrm>
                <a:off x="3072" y="1104"/>
                <a:ext cx="2496" cy="1728"/>
              </a:xfrm>
              <a:prstGeom prst="rect">
                <a:avLst/>
              </a:prstGeom>
              <a:solidFill>
                <a:schemeClr val="bg1"/>
              </a:solidFill>
              <a:ln w="9525">
                <a:solidFill>
                  <a:schemeClr val="tx2"/>
                </a:solidFill>
                <a:miter lim="800000"/>
              </a:ln>
              <a:effectLst/>
            </p:spPr>
            <p:txBody>
              <a:bodyPr wrap="none" anchor="ctr"/>
              <a:lstStyle/>
              <a:p>
                <a:endParaRPr lang="zh-CN" altLang="en-US"/>
              </a:p>
            </p:txBody>
          </p:sp>
          <p:sp>
            <p:nvSpPr>
              <p:cNvPr id="176133" name="Rectangle 5" descr="20%"/>
              <p:cNvSpPr>
                <a:spLocks noChangeArrowheads="1"/>
              </p:cNvSpPr>
              <p:nvPr/>
            </p:nvSpPr>
            <p:spPr bwMode="auto">
              <a:xfrm>
                <a:off x="3504" y="1632"/>
                <a:ext cx="1507" cy="624"/>
              </a:xfrm>
              <a:prstGeom prst="rect">
                <a:avLst/>
              </a:prstGeom>
              <a:pattFill prst="pct20">
                <a:fgClr>
                  <a:srgbClr val="996633"/>
                </a:fgClr>
                <a:bgClr>
                  <a:srgbClr val="FFFFE1"/>
                </a:bgClr>
              </a:pattFill>
              <a:ln w="19050">
                <a:solidFill>
                  <a:srgbClr val="CCCC00"/>
                </a:solidFill>
                <a:miter lim="800000"/>
              </a:ln>
              <a:effectLst/>
            </p:spPr>
            <p:txBody>
              <a:bodyPr wrap="none" anchor="ctr"/>
              <a:lstStyle/>
              <a:p>
                <a:endParaRPr lang="zh-CN" altLang="en-US"/>
              </a:p>
            </p:txBody>
          </p:sp>
          <p:sp>
            <p:nvSpPr>
              <p:cNvPr id="176134" name="Rectangle 6"/>
              <p:cNvSpPr>
                <a:spLocks noChangeArrowheads="1"/>
              </p:cNvSpPr>
              <p:nvPr/>
            </p:nvSpPr>
            <p:spPr bwMode="auto">
              <a:xfrm>
                <a:off x="3504" y="1248"/>
                <a:ext cx="1514" cy="384"/>
              </a:xfrm>
              <a:prstGeom prst="rect">
                <a:avLst/>
              </a:prstGeom>
              <a:gradFill rotWithShape="0">
                <a:gsLst>
                  <a:gs pos="0">
                    <a:schemeClr val="bg1">
                      <a:gamma/>
                      <a:shade val="66275"/>
                      <a:invGamma/>
                    </a:schemeClr>
                  </a:gs>
                  <a:gs pos="100000">
                    <a:schemeClr val="bg1"/>
                  </a:gs>
                </a:gsLst>
                <a:lin ang="5400000" scaled="1"/>
              </a:gradFill>
              <a:ln w="19050">
                <a:solidFill>
                  <a:srgbClr val="000000"/>
                </a:solidFill>
                <a:miter lim="800000"/>
              </a:ln>
              <a:effectLst/>
            </p:spPr>
            <p:txBody>
              <a:bodyPr wrap="none" anchor="ctr"/>
              <a:lstStyle/>
              <a:p>
                <a:endParaRPr lang="zh-CN" altLang="en-US"/>
              </a:p>
            </p:txBody>
          </p:sp>
          <p:sp>
            <p:nvSpPr>
              <p:cNvPr id="176135" name="Rectangle 7"/>
              <p:cNvSpPr>
                <a:spLocks noChangeArrowheads="1"/>
              </p:cNvSpPr>
              <p:nvPr/>
            </p:nvSpPr>
            <p:spPr bwMode="auto">
              <a:xfrm>
                <a:off x="3504" y="2256"/>
                <a:ext cx="1507" cy="384"/>
              </a:xfrm>
              <a:prstGeom prst="rect">
                <a:avLst/>
              </a:prstGeom>
              <a:gradFill rotWithShape="0">
                <a:gsLst>
                  <a:gs pos="0">
                    <a:schemeClr val="bg1"/>
                  </a:gs>
                  <a:gs pos="100000">
                    <a:schemeClr val="bg1">
                      <a:gamma/>
                      <a:shade val="66275"/>
                      <a:invGamma/>
                    </a:schemeClr>
                  </a:gs>
                </a:gsLst>
                <a:lin ang="5400000" scaled="1"/>
              </a:gradFill>
              <a:ln w="19050">
                <a:solidFill>
                  <a:srgbClr val="000000"/>
                </a:solidFill>
                <a:miter lim="800000"/>
              </a:ln>
              <a:effectLst/>
            </p:spPr>
            <p:txBody>
              <a:bodyPr wrap="none" anchor="ctr"/>
              <a:lstStyle/>
              <a:p>
                <a:endParaRPr lang="zh-CN" altLang="en-US"/>
              </a:p>
            </p:txBody>
          </p:sp>
          <p:sp>
            <p:nvSpPr>
              <p:cNvPr id="176136" name="Rectangle 8"/>
              <p:cNvSpPr>
                <a:spLocks noChangeArrowheads="1"/>
              </p:cNvSpPr>
              <p:nvPr/>
            </p:nvSpPr>
            <p:spPr bwMode="auto">
              <a:xfrm>
                <a:off x="3543" y="1440"/>
                <a:ext cx="1593" cy="288"/>
              </a:xfrm>
              <a:prstGeom prst="rect">
                <a:avLst/>
              </a:prstGeom>
              <a:noFill/>
              <a:ln w="9525">
                <a:noFill/>
                <a:miter lim="800000"/>
              </a:ln>
              <a:effectLst/>
            </p:spPr>
            <p:txBody>
              <a:bodyPr>
                <a:spAutoFit/>
              </a:bodyPr>
              <a:lstStyle/>
              <a:p>
                <a:pPr>
                  <a:spcBef>
                    <a:spcPct val="50000"/>
                  </a:spcBef>
                </a:pPr>
                <a:r>
                  <a:rPr lang="zh-CN" altLang="en-US" sz="2400">
                    <a:solidFill>
                      <a:srgbClr val="CC0000"/>
                    </a:solidFill>
                  </a:rPr>
                  <a:t>+ + + + + + + + +</a:t>
                </a:r>
                <a:endParaRPr lang="zh-CN" altLang="en-US" sz="2400">
                  <a:solidFill>
                    <a:srgbClr val="CC0000"/>
                  </a:solidFill>
                </a:endParaRPr>
              </a:p>
            </p:txBody>
          </p:sp>
          <p:sp>
            <p:nvSpPr>
              <p:cNvPr id="176137" name="Rectangle 9"/>
              <p:cNvSpPr>
                <a:spLocks noChangeArrowheads="1"/>
              </p:cNvSpPr>
              <p:nvPr/>
            </p:nvSpPr>
            <p:spPr bwMode="auto">
              <a:xfrm>
                <a:off x="3504" y="2092"/>
                <a:ext cx="1556" cy="404"/>
              </a:xfrm>
              <a:prstGeom prst="rect">
                <a:avLst/>
              </a:prstGeom>
              <a:noFill/>
              <a:ln w="9525">
                <a:noFill/>
                <a:miter lim="800000"/>
              </a:ln>
              <a:effectLst/>
            </p:spPr>
            <p:txBody>
              <a:bodyPr wrap="none">
                <a:spAutoFit/>
              </a:bodyPr>
              <a:lstStyle/>
              <a:p>
                <a:pPr>
                  <a:spcBef>
                    <a:spcPct val="50000"/>
                  </a:spcBef>
                </a:pPr>
                <a:r>
                  <a:rPr lang="zh-CN" altLang="en-US" sz="3600">
                    <a:solidFill>
                      <a:srgbClr val="0000FF"/>
                    </a:solidFill>
                  </a:rPr>
                  <a:t>- - - - - - - - -</a:t>
                </a:r>
                <a:endParaRPr lang="zh-CN" altLang="en-US" sz="3600">
                  <a:solidFill>
                    <a:srgbClr val="0000FF"/>
                  </a:solidFill>
                </a:endParaRPr>
              </a:p>
            </p:txBody>
          </p:sp>
          <p:grpSp>
            <p:nvGrpSpPr>
              <p:cNvPr id="4" name="Group 10"/>
              <p:cNvGrpSpPr/>
              <p:nvPr/>
            </p:nvGrpSpPr>
            <p:grpSpPr bwMode="auto">
              <a:xfrm>
                <a:off x="3648" y="1776"/>
                <a:ext cx="1248" cy="432"/>
                <a:chOff x="3772" y="1104"/>
                <a:chExt cx="1008" cy="1008"/>
              </a:xfrm>
            </p:grpSpPr>
            <p:sp>
              <p:nvSpPr>
                <p:cNvPr id="176139" name="Line 11"/>
                <p:cNvSpPr>
                  <a:spLocks noChangeShapeType="1"/>
                </p:cNvSpPr>
                <p:nvPr/>
              </p:nvSpPr>
              <p:spPr bwMode="auto">
                <a:xfrm>
                  <a:off x="3772" y="1104"/>
                  <a:ext cx="0" cy="1008"/>
                </a:xfrm>
                <a:prstGeom prst="line">
                  <a:avLst/>
                </a:prstGeom>
                <a:noFill/>
                <a:ln w="19050">
                  <a:solidFill>
                    <a:srgbClr val="FF0000"/>
                  </a:solidFill>
                  <a:round/>
                  <a:tailEnd type="triangle" w="sm" len="lg"/>
                </a:ln>
                <a:effectLst/>
              </p:spPr>
              <p:txBody>
                <a:bodyPr wrap="none"/>
                <a:lstStyle/>
                <a:p>
                  <a:endParaRPr lang="zh-CN" altLang="en-US"/>
                </a:p>
              </p:txBody>
            </p:sp>
            <p:sp>
              <p:nvSpPr>
                <p:cNvPr id="176140" name="Line 12"/>
                <p:cNvSpPr>
                  <a:spLocks noChangeShapeType="1"/>
                </p:cNvSpPr>
                <p:nvPr/>
              </p:nvSpPr>
              <p:spPr bwMode="auto">
                <a:xfrm>
                  <a:off x="4108" y="1104"/>
                  <a:ext cx="0" cy="1008"/>
                </a:xfrm>
                <a:prstGeom prst="line">
                  <a:avLst/>
                </a:prstGeom>
                <a:noFill/>
                <a:ln w="19050">
                  <a:solidFill>
                    <a:srgbClr val="FF0000"/>
                  </a:solidFill>
                  <a:round/>
                  <a:tailEnd type="triangle" w="sm" len="lg"/>
                </a:ln>
                <a:effectLst/>
              </p:spPr>
              <p:txBody>
                <a:bodyPr wrap="none"/>
                <a:lstStyle/>
                <a:p>
                  <a:endParaRPr lang="zh-CN" altLang="en-US"/>
                </a:p>
              </p:txBody>
            </p:sp>
            <p:sp>
              <p:nvSpPr>
                <p:cNvPr id="176141" name="Line 13"/>
                <p:cNvSpPr>
                  <a:spLocks noChangeShapeType="1"/>
                </p:cNvSpPr>
                <p:nvPr/>
              </p:nvSpPr>
              <p:spPr bwMode="auto">
                <a:xfrm>
                  <a:off x="4444" y="1104"/>
                  <a:ext cx="0" cy="1008"/>
                </a:xfrm>
                <a:prstGeom prst="line">
                  <a:avLst/>
                </a:prstGeom>
                <a:noFill/>
                <a:ln w="19050">
                  <a:solidFill>
                    <a:srgbClr val="FF0000"/>
                  </a:solidFill>
                  <a:round/>
                  <a:tailEnd type="triangle" w="sm" len="lg"/>
                </a:ln>
                <a:effectLst/>
              </p:spPr>
              <p:txBody>
                <a:bodyPr wrap="none"/>
                <a:lstStyle/>
                <a:p>
                  <a:endParaRPr lang="zh-CN" altLang="en-US"/>
                </a:p>
              </p:txBody>
            </p:sp>
            <p:sp>
              <p:nvSpPr>
                <p:cNvPr id="176142" name="Line 14"/>
                <p:cNvSpPr>
                  <a:spLocks noChangeShapeType="1"/>
                </p:cNvSpPr>
                <p:nvPr/>
              </p:nvSpPr>
              <p:spPr bwMode="auto">
                <a:xfrm>
                  <a:off x="4780" y="1104"/>
                  <a:ext cx="0" cy="1008"/>
                </a:xfrm>
                <a:prstGeom prst="line">
                  <a:avLst/>
                </a:prstGeom>
                <a:noFill/>
                <a:ln w="19050">
                  <a:solidFill>
                    <a:srgbClr val="FF0000"/>
                  </a:solidFill>
                  <a:round/>
                  <a:tailEnd type="triangle" w="sm" len="lg"/>
                </a:ln>
                <a:effectLst/>
              </p:spPr>
              <p:txBody>
                <a:bodyPr wrap="none"/>
                <a:lstStyle/>
                <a:p>
                  <a:endParaRPr lang="zh-CN" altLang="en-US"/>
                </a:p>
              </p:txBody>
            </p:sp>
          </p:grpSp>
        </p:grpSp>
        <p:graphicFrame>
          <p:nvGraphicFramePr>
            <p:cNvPr id="176143" name="Object 15"/>
            <p:cNvGraphicFramePr>
              <a:graphicFrameLocks noChangeAspect="1"/>
            </p:cNvGraphicFramePr>
            <p:nvPr/>
          </p:nvGraphicFramePr>
          <p:xfrm>
            <a:off x="4128" y="1728"/>
            <a:ext cx="346" cy="432"/>
          </p:xfrm>
          <a:graphic>
            <a:graphicData uri="http://schemas.openxmlformats.org/presentationml/2006/ole">
              <mc:AlternateContent xmlns:mc="http://schemas.openxmlformats.org/markup-compatibility/2006">
                <mc:Choice xmlns:v="urn:schemas-microsoft-com:vml" Requires="v">
                  <p:oleObj spid="_x0000_s93339" name="Equation" r:id="rId1" imgW="3134995" imgH="3918585" progId="Equation.3">
                    <p:embed/>
                  </p:oleObj>
                </mc:Choice>
                <mc:Fallback>
                  <p:oleObj name="Equation" r:id="rId1" imgW="3134995" imgH="3918585" progId="Equation.3">
                    <p:embed/>
                    <p:pic>
                      <p:nvPicPr>
                        <p:cNvPr id="0" name="图片 933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 y="1728"/>
                          <a:ext cx="346"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6144" name="Object 16"/>
          <p:cNvGraphicFramePr>
            <a:graphicFrameLocks noChangeAspect="1"/>
          </p:cNvGraphicFramePr>
          <p:nvPr/>
        </p:nvGraphicFramePr>
        <p:xfrm>
          <a:off x="3644900" y="2133600"/>
          <a:ext cx="1003300" cy="1112838"/>
        </p:xfrm>
        <a:graphic>
          <a:graphicData uri="http://schemas.openxmlformats.org/presentationml/2006/ole">
            <mc:AlternateContent xmlns:mc="http://schemas.openxmlformats.org/markup-compatibility/2006">
              <mc:Choice xmlns:v="urn:schemas-microsoft-com:vml" Requires="v">
                <p:oleObj spid="_x0000_s93340" name="公式" r:id="rId3" imgW="571500" imgH="635000" progId="Equation.3">
                  <p:embed/>
                </p:oleObj>
              </mc:Choice>
              <mc:Fallback>
                <p:oleObj name="公式" r:id="rId3" imgW="571500" imgH="635000" progId="Equation.3">
                  <p:embed/>
                  <p:pic>
                    <p:nvPicPr>
                      <p:cNvPr id="0" name="图片 933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900" y="2133600"/>
                        <a:ext cx="1003300" cy="1112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45" name="Text Box 17"/>
          <p:cNvSpPr txBox="1">
            <a:spLocks noChangeArrowheads="1"/>
          </p:cNvSpPr>
          <p:nvPr/>
        </p:nvSpPr>
        <p:spPr bwMode="auto">
          <a:xfrm>
            <a:off x="685800" y="177225"/>
            <a:ext cx="3429000" cy="584775"/>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一</a:t>
            </a:r>
            <a:r>
              <a:rPr lang="zh-CN" altLang="en-US" sz="3200" b="1" dirty="0" smtClean="0">
                <a:solidFill>
                  <a:srgbClr val="00B050"/>
                </a:solidFill>
                <a:latin typeface="黑体" panose="02010609060101010101" pitchFamily="2" charset="-122"/>
                <a:ea typeface="黑体" panose="02010609060101010101" pitchFamily="2" charset="-122"/>
              </a:rPr>
              <a:t> 电容器</a:t>
            </a:r>
            <a:r>
              <a:rPr lang="zh-CN" altLang="en-US" sz="3200" b="1" dirty="0">
                <a:solidFill>
                  <a:srgbClr val="00B050"/>
                </a:solidFill>
                <a:latin typeface="黑体" panose="02010609060101010101" pitchFamily="2" charset="-122"/>
                <a:ea typeface="黑体" panose="02010609060101010101" pitchFamily="2" charset="-122"/>
              </a:rPr>
              <a:t>储</a:t>
            </a:r>
            <a:r>
              <a:rPr lang="zh-CN" altLang="en-US" sz="3200" b="1" dirty="0" smtClean="0">
                <a:solidFill>
                  <a:srgbClr val="00B050"/>
                </a:solidFill>
                <a:latin typeface="黑体" panose="02010609060101010101" pitchFamily="2" charset="-122"/>
                <a:ea typeface="黑体" panose="02010609060101010101" pitchFamily="2" charset="-122"/>
              </a:rPr>
              <a:t>能</a:t>
            </a:r>
            <a:endParaRPr lang="zh-CN" altLang="en-US" sz="3200" b="1" dirty="0">
              <a:solidFill>
                <a:srgbClr val="00B050"/>
              </a:solidFill>
              <a:latin typeface="黑体" panose="02010609060101010101" pitchFamily="2" charset="-122"/>
              <a:ea typeface="黑体" panose="02010609060101010101" pitchFamily="2" charset="-122"/>
            </a:endParaRPr>
          </a:p>
        </p:txBody>
      </p:sp>
      <p:graphicFrame>
        <p:nvGraphicFramePr>
          <p:cNvPr id="176146" name="Object 18"/>
          <p:cNvGraphicFramePr>
            <a:graphicFrameLocks noChangeAspect="1"/>
          </p:cNvGraphicFramePr>
          <p:nvPr/>
        </p:nvGraphicFramePr>
        <p:xfrm>
          <a:off x="685800" y="1143000"/>
          <a:ext cx="3657600" cy="1112838"/>
        </p:xfrm>
        <a:graphic>
          <a:graphicData uri="http://schemas.openxmlformats.org/presentationml/2006/ole">
            <mc:AlternateContent xmlns:mc="http://schemas.openxmlformats.org/markup-compatibility/2006">
              <mc:Choice xmlns:v="urn:schemas-microsoft-com:vml" Requires="v">
                <p:oleObj spid="_x0000_s93341" name="Equation" r:id="rId5" imgW="1129665" imgH="393700" progId="Equation.3">
                  <p:embed/>
                </p:oleObj>
              </mc:Choice>
              <mc:Fallback>
                <p:oleObj name="Equation" r:id="rId5" imgW="1129665" imgH="393700" progId="Equation.3">
                  <p:embed/>
                  <p:pic>
                    <p:nvPicPr>
                      <p:cNvPr id="0" name="图片 933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143000"/>
                        <a:ext cx="3657600" cy="1112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51" name="Object 23"/>
          <p:cNvGraphicFramePr>
            <a:graphicFrameLocks noChangeAspect="1"/>
          </p:cNvGraphicFramePr>
          <p:nvPr/>
        </p:nvGraphicFramePr>
        <p:xfrm>
          <a:off x="457200" y="2133600"/>
          <a:ext cx="3124200" cy="1211263"/>
        </p:xfrm>
        <a:graphic>
          <a:graphicData uri="http://schemas.openxmlformats.org/presentationml/2006/ole">
            <mc:AlternateContent xmlns:mc="http://schemas.openxmlformats.org/markup-compatibility/2006">
              <mc:Choice xmlns:v="urn:schemas-microsoft-com:vml" Requires="v">
                <p:oleObj spid="_x0000_s93342" name="Equation" r:id="rId7" imgW="875665" imgH="393700" progId="Equation.3">
                  <p:embed/>
                </p:oleObj>
              </mc:Choice>
              <mc:Fallback>
                <p:oleObj name="Equation" r:id="rId7" imgW="875665" imgH="393700" progId="Equation.3">
                  <p:embed/>
                  <p:pic>
                    <p:nvPicPr>
                      <p:cNvPr id="0" name="图片 933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2133600"/>
                        <a:ext cx="3124200" cy="1211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52" name="Object 24"/>
          <p:cNvGraphicFramePr>
            <a:graphicFrameLocks noChangeAspect="1"/>
          </p:cNvGraphicFramePr>
          <p:nvPr/>
        </p:nvGraphicFramePr>
        <p:xfrm>
          <a:off x="990600" y="4110038"/>
          <a:ext cx="3481388" cy="1071562"/>
        </p:xfrm>
        <a:graphic>
          <a:graphicData uri="http://schemas.openxmlformats.org/presentationml/2006/ole">
            <mc:AlternateContent xmlns:mc="http://schemas.openxmlformats.org/markup-compatibility/2006">
              <mc:Choice xmlns:v="urn:schemas-microsoft-com:vml" Requires="v">
                <p:oleObj spid="_x0000_s93343" name="公式" r:id="rId9" imgW="1981200" imgH="609600" progId="Equation.3">
                  <p:embed/>
                </p:oleObj>
              </mc:Choice>
              <mc:Fallback>
                <p:oleObj name="公式" r:id="rId9" imgW="1981200" imgH="609600" progId="Equation.3">
                  <p:embed/>
                  <p:pic>
                    <p:nvPicPr>
                      <p:cNvPr id="0" name="图片 933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110038"/>
                        <a:ext cx="3481388"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5"/>
          <p:cNvGrpSpPr/>
          <p:nvPr/>
        </p:nvGrpSpPr>
        <p:grpSpPr bwMode="auto">
          <a:xfrm>
            <a:off x="4953000" y="2590800"/>
            <a:ext cx="609600" cy="990600"/>
            <a:chOff x="3120" y="1632"/>
            <a:chExt cx="384" cy="624"/>
          </a:xfrm>
        </p:grpSpPr>
        <p:sp>
          <p:nvSpPr>
            <p:cNvPr id="176154" name="Line 26"/>
            <p:cNvSpPr>
              <a:spLocks noChangeShapeType="1"/>
            </p:cNvSpPr>
            <p:nvPr/>
          </p:nvSpPr>
          <p:spPr bwMode="auto">
            <a:xfrm>
              <a:off x="3168" y="1632"/>
              <a:ext cx="336" cy="0"/>
            </a:xfrm>
            <a:prstGeom prst="line">
              <a:avLst/>
            </a:prstGeom>
            <a:noFill/>
            <a:ln w="19050">
              <a:solidFill>
                <a:srgbClr val="CC00CC"/>
              </a:solidFill>
              <a:round/>
            </a:ln>
            <a:effectLst/>
          </p:spPr>
          <p:txBody>
            <a:bodyPr wrap="none" anchor="ctr"/>
            <a:lstStyle/>
            <a:p>
              <a:endParaRPr lang="zh-CN" altLang="en-US"/>
            </a:p>
          </p:txBody>
        </p:sp>
        <p:sp>
          <p:nvSpPr>
            <p:cNvPr id="176155" name="Line 27"/>
            <p:cNvSpPr>
              <a:spLocks noChangeShapeType="1"/>
            </p:cNvSpPr>
            <p:nvPr/>
          </p:nvSpPr>
          <p:spPr bwMode="auto">
            <a:xfrm flipV="1">
              <a:off x="3168" y="2256"/>
              <a:ext cx="336" cy="0"/>
            </a:xfrm>
            <a:prstGeom prst="line">
              <a:avLst/>
            </a:prstGeom>
            <a:noFill/>
            <a:ln w="19050">
              <a:solidFill>
                <a:srgbClr val="CC00CC"/>
              </a:solidFill>
              <a:round/>
            </a:ln>
            <a:effectLst/>
          </p:spPr>
          <p:txBody>
            <a:bodyPr wrap="none" anchor="ctr"/>
            <a:lstStyle/>
            <a:p>
              <a:endParaRPr lang="zh-CN" altLang="en-US"/>
            </a:p>
          </p:txBody>
        </p:sp>
        <p:sp>
          <p:nvSpPr>
            <p:cNvPr id="176156" name="Line 28"/>
            <p:cNvSpPr>
              <a:spLocks noChangeShapeType="1"/>
            </p:cNvSpPr>
            <p:nvPr/>
          </p:nvSpPr>
          <p:spPr bwMode="auto">
            <a:xfrm>
              <a:off x="3408" y="1632"/>
              <a:ext cx="0" cy="624"/>
            </a:xfrm>
            <a:prstGeom prst="line">
              <a:avLst/>
            </a:prstGeom>
            <a:noFill/>
            <a:ln w="19050">
              <a:solidFill>
                <a:srgbClr val="CC00CC"/>
              </a:solidFill>
              <a:round/>
              <a:headEnd type="triangle" w="sm" len="lg"/>
              <a:tailEnd type="triangle" w="sm" len="lg"/>
            </a:ln>
            <a:effectLst/>
          </p:spPr>
          <p:txBody>
            <a:bodyPr wrap="none" anchor="ctr"/>
            <a:lstStyle/>
            <a:p>
              <a:endParaRPr lang="zh-CN" altLang="en-US"/>
            </a:p>
          </p:txBody>
        </p:sp>
        <p:graphicFrame>
          <p:nvGraphicFramePr>
            <p:cNvPr id="176157" name="Object 29"/>
            <p:cNvGraphicFramePr>
              <a:graphicFrameLocks noChangeAspect="1"/>
            </p:cNvGraphicFramePr>
            <p:nvPr/>
          </p:nvGraphicFramePr>
          <p:xfrm>
            <a:off x="3120" y="1824"/>
            <a:ext cx="288" cy="288"/>
          </p:xfrm>
          <a:graphic>
            <a:graphicData uri="http://schemas.openxmlformats.org/presentationml/2006/ole">
              <mc:AlternateContent xmlns:mc="http://schemas.openxmlformats.org/markup-compatibility/2006">
                <mc:Choice xmlns:v="urn:schemas-microsoft-com:vml" Requires="v">
                  <p:oleObj spid="_x0000_s93344" name="Equation" r:id="rId11" imgW="203835" imgH="203835" progId="Equation.3">
                    <p:embed/>
                  </p:oleObj>
                </mc:Choice>
                <mc:Fallback>
                  <p:oleObj name="Equation" r:id="rId11" imgW="203835" imgH="203835" progId="Equation.3">
                    <p:embed/>
                    <p:pic>
                      <p:nvPicPr>
                        <p:cNvPr id="0" name="图片 933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0" y="1824"/>
                          <a:ext cx="28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30"/>
          <p:cNvGrpSpPr/>
          <p:nvPr/>
        </p:nvGrpSpPr>
        <p:grpSpPr bwMode="auto">
          <a:xfrm>
            <a:off x="7966075" y="2362200"/>
            <a:ext cx="796925" cy="1447800"/>
            <a:chOff x="5018" y="1488"/>
            <a:chExt cx="502" cy="912"/>
          </a:xfrm>
        </p:grpSpPr>
        <p:sp>
          <p:nvSpPr>
            <p:cNvPr id="176159" name="Freeform 31"/>
            <p:cNvSpPr/>
            <p:nvPr/>
          </p:nvSpPr>
          <p:spPr bwMode="auto">
            <a:xfrm>
              <a:off x="5018" y="1488"/>
              <a:ext cx="214" cy="912"/>
            </a:xfrm>
            <a:custGeom>
              <a:avLst/>
              <a:gdLst/>
              <a:ahLst/>
              <a:cxnLst>
                <a:cxn ang="0">
                  <a:pos x="0" y="1008"/>
                </a:cxn>
                <a:cxn ang="0">
                  <a:pos x="176" y="632"/>
                </a:cxn>
                <a:cxn ang="0">
                  <a:pos x="206" y="384"/>
                </a:cxn>
                <a:cxn ang="0">
                  <a:pos x="126" y="186"/>
                </a:cxn>
                <a:cxn ang="0">
                  <a:pos x="0" y="0"/>
                </a:cxn>
              </a:cxnLst>
              <a:rect l="0" t="0" r="r" b="b"/>
              <a:pathLst>
                <a:path w="214" h="1008">
                  <a:moveTo>
                    <a:pt x="0" y="1008"/>
                  </a:moveTo>
                  <a:cubicBezTo>
                    <a:pt x="29" y="945"/>
                    <a:pt x="142" y="736"/>
                    <a:pt x="176" y="632"/>
                  </a:cubicBezTo>
                  <a:cubicBezTo>
                    <a:pt x="210" y="528"/>
                    <a:pt x="214" y="458"/>
                    <a:pt x="206" y="384"/>
                  </a:cubicBezTo>
                  <a:cubicBezTo>
                    <a:pt x="198" y="310"/>
                    <a:pt x="160" y="250"/>
                    <a:pt x="126" y="186"/>
                  </a:cubicBezTo>
                  <a:cubicBezTo>
                    <a:pt x="92" y="122"/>
                    <a:pt x="26" y="39"/>
                    <a:pt x="0" y="0"/>
                  </a:cubicBezTo>
                </a:path>
              </a:pathLst>
            </a:custGeom>
            <a:noFill/>
            <a:ln w="28575" cap="flat" cmpd="sng">
              <a:solidFill>
                <a:srgbClr val="FF0000"/>
              </a:solidFill>
              <a:prstDash val="dash"/>
              <a:round/>
              <a:headEnd type="none" w="med" len="med"/>
              <a:tailEnd type="triangle" w="sm" len="lg"/>
            </a:ln>
            <a:effectLst/>
          </p:spPr>
          <p:txBody>
            <a:bodyPr wrap="none" anchor="ctr"/>
            <a:lstStyle/>
            <a:p>
              <a:endParaRPr lang="zh-CN" altLang="en-US"/>
            </a:p>
          </p:txBody>
        </p:sp>
        <p:graphicFrame>
          <p:nvGraphicFramePr>
            <p:cNvPr id="176160" name="Object 32"/>
            <p:cNvGraphicFramePr>
              <a:graphicFrameLocks noChangeAspect="1"/>
            </p:cNvGraphicFramePr>
            <p:nvPr/>
          </p:nvGraphicFramePr>
          <p:xfrm>
            <a:off x="5184" y="2064"/>
            <a:ext cx="336" cy="336"/>
          </p:xfrm>
          <a:graphic>
            <a:graphicData uri="http://schemas.openxmlformats.org/presentationml/2006/ole">
              <mc:AlternateContent xmlns:mc="http://schemas.openxmlformats.org/markup-compatibility/2006">
                <mc:Choice xmlns:v="urn:schemas-microsoft-com:vml" Requires="v">
                  <p:oleObj spid="_x0000_s93345" name="Equation" r:id="rId13" imgW="304800" imgH="304800" progId="Equation.3">
                    <p:embed/>
                  </p:oleObj>
                </mc:Choice>
                <mc:Fallback>
                  <p:oleObj name="Equation" r:id="rId13" imgW="304800" imgH="304800" progId="Equation.3">
                    <p:embed/>
                    <p:pic>
                      <p:nvPicPr>
                        <p:cNvPr id="0" name="图片 9334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84" y="2064"/>
                          <a:ext cx="33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33"/>
            <p:cNvGrpSpPr/>
            <p:nvPr/>
          </p:nvGrpSpPr>
          <p:grpSpPr bwMode="auto">
            <a:xfrm>
              <a:off x="5102" y="1680"/>
              <a:ext cx="226" cy="365"/>
              <a:chOff x="5198" y="1200"/>
              <a:chExt cx="226" cy="365"/>
            </a:xfrm>
          </p:grpSpPr>
          <p:sp>
            <p:nvSpPr>
              <p:cNvPr id="176162" name="Oval 34"/>
              <p:cNvSpPr>
                <a:spLocks noChangeArrowheads="1"/>
              </p:cNvSpPr>
              <p:nvPr/>
            </p:nvSpPr>
            <p:spPr bwMode="auto">
              <a:xfrm>
                <a:off x="5232" y="1287"/>
                <a:ext cx="192" cy="192"/>
              </a:xfrm>
              <a:prstGeom prst="ellipse">
                <a:avLst/>
              </a:prstGeom>
              <a:gradFill rotWithShape="0">
                <a:gsLst>
                  <a:gs pos="0">
                    <a:srgbClr val="FFCCCC">
                      <a:gamma/>
                      <a:tint val="0"/>
                      <a:invGamma/>
                    </a:srgbClr>
                  </a:gs>
                  <a:gs pos="100000">
                    <a:srgbClr val="FFCCCC"/>
                  </a:gs>
                </a:gsLst>
                <a:path path="shape">
                  <a:fillToRect l="50000" t="50000" r="50000" b="50000"/>
                </a:path>
              </a:gradFill>
              <a:ln w="28575">
                <a:solidFill>
                  <a:srgbClr val="FF0000"/>
                </a:solidFill>
                <a:round/>
              </a:ln>
              <a:effectLst/>
            </p:spPr>
            <p:txBody>
              <a:bodyPr wrap="none" anchor="ctr"/>
              <a:lstStyle/>
              <a:p>
                <a:endParaRPr lang="zh-CN" altLang="en-US"/>
              </a:p>
            </p:txBody>
          </p:sp>
          <p:sp>
            <p:nvSpPr>
              <p:cNvPr id="176163" name="Text Box 35"/>
              <p:cNvSpPr txBox="1">
                <a:spLocks noChangeArrowheads="1"/>
              </p:cNvSpPr>
              <p:nvPr/>
            </p:nvSpPr>
            <p:spPr bwMode="auto">
              <a:xfrm>
                <a:off x="5198" y="1200"/>
                <a:ext cx="226" cy="365"/>
              </a:xfrm>
              <a:prstGeom prst="rect">
                <a:avLst/>
              </a:prstGeom>
              <a:noFill/>
              <a:ln w="9525">
                <a:noFill/>
                <a:miter lim="800000"/>
              </a:ln>
              <a:effectLst/>
            </p:spPr>
            <p:txBody>
              <a:bodyPr>
                <a:spAutoFit/>
              </a:bodyPr>
              <a:lstStyle/>
              <a:p>
                <a:pPr>
                  <a:spcBef>
                    <a:spcPct val="50000"/>
                  </a:spcBef>
                </a:pPr>
                <a:r>
                  <a:rPr lang="zh-CN" altLang="en-US" sz="3200">
                    <a:solidFill>
                      <a:srgbClr val="FF3300"/>
                    </a:solidFill>
                  </a:rPr>
                  <a:t>+</a:t>
                </a:r>
                <a:endParaRPr lang="zh-CN" altLang="en-US" sz="3200">
                  <a:solidFill>
                    <a:srgbClr val="FF3300"/>
                  </a:solidFill>
                </a:endParaRPr>
              </a:p>
            </p:txBody>
          </p:sp>
        </p:grpSp>
      </p:grpSp>
      <p:graphicFrame>
        <p:nvGraphicFramePr>
          <p:cNvPr id="176164" name="Object 36"/>
          <p:cNvGraphicFramePr>
            <a:graphicFrameLocks noChangeAspect="1"/>
          </p:cNvGraphicFramePr>
          <p:nvPr/>
        </p:nvGraphicFramePr>
        <p:xfrm>
          <a:off x="1981200" y="3186113"/>
          <a:ext cx="1219200" cy="1081087"/>
        </p:xfrm>
        <a:graphic>
          <a:graphicData uri="http://schemas.openxmlformats.org/presentationml/2006/ole">
            <mc:AlternateContent xmlns:mc="http://schemas.openxmlformats.org/markup-compatibility/2006">
              <mc:Choice xmlns:v="urn:schemas-microsoft-com:vml" Requires="v">
                <p:oleObj spid="_x0000_s93346" name="Equation" r:id="rId15" imgW="444500" imgH="393700" progId="Equation.3">
                  <p:embed/>
                </p:oleObj>
              </mc:Choice>
              <mc:Fallback>
                <p:oleObj name="Equation" r:id="rId15" imgW="444500" imgH="393700" progId="Equation.3">
                  <p:embed/>
                  <p:pic>
                    <p:nvPicPr>
                      <p:cNvPr id="0" name="图片 933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1200" y="3186113"/>
                        <a:ext cx="1219200" cy="1081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5"/>
          <p:cNvGrpSpPr/>
          <p:nvPr/>
        </p:nvGrpSpPr>
        <p:grpSpPr bwMode="auto">
          <a:xfrm>
            <a:off x="457200" y="5257800"/>
            <a:ext cx="8153400" cy="1143000"/>
            <a:chOff x="336" y="3312"/>
            <a:chExt cx="5136" cy="720"/>
          </a:xfrm>
        </p:grpSpPr>
        <p:sp>
          <p:nvSpPr>
            <p:cNvPr id="40" name="Rectangle 6"/>
            <p:cNvSpPr>
              <a:spLocks noChangeArrowheads="1"/>
            </p:cNvSpPr>
            <p:nvPr/>
          </p:nvSpPr>
          <p:spPr bwMode="auto">
            <a:xfrm>
              <a:off x="336" y="3312"/>
              <a:ext cx="5136" cy="720"/>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ln>
            <a:effectLst/>
          </p:spPr>
          <p:txBody>
            <a:bodyPr wrap="none" anchor="ctr"/>
            <a:lstStyle/>
            <a:p>
              <a:endParaRPr lang="zh-CN" altLang="en-US"/>
            </a:p>
          </p:txBody>
        </p:sp>
        <p:graphicFrame>
          <p:nvGraphicFramePr>
            <p:cNvPr id="41" name="Object 7"/>
            <p:cNvGraphicFramePr>
              <a:graphicFrameLocks noChangeAspect="1"/>
            </p:cNvGraphicFramePr>
            <p:nvPr/>
          </p:nvGraphicFramePr>
          <p:xfrm>
            <a:off x="2561" y="3325"/>
            <a:ext cx="2767" cy="707"/>
          </p:xfrm>
          <a:graphic>
            <a:graphicData uri="http://schemas.openxmlformats.org/presentationml/2006/ole">
              <mc:AlternateContent xmlns:mc="http://schemas.openxmlformats.org/markup-compatibility/2006">
                <mc:Choice xmlns:v="urn:schemas-microsoft-com:vml" Requires="v">
                  <p:oleObj spid="_x0000_s93347" name="Equation" r:id="rId17" imgW="1638300" imgH="419100" progId="Equation.3">
                    <p:embed/>
                  </p:oleObj>
                </mc:Choice>
                <mc:Fallback>
                  <p:oleObj name="Equation" r:id="rId17" imgW="1638300" imgH="419100" progId="Equation.3">
                    <p:embed/>
                    <p:pic>
                      <p:nvPicPr>
                        <p:cNvPr id="0" name="图片 9334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61" y="3325"/>
                          <a:ext cx="2767" cy="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42" name="Rectangle 8"/>
            <p:cNvSpPr>
              <a:spLocks noChangeArrowheads="1"/>
            </p:cNvSpPr>
            <p:nvPr/>
          </p:nvSpPr>
          <p:spPr bwMode="auto">
            <a:xfrm>
              <a:off x="480" y="3408"/>
              <a:ext cx="2154" cy="327"/>
            </a:xfrm>
            <a:prstGeom prst="rect">
              <a:avLst/>
            </a:prstGeom>
            <a:noFill/>
            <a:ln w="12700">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电容器贮存的电能</a:t>
              </a:r>
              <a:endParaRPr lang="zh-CN" altLang="en-US" sz="2400" dirty="0">
                <a:solidFill>
                  <a:srgbClr val="CC0000"/>
                </a:solidFill>
                <a:latin typeface="黑体" panose="02010609060101010101" pitchFamily="2" charset="-122"/>
                <a:ea typeface="黑体" panose="02010609060101010101" pitchFamily="2" charset="-122"/>
              </a:endParaRPr>
            </a:p>
          </p:txBody>
        </p:sp>
        <p:sp>
          <p:nvSpPr>
            <p:cNvPr id="43" name="Text Box 9"/>
            <p:cNvSpPr txBox="1">
              <a:spLocks noChangeArrowheads="1"/>
            </p:cNvSpPr>
            <p:nvPr/>
          </p:nvSpPr>
          <p:spPr bwMode="auto">
            <a:xfrm>
              <a:off x="336" y="3696"/>
              <a:ext cx="2256" cy="327"/>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2" charset="-122"/>
                  <a:ea typeface="黑体" panose="02010609060101010101" pitchFamily="2" charset="-122"/>
                </a:rPr>
                <a:t>（任何形状电容器）</a:t>
              </a:r>
              <a:endParaRPr lang="zh-CN" altLang="en-US" sz="2800" dirty="0">
                <a:latin typeface="黑体" panose="02010609060101010101" pitchFamily="2" charset="-122"/>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ppt_h/2"/>
                                          </p:val>
                                        </p:tav>
                                        <p:tav tm="100000">
                                          <p:val>
                                            <p:strVal val="#ppt_y"/>
                                          </p:val>
                                        </p:tav>
                                      </p:tavLst>
                                    </p:anim>
                                    <p:anim calcmode="lin" valueType="num">
                                      <p:cBhvr>
                                        <p:cTn id="14" dur="500" fill="hold"/>
                                        <p:tgtEl>
                                          <p:spTgt spid="6"/>
                                        </p:tgtEl>
                                        <p:attrNameLst>
                                          <p:attrName>ppt_w</p:attrName>
                                        </p:attrNameLst>
                                      </p:cBhvr>
                                      <p:tavLst>
                                        <p:tav tm="0">
                                          <p:val>
                                            <p:strVal val="#ppt_w"/>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nodeType="clickEffect">
                                  <p:stCondLst>
                                    <p:cond delay="0"/>
                                  </p:stCondLst>
                                  <p:childTnLst>
                                    <p:set>
                                      <p:cBhvr>
                                        <p:cTn id="19" dur="1" fill="hold">
                                          <p:stCondLst>
                                            <p:cond delay="0"/>
                                          </p:stCondLst>
                                        </p:cTn>
                                        <p:tgtEl>
                                          <p:spTgt spid="176146"/>
                                        </p:tgtEl>
                                        <p:attrNameLst>
                                          <p:attrName>style.visibility</p:attrName>
                                        </p:attrNameLst>
                                      </p:cBhvr>
                                      <p:to>
                                        <p:strVal val="visible"/>
                                      </p:to>
                                    </p:set>
                                    <p:animEffect transition="in" filter="blinds(vertical)">
                                      <p:cBhvr>
                                        <p:cTn id="20" dur="500"/>
                                        <p:tgtEl>
                                          <p:spTgt spid="17614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nodeType="clickEffect">
                                  <p:stCondLst>
                                    <p:cond delay="0"/>
                                  </p:stCondLst>
                                  <p:childTnLst>
                                    <p:set>
                                      <p:cBhvr>
                                        <p:cTn id="24" dur="1" fill="hold">
                                          <p:stCondLst>
                                            <p:cond delay="0"/>
                                          </p:stCondLst>
                                        </p:cTn>
                                        <p:tgtEl>
                                          <p:spTgt spid="176151"/>
                                        </p:tgtEl>
                                        <p:attrNameLst>
                                          <p:attrName>style.visibility</p:attrName>
                                        </p:attrNameLst>
                                      </p:cBhvr>
                                      <p:to>
                                        <p:strVal val="visible"/>
                                      </p:to>
                                    </p:set>
                                    <p:animEffect transition="in" filter="blinds(vertical)">
                                      <p:cBhvr>
                                        <p:cTn id="25" dur="500"/>
                                        <p:tgtEl>
                                          <p:spTgt spid="17615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176144"/>
                                        </p:tgtEl>
                                        <p:attrNameLst>
                                          <p:attrName>style.visibility</p:attrName>
                                        </p:attrNameLst>
                                      </p:cBhvr>
                                      <p:to>
                                        <p:strVal val="visible"/>
                                      </p:to>
                                    </p:set>
                                    <p:animEffect transition="in" filter="blinds(vertical)">
                                      <p:cBhvr>
                                        <p:cTn id="30" dur="500"/>
                                        <p:tgtEl>
                                          <p:spTgt spid="17614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76164"/>
                                        </p:tgtEl>
                                        <p:attrNameLst>
                                          <p:attrName>style.visibility</p:attrName>
                                        </p:attrNameLst>
                                      </p:cBhvr>
                                      <p:to>
                                        <p:strVal val="visible"/>
                                      </p:to>
                                    </p:set>
                                    <p:animEffect transition="in" filter="blinds(horizontal)">
                                      <p:cBhvr>
                                        <p:cTn id="35" dur="500"/>
                                        <p:tgtEl>
                                          <p:spTgt spid="17616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nodeType="clickEffect">
                                  <p:stCondLst>
                                    <p:cond delay="0"/>
                                  </p:stCondLst>
                                  <p:childTnLst>
                                    <p:set>
                                      <p:cBhvr>
                                        <p:cTn id="39" dur="1" fill="hold">
                                          <p:stCondLst>
                                            <p:cond delay="0"/>
                                          </p:stCondLst>
                                        </p:cTn>
                                        <p:tgtEl>
                                          <p:spTgt spid="176152"/>
                                        </p:tgtEl>
                                        <p:attrNameLst>
                                          <p:attrName>style.visibility</p:attrName>
                                        </p:attrNameLst>
                                      </p:cBhvr>
                                      <p:to>
                                        <p:strVal val="visible"/>
                                      </p:to>
                                    </p:set>
                                    <p:animEffect transition="in" filter="blinds(vertical)">
                                      <p:cBhvr>
                                        <p:cTn id="40" dur="500"/>
                                        <p:tgtEl>
                                          <p:spTgt spid="17615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linds(horizontal)">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609600" y="224266"/>
            <a:ext cx="6096000" cy="584775"/>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二</a:t>
            </a:r>
            <a:r>
              <a:rPr lang="zh-CN" altLang="en-US" sz="3200" b="1" dirty="0" smtClean="0">
                <a:solidFill>
                  <a:srgbClr val="00B050"/>
                </a:solidFill>
                <a:latin typeface="黑体" panose="02010609060101010101" pitchFamily="2" charset="-122"/>
                <a:ea typeface="黑体" panose="02010609060101010101" pitchFamily="2" charset="-122"/>
              </a:rPr>
              <a:t> </a:t>
            </a:r>
            <a:r>
              <a:rPr lang="zh-CN" altLang="en-US" sz="3200" b="1" dirty="0">
                <a:solidFill>
                  <a:srgbClr val="00B050"/>
                </a:solidFill>
                <a:latin typeface="黑体" panose="02010609060101010101" pitchFamily="2" charset="-122"/>
                <a:ea typeface="黑体" panose="02010609060101010101" pitchFamily="2" charset="-122"/>
              </a:rPr>
              <a:t>静电场的能量 </a:t>
            </a:r>
            <a:endParaRPr lang="zh-CN" altLang="en-US" sz="3200" b="1" dirty="0">
              <a:solidFill>
                <a:srgbClr val="00B050"/>
              </a:solidFill>
              <a:latin typeface="黑体" panose="02010609060101010101" pitchFamily="2" charset="-122"/>
              <a:ea typeface="黑体" panose="02010609060101010101" pitchFamily="2" charset="-122"/>
            </a:endParaRPr>
          </a:p>
        </p:txBody>
      </p:sp>
      <p:graphicFrame>
        <p:nvGraphicFramePr>
          <p:cNvPr id="177155" name="Object 3"/>
          <p:cNvGraphicFramePr>
            <a:graphicFrameLocks noChangeAspect="1"/>
          </p:cNvGraphicFramePr>
          <p:nvPr/>
        </p:nvGraphicFramePr>
        <p:xfrm>
          <a:off x="1219200" y="1158875"/>
          <a:ext cx="2209800" cy="1089025"/>
        </p:xfrm>
        <a:graphic>
          <a:graphicData uri="http://schemas.openxmlformats.org/presentationml/2006/ole">
            <mc:AlternateContent xmlns:mc="http://schemas.openxmlformats.org/markup-compatibility/2006">
              <mc:Choice xmlns:v="urn:schemas-microsoft-com:vml" Requires="v">
                <p:oleObj spid="_x0000_s94312" name="Equation" r:id="rId1" imgW="761365" imgH="393700" progId="Equation.3">
                  <p:embed/>
                </p:oleObj>
              </mc:Choice>
              <mc:Fallback>
                <p:oleObj name="Equation" r:id="rId1" imgW="761365" imgH="393700" progId="Equation.3">
                  <p:embed/>
                  <p:pic>
                    <p:nvPicPr>
                      <p:cNvPr id="0" name="图片 943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58875"/>
                        <a:ext cx="2209800"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7156" name="Text Box 4"/>
          <p:cNvSpPr txBox="1">
            <a:spLocks noChangeArrowheads="1"/>
          </p:cNvSpPr>
          <p:nvPr/>
        </p:nvSpPr>
        <p:spPr bwMode="auto">
          <a:xfrm>
            <a:off x="1143000" y="3748088"/>
            <a:ext cx="7543800" cy="519112"/>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物理意义　</a:t>
            </a:r>
            <a:r>
              <a:rPr lang="zh-CN" altLang="en-US" sz="2800" dirty="0">
                <a:solidFill>
                  <a:schemeClr val="tx1"/>
                </a:solidFill>
                <a:latin typeface="黑体" panose="02010609060101010101" pitchFamily="2" charset="-122"/>
                <a:ea typeface="黑体" panose="02010609060101010101" pitchFamily="2" charset="-122"/>
              </a:rPr>
              <a:t>电场是一种物质，它具有能量.</a:t>
            </a:r>
            <a:endParaRPr lang="zh-CN" altLang="en-US" sz="2800" dirty="0">
              <a:solidFill>
                <a:schemeClr val="tx1"/>
              </a:solidFill>
              <a:latin typeface="黑体" panose="02010609060101010101" pitchFamily="2" charset="-122"/>
              <a:ea typeface="黑体" panose="02010609060101010101" pitchFamily="2" charset="-122"/>
            </a:endParaRPr>
          </a:p>
        </p:txBody>
      </p:sp>
      <p:grpSp>
        <p:nvGrpSpPr>
          <p:cNvPr id="2" name="Group 5"/>
          <p:cNvGrpSpPr/>
          <p:nvPr/>
        </p:nvGrpSpPr>
        <p:grpSpPr bwMode="auto">
          <a:xfrm>
            <a:off x="1219200" y="4495800"/>
            <a:ext cx="6934200" cy="1828800"/>
            <a:chOff x="768" y="2928"/>
            <a:chExt cx="4368" cy="1152"/>
          </a:xfrm>
        </p:grpSpPr>
        <p:sp>
          <p:nvSpPr>
            <p:cNvPr id="177158" name="Rectangle 6"/>
            <p:cNvSpPr>
              <a:spLocks noChangeArrowheads="1"/>
            </p:cNvSpPr>
            <p:nvPr/>
          </p:nvSpPr>
          <p:spPr bwMode="auto">
            <a:xfrm>
              <a:off x="768" y="2928"/>
              <a:ext cx="4368" cy="1152"/>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ln>
            <a:effectLst/>
          </p:spPr>
          <p:txBody>
            <a:bodyPr wrap="none" anchor="ctr"/>
            <a:lstStyle/>
            <a:p>
              <a:endParaRPr lang="zh-CN" altLang="en-US"/>
            </a:p>
          </p:txBody>
        </p:sp>
        <p:sp>
          <p:nvSpPr>
            <p:cNvPr id="177159" name="Text Box 7"/>
            <p:cNvSpPr txBox="1">
              <a:spLocks noChangeArrowheads="1"/>
            </p:cNvSpPr>
            <p:nvPr/>
          </p:nvSpPr>
          <p:spPr bwMode="auto">
            <a:xfrm>
              <a:off x="1776" y="2985"/>
              <a:ext cx="3120" cy="327"/>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电场空间所存储的能量 </a:t>
              </a:r>
              <a:endParaRPr lang="zh-CN" altLang="en-US" sz="2800" dirty="0">
                <a:solidFill>
                  <a:srgbClr val="CC0000"/>
                </a:solidFill>
                <a:latin typeface="黑体" panose="02010609060101010101" pitchFamily="2" charset="-122"/>
                <a:ea typeface="黑体" panose="02010609060101010101" pitchFamily="2" charset="-122"/>
              </a:endParaRPr>
            </a:p>
          </p:txBody>
        </p:sp>
        <p:graphicFrame>
          <p:nvGraphicFramePr>
            <p:cNvPr id="177160" name="Object 8"/>
            <p:cNvGraphicFramePr>
              <a:graphicFrameLocks noChangeAspect="1"/>
            </p:cNvGraphicFramePr>
            <p:nvPr/>
          </p:nvGraphicFramePr>
          <p:xfrm>
            <a:off x="1319" y="3326"/>
            <a:ext cx="3503" cy="753"/>
          </p:xfrm>
          <a:graphic>
            <a:graphicData uri="http://schemas.openxmlformats.org/presentationml/2006/ole">
              <mc:AlternateContent xmlns:mc="http://schemas.openxmlformats.org/markup-compatibility/2006">
                <mc:Choice xmlns:v="urn:schemas-microsoft-com:vml" Requires="v">
                  <p:oleObj spid="_x0000_s94313" name="Equation" r:id="rId3" imgW="1651000" imgH="393700" progId="Equation.3">
                    <p:embed/>
                  </p:oleObj>
                </mc:Choice>
                <mc:Fallback>
                  <p:oleObj name="Equation" r:id="rId3" imgW="1651000" imgH="393700" progId="Equation.3">
                    <p:embed/>
                    <p:pic>
                      <p:nvPicPr>
                        <p:cNvPr id="0" name="图片 943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 y="3326"/>
                          <a:ext cx="3503" cy="7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9"/>
          <p:cNvGrpSpPr/>
          <p:nvPr/>
        </p:nvGrpSpPr>
        <p:grpSpPr bwMode="auto">
          <a:xfrm>
            <a:off x="1219200" y="2362200"/>
            <a:ext cx="6934200" cy="1219200"/>
            <a:chOff x="768" y="1584"/>
            <a:chExt cx="4368" cy="768"/>
          </a:xfrm>
        </p:grpSpPr>
        <p:sp>
          <p:nvSpPr>
            <p:cNvPr id="177162" name="Rectangle 10"/>
            <p:cNvSpPr>
              <a:spLocks noChangeArrowheads="1"/>
            </p:cNvSpPr>
            <p:nvPr/>
          </p:nvSpPr>
          <p:spPr bwMode="auto">
            <a:xfrm>
              <a:off x="768" y="1584"/>
              <a:ext cx="4368" cy="768"/>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ln>
            <a:effectLst/>
          </p:spPr>
          <p:txBody>
            <a:bodyPr wrap="none" anchor="ctr"/>
            <a:lstStyle/>
            <a:p>
              <a:endParaRPr lang="zh-CN" altLang="en-US"/>
            </a:p>
          </p:txBody>
        </p:sp>
        <p:sp>
          <p:nvSpPr>
            <p:cNvPr id="177163" name="Text Box 11"/>
            <p:cNvSpPr txBox="1">
              <a:spLocks noChangeArrowheads="1"/>
            </p:cNvSpPr>
            <p:nvPr/>
          </p:nvSpPr>
          <p:spPr bwMode="auto">
            <a:xfrm>
              <a:off x="816" y="1776"/>
              <a:ext cx="1728" cy="327"/>
            </a:xfrm>
            <a:prstGeom prst="rect">
              <a:avLst/>
            </a:prstGeom>
            <a:noFill/>
            <a:ln w="9525">
              <a:noFill/>
              <a:miter lim="800000"/>
            </a:ln>
            <a:effectLst/>
          </p:spPr>
          <p:txBody>
            <a:bodyPr>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电场能量密度</a:t>
              </a:r>
              <a:endParaRPr lang="zh-CN" altLang="en-US" sz="2800" dirty="0">
                <a:solidFill>
                  <a:srgbClr val="CC0000"/>
                </a:solidFill>
                <a:latin typeface="黑体" panose="02010609060101010101" pitchFamily="2" charset="-122"/>
                <a:ea typeface="黑体" panose="02010609060101010101" pitchFamily="2" charset="-122"/>
              </a:endParaRPr>
            </a:p>
          </p:txBody>
        </p:sp>
        <p:graphicFrame>
          <p:nvGraphicFramePr>
            <p:cNvPr id="177164" name="Object 12"/>
            <p:cNvGraphicFramePr>
              <a:graphicFrameLocks noChangeAspect="1"/>
            </p:cNvGraphicFramePr>
            <p:nvPr/>
          </p:nvGraphicFramePr>
          <p:xfrm>
            <a:off x="2304" y="1584"/>
            <a:ext cx="2544" cy="720"/>
          </p:xfrm>
          <a:graphic>
            <a:graphicData uri="http://schemas.openxmlformats.org/presentationml/2006/ole">
              <mc:AlternateContent xmlns:mc="http://schemas.openxmlformats.org/markup-compatibility/2006">
                <mc:Choice xmlns:v="urn:schemas-microsoft-com:vml" Requires="v">
                  <p:oleObj spid="_x0000_s94314" name="Equation" r:id="rId5" imgW="1193800" imgH="393700" progId="Equation.3">
                    <p:embed/>
                  </p:oleObj>
                </mc:Choice>
                <mc:Fallback>
                  <p:oleObj name="Equation" r:id="rId5" imgW="1193800" imgH="393700" progId="Equation.3">
                    <p:embed/>
                    <p:pic>
                      <p:nvPicPr>
                        <p:cNvPr id="0" name="图片 943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 y="1584"/>
                          <a:ext cx="2544" cy="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177165" name="Object 13"/>
            <p:cNvGraphicFramePr>
              <a:graphicFrameLocks noChangeAspect="1"/>
            </p:cNvGraphicFramePr>
            <p:nvPr/>
          </p:nvGraphicFramePr>
          <p:xfrm>
            <a:off x="3180" y="2140"/>
            <a:ext cx="71" cy="135"/>
          </p:xfrm>
          <a:graphic>
            <a:graphicData uri="http://schemas.openxmlformats.org/presentationml/2006/ole">
              <mc:AlternateContent xmlns:mc="http://schemas.openxmlformats.org/markup-compatibility/2006">
                <mc:Choice xmlns:v="urn:schemas-microsoft-com:vml" Requires="v">
                  <p:oleObj spid="_x0000_s94315" name="公式" r:id="rId7" imgW="114300" imgH="215900" progId="Equation.3">
                    <p:embed/>
                  </p:oleObj>
                </mc:Choice>
                <mc:Fallback>
                  <p:oleObj name="公式" r:id="rId7" imgW="114300" imgH="215900" progId="Equation.3">
                    <p:embed/>
                    <p:pic>
                      <p:nvPicPr>
                        <p:cNvPr id="0" name="图片 943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0" y="2140"/>
                          <a:ext cx="71" cy="135"/>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pSp>
      <p:graphicFrame>
        <p:nvGraphicFramePr>
          <p:cNvPr id="177166" name="Object 14"/>
          <p:cNvGraphicFramePr>
            <a:graphicFrameLocks noChangeAspect="1"/>
          </p:cNvGraphicFramePr>
          <p:nvPr/>
        </p:nvGraphicFramePr>
        <p:xfrm>
          <a:off x="3352800" y="1143000"/>
          <a:ext cx="2438400" cy="1068388"/>
        </p:xfrm>
        <a:graphic>
          <a:graphicData uri="http://schemas.openxmlformats.org/presentationml/2006/ole">
            <mc:AlternateContent xmlns:mc="http://schemas.openxmlformats.org/markup-compatibility/2006">
              <mc:Choice xmlns:v="urn:schemas-microsoft-com:vml" Requires="v">
                <p:oleObj spid="_x0000_s94316" name="Equation" r:id="rId9" imgW="1295400" imgH="609600" progId="Equation.3">
                  <p:embed/>
                </p:oleObj>
              </mc:Choice>
              <mc:Fallback>
                <p:oleObj name="Equation" r:id="rId9" imgW="1295400" imgH="609600" progId="Equation.3">
                  <p:embed/>
                  <p:pic>
                    <p:nvPicPr>
                      <p:cNvPr id="0" name="图片 943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1143000"/>
                        <a:ext cx="2438400"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67" name="Object 15"/>
          <p:cNvGraphicFramePr>
            <a:graphicFrameLocks noChangeAspect="1"/>
          </p:cNvGraphicFramePr>
          <p:nvPr/>
        </p:nvGraphicFramePr>
        <p:xfrm>
          <a:off x="5867400" y="1143000"/>
          <a:ext cx="2057400" cy="1058863"/>
        </p:xfrm>
        <a:graphic>
          <a:graphicData uri="http://schemas.openxmlformats.org/presentationml/2006/ole">
            <mc:AlternateContent xmlns:mc="http://schemas.openxmlformats.org/markup-compatibility/2006">
              <mc:Choice xmlns:v="urn:schemas-microsoft-com:vml" Requires="v">
                <p:oleObj spid="_x0000_s94317" name="公式" r:id="rId11" imgW="1066800" imgH="609600" progId="Equation.3">
                  <p:embed/>
                </p:oleObj>
              </mc:Choice>
              <mc:Fallback>
                <p:oleObj name="公式" r:id="rId11" imgW="1066800" imgH="609600" progId="Equation.3">
                  <p:embed/>
                  <p:pic>
                    <p:nvPicPr>
                      <p:cNvPr id="0" name="图片 943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1143000"/>
                        <a:ext cx="2057400" cy="1058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7155"/>
                                        </p:tgtEl>
                                        <p:attrNameLst>
                                          <p:attrName>style.visibility</p:attrName>
                                        </p:attrNameLst>
                                      </p:cBhvr>
                                      <p:to>
                                        <p:strVal val="visible"/>
                                      </p:to>
                                    </p:set>
                                    <p:animEffect transition="in" filter="blinds(horizontal)">
                                      <p:cBhvr>
                                        <p:cTn id="7" dur="500"/>
                                        <p:tgtEl>
                                          <p:spTgt spid="1771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7166"/>
                                        </p:tgtEl>
                                        <p:attrNameLst>
                                          <p:attrName>style.visibility</p:attrName>
                                        </p:attrNameLst>
                                      </p:cBhvr>
                                      <p:to>
                                        <p:strVal val="visible"/>
                                      </p:to>
                                    </p:set>
                                    <p:animEffect transition="in" filter="blinds(horizontal)">
                                      <p:cBhvr>
                                        <p:cTn id="12" dur="500"/>
                                        <p:tgtEl>
                                          <p:spTgt spid="1771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7167"/>
                                        </p:tgtEl>
                                        <p:attrNameLst>
                                          <p:attrName>style.visibility</p:attrName>
                                        </p:attrNameLst>
                                      </p:cBhvr>
                                      <p:to>
                                        <p:strVal val="visible"/>
                                      </p:to>
                                    </p:set>
                                    <p:animEffect transition="in" filter="blinds(horizontal)">
                                      <p:cBhvr>
                                        <p:cTn id="17" dur="500"/>
                                        <p:tgtEl>
                                          <p:spTgt spid="17716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7156"/>
                                        </p:tgtEl>
                                        <p:attrNameLst>
                                          <p:attrName>style.visibility</p:attrName>
                                        </p:attrNameLst>
                                      </p:cBhvr>
                                      <p:to>
                                        <p:strVal val="visible"/>
                                      </p:to>
                                    </p:set>
                                    <p:animEffect transition="in" filter="blinds(horizontal)">
                                      <p:cBhvr>
                                        <p:cTn id="27" dur="500"/>
                                        <p:tgtEl>
                                          <p:spTgt spid="17715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vertic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8177" y="990600"/>
            <a:ext cx="9035823" cy="1001556"/>
          </a:xfrm>
          <a:prstGeom prst="rect">
            <a:avLst/>
          </a:prstGeom>
          <a:noFill/>
          <a:ln w="9525">
            <a:noFill/>
            <a:miter lim="800000"/>
          </a:ln>
          <a:effectLst/>
        </p:spPr>
        <p:txBody>
          <a:bodyPr wrap="square">
            <a:spAutoFit/>
          </a:bodyPr>
          <a:lstStyle/>
          <a:p>
            <a:pPr>
              <a:lnSpc>
                <a:spcPct val="110000"/>
              </a:lnSpc>
            </a:pPr>
            <a:r>
              <a:rPr kumimoji="1" lang="zh-CN" altLang="en-US"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例</a:t>
            </a:r>
            <a:r>
              <a:rPr kumimoji="1" lang="en-US" altLang="zh-CN" sz="2800" b="1"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6.4.1 </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已知</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均匀带电球体半径为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，所带电量为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，球外为真空，求均匀带电球体</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的静电能</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endParaRPr kumimoji="1"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60419" name="Text Box 3"/>
          <p:cNvSpPr txBox="1">
            <a:spLocks noChangeArrowheads="1"/>
          </p:cNvSpPr>
          <p:nvPr/>
        </p:nvSpPr>
        <p:spPr bwMode="auto">
          <a:xfrm>
            <a:off x="228600" y="2057400"/>
            <a:ext cx="609600" cy="519112"/>
          </a:xfrm>
          <a:prstGeom prst="rect">
            <a:avLst/>
          </a:prstGeom>
          <a:noFill/>
          <a:ln w="9525">
            <a:noFill/>
            <a:miter lim="800000"/>
          </a:ln>
          <a:effectLst/>
        </p:spPr>
        <p:txBody>
          <a:bodyPr wrap="square">
            <a:spAutoFit/>
          </a:bodyPr>
          <a:lstStyle/>
          <a:p>
            <a:pPr>
              <a:spcBef>
                <a:spcPct val="50000"/>
              </a:spcBef>
            </a:pPr>
            <a:r>
              <a:rPr kumimoji="1" lang="zh-CN" altLang="en-US" sz="2800" b="1" dirty="0" smtClean="0">
                <a:solidFill>
                  <a:srgbClr val="FF0000"/>
                </a:solidFill>
                <a:latin typeface="黑体" panose="02010609060101010101" pitchFamily="2" charset="-122"/>
                <a:ea typeface="黑体" panose="02010609060101010101" pitchFamily="2" charset="-122"/>
              </a:rPr>
              <a:t>解：</a:t>
            </a:r>
            <a:endParaRPr kumimoji="1" lang="zh-CN" altLang="en-US" sz="2800" b="1" dirty="0">
              <a:latin typeface="黑体" panose="02010609060101010101" pitchFamily="2" charset="-122"/>
              <a:ea typeface="黑体" panose="02010609060101010101" pitchFamily="2" charset="-122"/>
            </a:endParaRPr>
          </a:p>
        </p:txBody>
      </p:sp>
      <p:pic>
        <p:nvPicPr>
          <p:cNvPr id="103426" name="Picture 2" descr="C:\Users\zhangru\Desktop\新教材ppt\上册整合后的图片\6.4.2.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00800" y="1600200"/>
            <a:ext cx="2438400" cy="2495029"/>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2"/>
          <p:cNvSpPr txBox="1">
            <a:spLocks noChangeArrowheads="1"/>
          </p:cNvSpPr>
          <p:nvPr/>
        </p:nvSpPr>
        <p:spPr bwMode="auto">
          <a:xfrm>
            <a:off x="609600" y="224266"/>
            <a:ext cx="6096000" cy="584775"/>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二</a:t>
            </a:r>
            <a:r>
              <a:rPr lang="zh-CN" altLang="en-US" sz="3200" b="1" dirty="0" smtClean="0">
                <a:solidFill>
                  <a:srgbClr val="00B050"/>
                </a:solidFill>
                <a:latin typeface="黑体" panose="02010609060101010101" pitchFamily="2" charset="-122"/>
                <a:ea typeface="黑体" panose="02010609060101010101" pitchFamily="2" charset="-122"/>
              </a:rPr>
              <a:t> </a:t>
            </a:r>
            <a:r>
              <a:rPr lang="zh-CN" altLang="en-US" sz="3200" b="1" dirty="0">
                <a:solidFill>
                  <a:srgbClr val="00B050"/>
                </a:solidFill>
                <a:latin typeface="黑体" panose="02010609060101010101" pitchFamily="2" charset="-122"/>
                <a:ea typeface="黑体" panose="02010609060101010101" pitchFamily="2" charset="-122"/>
              </a:rPr>
              <a:t>静电场的能量 </a:t>
            </a:r>
            <a:endParaRPr lang="zh-CN" altLang="en-US" sz="3200" b="1" dirty="0">
              <a:solidFill>
                <a:srgbClr val="00B050"/>
              </a:solidFill>
              <a:latin typeface="黑体" panose="02010609060101010101" pitchFamily="2" charset="-122"/>
              <a:ea typeface="黑体" panose="02010609060101010101" pitchFamily="2" charset="-122"/>
            </a:endParaRPr>
          </a:p>
        </p:txBody>
      </p:sp>
      <p:graphicFrame>
        <p:nvGraphicFramePr>
          <p:cNvPr id="8" name="Object 2"/>
          <p:cNvGraphicFramePr>
            <a:graphicFrameLocks noChangeAspect="1"/>
          </p:cNvGraphicFramePr>
          <p:nvPr/>
        </p:nvGraphicFramePr>
        <p:xfrm>
          <a:off x="549275" y="4217212"/>
          <a:ext cx="8289925" cy="2259788"/>
        </p:xfrm>
        <a:graphic>
          <a:graphicData uri="http://schemas.openxmlformats.org/presentationml/2006/ole">
            <mc:AlternateContent xmlns:mc="http://schemas.openxmlformats.org/markup-compatibility/2006">
              <mc:Choice xmlns:v="urn:schemas-microsoft-com:vml" Requires="v">
                <p:oleObj spid="_x0000_s103451" name="Equation" r:id="rId2" imgW="3238500" imgH="863600" progId="Equation.DSMT4">
                  <p:embed/>
                </p:oleObj>
              </mc:Choice>
              <mc:Fallback>
                <p:oleObj name="Equation" r:id="rId2" imgW="3238500" imgH="863600" progId="Equation.DSMT4">
                  <p:embed/>
                  <p:pic>
                    <p:nvPicPr>
                      <p:cNvPr id="0" name="图片 1034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 y="4217212"/>
                        <a:ext cx="8289925" cy="2259788"/>
                      </a:xfrm>
                      <a:prstGeom prst="rect">
                        <a:avLst/>
                      </a:prstGeom>
                      <a:noFill/>
                    </p:spPr>
                  </p:pic>
                </p:oleObj>
              </mc:Fallback>
            </mc:AlternateContent>
          </a:graphicData>
        </a:graphic>
      </p:graphicFrame>
      <p:sp>
        <p:nvSpPr>
          <p:cNvPr id="10" name="Text Box 5"/>
          <p:cNvSpPr txBox="1">
            <a:spLocks noChangeArrowheads="1"/>
          </p:cNvSpPr>
          <p:nvPr/>
        </p:nvSpPr>
        <p:spPr bwMode="auto">
          <a:xfrm>
            <a:off x="3429000" y="5494615"/>
            <a:ext cx="5486400" cy="1040285"/>
          </a:xfrm>
          <a:prstGeom prst="rect">
            <a:avLst/>
          </a:prstGeom>
          <a:noFill/>
          <a:ln w="9525">
            <a:noFill/>
            <a:miter lim="800000"/>
            <a:tailEnd type="none" w="sm" len="lg"/>
          </a:ln>
          <a:effectLst/>
        </p:spPr>
        <p:txBody>
          <a:bodyPr wrap="square">
            <a:spAutoFit/>
          </a:bodyPr>
          <a:lstStyle/>
          <a:p>
            <a:pPr>
              <a:lnSpc>
                <a:spcPct val="110000"/>
              </a:lnSpc>
              <a:spcBef>
                <a:spcPct val="50000"/>
              </a:spcBef>
            </a:pPr>
            <a:r>
              <a:rPr lang="zh-CN" altLang="en-US" dirty="0">
                <a:solidFill>
                  <a:srgbClr val="1C1C1C"/>
                </a:solidFill>
              </a:rPr>
              <a:t>　　</a:t>
            </a:r>
            <a:r>
              <a:rPr lang="zh-CN" altLang="en-US" sz="2800" b="1" dirty="0">
                <a:solidFill>
                  <a:srgbClr val="FF0000"/>
                </a:solidFill>
                <a:latin typeface="黑体" panose="02010609060101010101" pitchFamily="2" charset="-122"/>
                <a:ea typeface="黑体" panose="02010609060101010101" pitchFamily="2" charset="-122"/>
              </a:rPr>
              <a:t>思考：</a:t>
            </a:r>
            <a:r>
              <a:rPr lang="zh-CN" altLang="en-US" sz="2800" dirty="0" smtClean="0">
                <a:solidFill>
                  <a:srgbClr val="1C1C1C"/>
                </a:solidFill>
                <a:latin typeface="黑体" panose="02010609060101010101" pitchFamily="2" charset="-122"/>
                <a:ea typeface="黑体" panose="02010609060101010101" pitchFamily="2" charset="-122"/>
              </a:rPr>
              <a:t>若为均匀带电导体，结果会是怎样？</a:t>
            </a:r>
            <a:endParaRPr lang="zh-CN" altLang="en-US" sz="2800" dirty="0">
              <a:solidFill>
                <a:srgbClr val="1C1C1C"/>
              </a:solidFill>
              <a:latin typeface="黑体" panose="02010609060101010101" pitchFamily="2" charset="-122"/>
              <a:ea typeface="黑体" panose="02010609060101010101" pitchFamily="2" charset="-122"/>
            </a:endParaRPr>
          </a:p>
        </p:txBody>
      </p:sp>
      <p:sp>
        <p:nvSpPr>
          <p:cNvPr id="12" name="Text Box 7"/>
          <p:cNvSpPr txBox="1">
            <a:spLocks noChangeArrowheads="1"/>
          </p:cNvSpPr>
          <p:nvPr/>
        </p:nvSpPr>
        <p:spPr bwMode="auto">
          <a:xfrm>
            <a:off x="881418" y="2067580"/>
            <a:ext cx="3842982" cy="523220"/>
          </a:xfrm>
          <a:prstGeom prst="rect">
            <a:avLst/>
          </a:prstGeom>
          <a:noFill/>
          <a:ln w="9525">
            <a:noFill/>
            <a:miter lim="800000"/>
          </a:ln>
          <a:effectLst/>
        </p:spPr>
        <p:txBody>
          <a:bodyPr wrap="square">
            <a:spAutoFit/>
          </a:bodyPr>
          <a:lstStyle/>
          <a:p>
            <a:r>
              <a:rPr kumimoji="1" lang="zh-CN" altLang="en-US" sz="2800" dirty="0" smtClean="0">
                <a:solidFill>
                  <a:schemeClr val="tx1"/>
                </a:solidFill>
                <a:latin typeface="黑体" panose="02010609060101010101" pitchFamily="2" charset="-122"/>
                <a:ea typeface="黑体" panose="02010609060101010101" pitchFamily="2" charset="-122"/>
              </a:rPr>
              <a:t>球体内外的场强分布为：</a:t>
            </a:r>
            <a:endParaRPr kumimoji="1" lang="zh-CN" altLang="en-US" sz="2800" dirty="0">
              <a:solidFill>
                <a:schemeClr val="tx1"/>
              </a:solidFill>
              <a:latin typeface="黑体" panose="02010609060101010101" pitchFamily="2" charset="-122"/>
              <a:ea typeface="黑体" panose="02010609060101010101" pitchFamily="2" charset="-122"/>
            </a:endParaRPr>
          </a:p>
        </p:txBody>
      </p:sp>
      <p:graphicFrame>
        <p:nvGraphicFramePr>
          <p:cNvPr id="13" name="Object 8"/>
          <p:cNvGraphicFramePr>
            <a:graphicFrameLocks noChangeAspect="1"/>
          </p:cNvGraphicFramePr>
          <p:nvPr/>
        </p:nvGraphicFramePr>
        <p:xfrm>
          <a:off x="1219200" y="2647950"/>
          <a:ext cx="4843463" cy="1390650"/>
        </p:xfrm>
        <a:graphic>
          <a:graphicData uri="http://schemas.openxmlformats.org/presentationml/2006/ole">
            <mc:AlternateContent xmlns:mc="http://schemas.openxmlformats.org/markup-compatibility/2006">
              <mc:Choice xmlns:v="urn:schemas-microsoft-com:vml" Requires="v">
                <p:oleObj spid="_x0000_s103452" name="Equation" r:id="rId4" imgW="1803400" imgH="508000" progId="Equation.DSMT4">
                  <p:embed/>
                </p:oleObj>
              </mc:Choice>
              <mc:Fallback>
                <p:oleObj name="Equation" r:id="rId4" imgW="1803400" imgH="508000" progId="Equation.DSMT4">
                  <p:embed/>
                  <p:pic>
                    <p:nvPicPr>
                      <p:cNvPr id="0" name="图片 1034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647950"/>
                        <a:ext cx="4843463" cy="139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blinds(horizontal)">
                                      <p:cBhvr>
                                        <p:cTn id="7" dur="500"/>
                                        <p:tgtEl>
                                          <p:spTgt spid="604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utoUpdateAnimBg="0"/>
      <p:bldP spid="10"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76200" y="1600200"/>
            <a:ext cx="8915400" cy="3124200"/>
            <a:chOff x="144" y="2064"/>
            <a:chExt cx="5616" cy="1968"/>
          </a:xfrm>
        </p:grpSpPr>
        <p:sp>
          <p:nvSpPr>
            <p:cNvPr id="64515" name="Rectangle 3"/>
            <p:cNvSpPr>
              <a:spLocks noChangeArrowheads="1"/>
            </p:cNvSpPr>
            <p:nvPr/>
          </p:nvSpPr>
          <p:spPr bwMode="auto">
            <a:xfrm>
              <a:off x="144" y="2064"/>
              <a:ext cx="5616" cy="1741"/>
            </a:xfrm>
            <a:prstGeom prst="rect">
              <a:avLst/>
            </a:prstGeom>
            <a:noFill/>
            <a:ln w="9525">
              <a:noFill/>
              <a:miter lim="800000"/>
              <a:tailEnd type="none" w="sm" len="lg"/>
            </a:ln>
            <a:effectLst/>
          </p:spPr>
          <p:txBody>
            <a:bodyPr>
              <a:spAutoFit/>
            </a:bodyPr>
            <a:lstStyle/>
            <a:p>
              <a:pPr>
                <a:lnSpc>
                  <a:spcPct val="130000"/>
                </a:lnSpc>
                <a:spcBef>
                  <a:spcPct val="50000"/>
                </a:spcBef>
              </a:pPr>
              <a:r>
                <a:rPr kumimoji="1" lang="en-US" altLang="zh-CN" sz="2600" b="1" dirty="0">
                  <a:solidFill>
                    <a:srgbClr val="CC0000"/>
                  </a:solidFill>
                  <a:latin typeface="黑体" panose="02010609060101010101" pitchFamily="2" charset="-122"/>
                  <a:ea typeface="黑体" panose="02010609060101010101" pitchFamily="2" charset="-122"/>
                </a:rPr>
                <a:t>	</a:t>
              </a:r>
              <a:r>
                <a:rPr kumimoji="1" lang="zh-CN" altLang="en-US" sz="2800" dirty="0">
                  <a:solidFill>
                    <a:srgbClr val="FF0000"/>
                  </a:solidFill>
                  <a:latin typeface="黑体" panose="02010609060101010101" pitchFamily="2" charset="-122"/>
                  <a:ea typeface="黑体" panose="02010609060101010101" pitchFamily="2" charset="-122"/>
                </a:rPr>
                <a:t>例</a:t>
              </a:r>
              <a:r>
                <a:rPr kumimoji="1" lang="zh-CN" altLang="en-US" sz="2800" dirty="0">
                  <a:solidFill>
                    <a:srgbClr val="CC0000"/>
                  </a:solidFill>
                  <a:latin typeface="黑体" panose="02010609060101010101" pitchFamily="2" charset="-122"/>
                  <a:ea typeface="黑体" panose="02010609060101010101" pitchFamily="2" charset="-122"/>
                </a:rPr>
                <a:t>　</a:t>
              </a:r>
              <a:r>
                <a:rPr kumimoji="1" lang="zh-CN" altLang="en-US" sz="2800" dirty="0">
                  <a:latin typeface="黑体" panose="02010609060101010101" pitchFamily="2" charset="-122"/>
                  <a:ea typeface="黑体" panose="02010609060101010101" pitchFamily="2" charset="-122"/>
                </a:rPr>
                <a:t>一球形导体，带电量</a:t>
              </a:r>
              <a:r>
                <a:rPr kumimoji="1" lang="en-US" altLang="zh-CN" sz="2800" i="1" dirty="0">
                  <a:latin typeface="黑体" panose="02010609060101010101" pitchFamily="2" charset="-122"/>
                  <a:ea typeface="黑体" panose="02010609060101010101" pitchFamily="2" charset="-122"/>
                </a:rPr>
                <a:t>q</a:t>
              </a:r>
              <a:r>
                <a:rPr kumimoji="1" lang="zh-CN" altLang="en-US" sz="2800" dirty="0">
                  <a:latin typeface="黑体" panose="02010609060101010101" pitchFamily="2" charset="-122"/>
                  <a:ea typeface="黑体" panose="02010609060101010101" pitchFamily="2" charset="-122"/>
                </a:rPr>
                <a:t>，置于一任意形状的导体空腔中，当用导线将两者连接后，则系统静电场能将</a:t>
              </a:r>
              <a:endParaRPr kumimoji="1" lang="zh-CN" altLang="en-US" sz="2800" dirty="0">
                <a:latin typeface="黑体" panose="02010609060101010101" pitchFamily="2" charset="-122"/>
                <a:ea typeface="黑体" panose="02010609060101010101" pitchFamily="2" charset="-122"/>
              </a:endParaRPr>
            </a:p>
            <a:p>
              <a:pPr eaLnBrk="0" hangingPunct="0">
                <a:lnSpc>
                  <a:spcPct val="130000"/>
                </a:lnSpc>
                <a:spcBef>
                  <a:spcPct val="50000"/>
                </a:spcBef>
              </a:pPr>
              <a:r>
                <a:rPr kumimoji="1" lang="zh-CN" altLang="en-US" sz="2800" dirty="0">
                  <a:latin typeface="黑体" panose="02010609060101010101" pitchFamily="2" charset="-122"/>
                  <a:ea typeface="黑体" panose="02010609060101010101" pitchFamily="2" charset="-122"/>
                </a:rPr>
                <a:t>　（</a:t>
              </a:r>
              <a:r>
                <a:rPr kumimoji="1" lang="en-US" altLang="zh-CN" sz="2800" dirty="0">
                  <a:latin typeface="黑体" panose="02010609060101010101" pitchFamily="2" charset="-122"/>
                  <a:ea typeface="黑体" panose="02010609060101010101" pitchFamily="2" charset="-122"/>
                </a:rPr>
                <a:t>A</a:t>
              </a:r>
              <a:r>
                <a:rPr kumimoji="1" lang="zh-CN" altLang="en-US" sz="2800" dirty="0">
                  <a:latin typeface="黑体" panose="02010609060101010101" pitchFamily="2" charset="-122"/>
                  <a:ea typeface="黑体" panose="02010609060101010101" pitchFamily="2" charset="-122"/>
                </a:rPr>
                <a:t>）增加　  （</a:t>
              </a:r>
              <a:r>
                <a:rPr kumimoji="1" lang="en-US" altLang="zh-CN" sz="2800" dirty="0">
                  <a:latin typeface="黑体" panose="02010609060101010101" pitchFamily="2" charset="-122"/>
                  <a:ea typeface="黑体" panose="02010609060101010101" pitchFamily="2" charset="-122"/>
                </a:rPr>
                <a:t>B</a:t>
              </a:r>
              <a:r>
                <a:rPr kumimoji="1" lang="zh-CN" altLang="en-US" sz="2800" dirty="0">
                  <a:latin typeface="黑体" panose="02010609060101010101" pitchFamily="2" charset="-122"/>
                  <a:ea typeface="黑体" panose="02010609060101010101" pitchFamily="2" charset="-122"/>
                </a:rPr>
                <a:t>）减少  </a:t>
              </a:r>
              <a:endParaRPr kumimoji="1" lang="zh-CN" altLang="en-US" sz="2800" dirty="0">
                <a:latin typeface="黑体" panose="02010609060101010101" pitchFamily="2" charset="-122"/>
                <a:ea typeface="黑体" panose="02010609060101010101" pitchFamily="2" charset="-122"/>
              </a:endParaRPr>
            </a:p>
            <a:p>
              <a:pPr eaLnBrk="0" hangingPunct="0">
                <a:lnSpc>
                  <a:spcPct val="130000"/>
                </a:lnSpc>
                <a:spcBef>
                  <a:spcPct val="50000"/>
                </a:spcBef>
              </a:pPr>
              <a:r>
                <a:rPr kumimoji="1" lang="zh-CN" altLang="en-US" sz="2800" dirty="0">
                  <a:latin typeface="黑体" panose="02010609060101010101" pitchFamily="2" charset="-122"/>
                  <a:ea typeface="黑体" panose="02010609060101010101" pitchFamily="2" charset="-122"/>
                </a:rPr>
                <a:t>　（</a:t>
              </a:r>
              <a:r>
                <a:rPr kumimoji="1" lang="en-US" altLang="zh-CN" sz="2800" dirty="0">
                  <a:latin typeface="黑体" panose="02010609060101010101" pitchFamily="2" charset="-122"/>
                  <a:ea typeface="黑体" panose="02010609060101010101" pitchFamily="2" charset="-122"/>
                </a:rPr>
                <a:t>C</a:t>
              </a:r>
              <a:r>
                <a:rPr kumimoji="1" lang="zh-CN" altLang="en-US" sz="2800" dirty="0">
                  <a:latin typeface="黑体" panose="02010609060101010101" pitchFamily="2" charset="-122"/>
                  <a:ea typeface="黑体" panose="02010609060101010101" pitchFamily="2" charset="-122"/>
                </a:rPr>
                <a:t>）不变 　 （</a:t>
              </a:r>
              <a:r>
                <a:rPr kumimoji="1" lang="en-US" altLang="zh-CN" sz="2800" dirty="0">
                  <a:latin typeface="黑体" panose="02010609060101010101" pitchFamily="2" charset="-122"/>
                  <a:ea typeface="黑体" panose="02010609060101010101" pitchFamily="2" charset="-122"/>
                </a:rPr>
                <a:t>D</a:t>
              </a:r>
              <a:r>
                <a:rPr kumimoji="1" lang="zh-CN" altLang="en-US" sz="2800" dirty="0">
                  <a:latin typeface="黑体" panose="02010609060101010101" pitchFamily="2" charset="-122"/>
                  <a:ea typeface="黑体" panose="02010609060101010101" pitchFamily="2" charset="-122"/>
                </a:rPr>
                <a:t>）无法确定</a:t>
              </a:r>
              <a:r>
                <a:rPr kumimoji="1" lang="zh-CN" altLang="en-US" sz="2800" dirty="0">
                  <a:latin typeface="Times New Roman" panose="02020603050405020304"/>
                  <a:ea typeface="黑体" panose="02010609060101010101" pitchFamily="2" charset="-122"/>
                </a:rPr>
                <a:t> </a:t>
              </a:r>
              <a:endParaRPr kumimoji="1" lang="zh-CN" altLang="en-US" sz="2800" dirty="0">
                <a:latin typeface="黑体" panose="02010609060101010101" pitchFamily="2" charset="-122"/>
                <a:ea typeface="黑体" panose="02010609060101010101" pitchFamily="2" charset="-122"/>
              </a:endParaRPr>
            </a:p>
          </p:txBody>
        </p:sp>
        <p:grpSp>
          <p:nvGrpSpPr>
            <p:cNvPr id="3" name="Group 4"/>
            <p:cNvGrpSpPr/>
            <p:nvPr/>
          </p:nvGrpSpPr>
          <p:grpSpPr bwMode="auto">
            <a:xfrm>
              <a:off x="3936" y="2880"/>
              <a:ext cx="1632" cy="1152"/>
              <a:chOff x="3936" y="2880"/>
              <a:chExt cx="1632" cy="1152"/>
            </a:xfrm>
          </p:grpSpPr>
          <p:sp>
            <p:nvSpPr>
              <p:cNvPr id="64517" name="Rectangle 5"/>
              <p:cNvSpPr>
                <a:spLocks noChangeArrowheads="1"/>
              </p:cNvSpPr>
              <p:nvPr/>
            </p:nvSpPr>
            <p:spPr bwMode="auto">
              <a:xfrm>
                <a:off x="3936" y="2880"/>
                <a:ext cx="1632" cy="1152"/>
              </a:xfrm>
              <a:prstGeom prst="rect">
                <a:avLst/>
              </a:prstGeom>
              <a:noFill/>
              <a:ln w="9525">
                <a:solidFill>
                  <a:schemeClr val="tx1"/>
                </a:solidFill>
                <a:miter lim="800000"/>
                <a:tailEnd type="none" w="sm" len="lg"/>
              </a:ln>
              <a:effectLst/>
            </p:spPr>
            <p:txBody>
              <a:bodyPr wrap="none" anchor="ctr"/>
              <a:lstStyle/>
              <a:p>
                <a:endParaRPr lang="zh-CN" altLang="en-US"/>
              </a:p>
            </p:txBody>
          </p:sp>
          <p:grpSp>
            <p:nvGrpSpPr>
              <p:cNvPr id="4" name="Group 6"/>
              <p:cNvGrpSpPr/>
              <p:nvPr/>
            </p:nvGrpSpPr>
            <p:grpSpPr bwMode="auto">
              <a:xfrm>
                <a:off x="4080" y="2990"/>
                <a:ext cx="1296" cy="898"/>
                <a:chOff x="7200" y="9084"/>
                <a:chExt cx="1800" cy="1248"/>
              </a:xfrm>
            </p:grpSpPr>
            <p:grpSp>
              <p:nvGrpSpPr>
                <p:cNvPr id="5" name="Group 7"/>
                <p:cNvGrpSpPr/>
                <p:nvPr/>
              </p:nvGrpSpPr>
              <p:grpSpPr bwMode="auto">
                <a:xfrm>
                  <a:off x="7200" y="9084"/>
                  <a:ext cx="1800" cy="1248"/>
                  <a:chOff x="7200" y="9396"/>
                  <a:chExt cx="1800" cy="1248"/>
                </a:xfrm>
              </p:grpSpPr>
              <p:sp>
                <p:nvSpPr>
                  <p:cNvPr id="64520" name="Freeform 8" descr="宽上对角线"/>
                  <p:cNvSpPr/>
                  <p:nvPr/>
                </p:nvSpPr>
                <p:spPr bwMode="auto">
                  <a:xfrm>
                    <a:off x="7200" y="9396"/>
                    <a:ext cx="1800" cy="1248"/>
                  </a:xfrm>
                  <a:custGeom>
                    <a:avLst/>
                    <a:gdLst/>
                    <a:ahLst/>
                    <a:cxnLst>
                      <a:cxn ang="0">
                        <a:pos x="300" y="286"/>
                      </a:cxn>
                      <a:cxn ang="0">
                        <a:pos x="120" y="754"/>
                      </a:cxn>
                      <a:cxn ang="0">
                        <a:pos x="1020" y="910"/>
                      </a:cxn>
                      <a:cxn ang="0">
                        <a:pos x="1380" y="130"/>
                      </a:cxn>
                      <a:cxn ang="0">
                        <a:pos x="840" y="130"/>
                      </a:cxn>
                      <a:cxn ang="0">
                        <a:pos x="300" y="286"/>
                      </a:cxn>
                    </a:cxnLst>
                    <a:rect l="0" t="0" r="r" b="b"/>
                    <a:pathLst>
                      <a:path w="1410" h="1014">
                        <a:moveTo>
                          <a:pt x="300" y="286"/>
                        </a:moveTo>
                        <a:cubicBezTo>
                          <a:pt x="180" y="390"/>
                          <a:pt x="0" y="650"/>
                          <a:pt x="120" y="754"/>
                        </a:cubicBezTo>
                        <a:cubicBezTo>
                          <a:pt x="240" y="858"/>
                          <a:pt x="810" y="1014"/>
                          <a:pt x="1020" y="910"/>
                        </a:cubicBezTo>
                        <a:cubicBezTo>
                          <a:pt x="1230" y="806"/>
                          <a:pt x="1410" y="260"/>
                          <a:pt x="1380" y="130"/>
                        </a:cubicBezTo>
                        <a:cubicBezTo>
                          <a:pt x="1350" y="0"/>
                          <a:pt x="1020" y="104"/>
                          <a:pt x="840" y="130"/>
                        </a:cubicBezTo>
                        <a:cubicBezTo>
                          <a:pt x="660" y="156"/>
                          <a:pt x="420" y="182"/>
                          <a:pt x="300" y="286"/>
                        </a:cubicBezTo>
                        <a:close/>
                      </a:path>
                    </a:pathLst>
                  </a:custGeom>
                  <a:pattFill prst="wdUpDiag">
                    <a:fgClr>
                      <a:srgbClr val="000000"/>
                    </a:fgClr>
                    <a:bgClr>
                      <a:srgbClr val="FFFFFF"/>
                    </a:bgClr>
                  </a:pattFill>
                  <a:ln w="9525">
                    <a:solidFill>
                      <a:srgbClr val="000000"/>
                    </a:solidFill>
                    <a:round/>
                  </a:ln>
                </p:spPr>
                <p:txBody>
                  <a:bodyPr/>
                  <a:lstStyle/>
                  <a:p>
                    <a:endParaRPr lang="zh-CN" altLang="en-US"/>
                  </a:p>
                </p:txBody>
              </p:sp>
              <p:sp>
                <p:nvSpPr>
                  <p:cNvPr id="64521" name="Freeform 9"/>
                  <p:cNvSpPr/>
                  <p:nvPr/>
                </p:nvSpPr>
                <p:spPr bwMode="auto">
                  <a:xfrm>
                    <a:off x="7380" y="9552"/>
                    <a:ext cx="1440" cy="936"/>
                  </a:xfrm>
                  <a:custGeom>
                    <a:avLst/>
                    <a:gdLst/>
                    <a:ahLst/>
                    <a:cxnLst>
                      <a:cxn ang="0">
                        <a:pos x="300" y="286"/>
                      </a:cxn>
                      <a:cxn ang="0">
                        <a:pos x="120" y="754"/>
                      </a:cxn>
                      <a:cxn ang="0">
                        <a:pos x="1020" y="910"/>
                      </a:cxn>
                      <a:cxn ang="0">
                        <a:pos x="1380" y="130"/>
                      </a:cxn>
                      <a:cxn ang="0">
                        <a:pos x="840" y="130"/>
                      </a:cxn>
                      <a:cxn ang="0">
                        <a:pos x="300" y="286"/>
                      </a:cxn>
                    </a:cxnLst>
                    <a:rect l="0" t="0" r="r" b="b"/>
                    <a:pathLst>
                      <a:path w="1410" h="1014">
                        <a:moveTo>
                          <a:pt x="300" y="286"/>
                        </a:moveTo>
                        <a:cubicBezTo>
                          <a:pt x="180" y="390"/>
                          <a:pt x="0" y="650"/>
                          <a:pt x="120" y="754"/>
                        </a:cubicBezTo>
                        <a:cubicBezTo>
                          <a:pt x="240" y="858"/>
                          <a:pt x="810" y="1014"/>
                          <a:pt x="1020" y="910"/>
                        </a:cubicBezTo>
                        <a:cubicBezTo>
                          <a:pt x="1230" y="806"/>
                          <a:pt x="1410" y="260"/>
                          <a:pt x="1380" y="130"/>
                        </a:cubicBezTo>
                        <a:cubicBezTo>
                          <a:pt x="1350" y="0"/>
                          <a:pt x="1020" y="104"/>
                          <a:pt x="840" y="130"/>
                        </a:cubicBezTo>
                        <a:cubicBezTo>
                          <a:pt x="660" y="156"/>
                          <a:pt x="420" y="182"/>
                          <a:pt x="300" y="286"/>
                        </a:cubicBezTo>
                        <a:close/>
                      </a:path>
                    </a:pathLst>
                  </a:custGeom>
                  <a:solidFill>
                    <a:srgbClr val="FFFFFF"/>
                  </a:solidFill>
                  <a:ln w="9525">
                    <a:solidFill>
                      <a:srgbClr val="000000"/>
                    </a:solidFill>
                    <a:round/>
                  </a:ln>
                </p:spPr>
                <p:txBody>
                  <a:bodyPr/>
                  <a:lstStyle/>
                  <a:p>
                    <a:endParaRPr lang="zh-CN" altLang="en-US"/>
                  </a:p>
                </p:txBody>
              </p:sp>
            </p:grpSp>
            <p:sp>
              <p:nvSpPr>
                <p:cNvPr id="64522" name="Oval 10"/>
                <p:cNvSpPr>
                  <a:spLocks noChangeArrowheads="1"/>
                </p:cNvSpPr>
                <p:nvPr/>
              </p:nvSpPr>
              <p:spPr bwMode="auto">
                <a:xfrm>
                  <a:off x="8100" y="9708"/>
                  <a:ext cx="68" cy="68"/>
                </a:xfrm>
                <a:prstGeom prst="ellipse">
                  <a:avLst/>
                </a:prstGeom>
                <a:solidFill>
                  <a:srgbClr val="000000"/>
                </a:solidFill>
                <a:ln w="9525">
                  <a:solidFill>
                    <a:srgbClr val="000000"/>
                  </a:solidFill>
                  <a:round/>
                </a:ln>
              </p:spPr>
              <p:txBody>
                <a:bodyPr/>
                <a:lstStyle/>
                <a:p>
                  <a:endParaRPr lang="zh-CN" altLang="en-US"/>
                </a:p>
              </p:txBody>
            </p:sp>
            <p:graphicFrame>
              <p:nvGraphicFramePr>
                <p:cNvPr id="64523" name="Object 11"/>
                <p:cNvGraphicFramePr>
                  <a:graphicFrameLocks noChangeAspect="1"/>
                </p:cNvGraphicFramePr>
                <p:nvPr/>
              </p:nvGraphicFramePr>
              <p:xfrm>
                <a:off x="7740" y="9552"/>
                <a:ext cx="343" cy="443"/>
              </p:xfrm>
              <a:graphic>
                <a:graphicData uri="http://schemas.openxmlformats.org/presentationml/2006/ole">
                  <mc:AlternateContent xmlns:mc="http://schemas.openxmlformats.org/markup-compatibility/2006">
                    <mc:Choice xmlns:v="urn:schemas-microsoft-com:vml" Requires="v">
                      <p:oleObj spid="_x0000_s105485" name="Equation" r:id="rId1" imgW="127000" imgH="165100" progId="Equation.DSMT4">
                        <p:embed/>
                      </p:oleObj>
                    </mc:Choice>
                    <mc:Fallback>
                      <p:oleObj name="Equation" r:id="rId1" imgW="127000" imgH="165100" progId="Equation.DSMT4">
                        <p:embed/>
                        <p:pic>
                          <p:nvPicPr>
                            <p:cNvPr id="0" name="图片 1054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 y="9552"/>
                              <a:ext cx="343" cy="4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sp>
        <p:nvSpPr>
          <p:cNvPr id="64526" name="AutoShape 14"/>
          <p:cNvSpPr>
            <a:spLocks noChangeArrowheads="1"/>
          </p:cNvSpPr>
          <p:nvPr/>
        </p:nvSpPr>
        <p:spPr bwMode="auto">
          <a:xfrm>
            <a:off x="2438400" y="3048000"/>
            <a:ext cx="457200" cy="438150"/>
          </a:xfrm>
          <a:prstGeom prst="star5">
            <a:avLst/>
          </a:prstGeom>
          <a:solidFill>
            <a:srgbClr val="FF0000"/>
          </a:solidFill>
          <a:ln w="9525">
            <a:solidFill>
              <a:schemeClr val="tx1"/>
            </a:solidFill>
            <a:miter lim="800000"/>
            <a:tailEnd type="none" w="sm" len="lg"/>
          </a:ln>
          <a:effectLst/>
        </p:spPr>
        <p:txBody>
          <a:bodyPr wrap="none" anchor="ctr"/>
          <a:lstStyle/>
          <a:p>
            <a:endParaRPr lang="zh-CN" altLang="en-US"/>
          </a:p>
        </p:txBody>
      </p:sp>
      <p:sp>
        <p:nvSpPr>
          <p:cNvPr id="13" name="Text Box 2"/>
          <p:cNvSpPr txBox="1">
            <a:spLocks noChangeArrowheads="1"/>
          </p:cNvSpPr>
          <p:nvPr/>
        </p:nvSpPr>
        <p:spPr bwMode="auto">
          <a:xfrm>
            <a:off x="762000" y="152400"/>
            <a:ext cx="1981200" cy="584775"/>
          </a:xfrm>
          <a:prstGeom prst="rect">
            <a:avLst/>
          </a:prstGeom>
          <a:noFill/>
          <a:ln w="9525">
            <a:noFill/>
            <a:miter lim="800000"/>
          </a:ln>
          <a:effectLst/>
        </p:spPr>
        <p:txBody>
          <a:bodyPr wrap="square">
            <a:spAutoFit/>
          </a:bodyPr>
          <a:lstStyle/>
          <a:p>
            <a:pPr>
              <a:spcBef>
                <a:spcPct val="50000"/>
              </a:spcBef>
            </a:pPr>
            <a:r>
              <a:rPr lang="zh-CN" altLang="en-US" sz="3200" b="1" dirty="0" smtClean="0">
                <a:solidFill>
                  <a:srgbClr val="00B050"/>
                </a:solidFill>
                <a:latin typeface="黑体" panose="02010609060101010101" pitchFamily="2" charset="-122"/>
                <a:ea typeface="黑体" panose="02010609060101010101" pitchFamily="2" charset="-122"/>
              </a:rPr>
              <a:t>补充例题</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4526"/>
                                        </p:tgtEl>
                                        <p:attrNameLst>
                                          <p:attrName>style.visibility</p:attrName>
                                        </p:attrNameLst>
                                      </p:cBhvr>
                                      <p:to>
                                        <p:strVal val="visible"/>
                                      </p:to>
                                    </p:set>
                                    <p:anim calcmode="lin" valueType="num">
                                      <p:cBhvr additive="base">
                                        <p:cTn id="12" dur="500" fill="hold"/>
                                        <p:tgtEl>
                                          <p:spTgt spid="64526"/>
                                        </p:tgtEl>
                                        <p:attrNameLst>
                                          <p:attrName>ppt_x</p:attrName>
                                        </p:attrNameLst>
                                      </p:cBhvr>
                                      <p:tavLst>
                                        <p:tav tm="0">
                                          <p:val>
                                            <p:strVal val="#ppt_x"/>
                                          </p:val>
                                        </p:tav>
                                        <p:tav tm="100000">
                                          <p:val>
                                            <p:strVal val="#ppt_x"/>
                                          </p:val>
                                        </p:tav>
                                      </p:tavLst>
                                    </p:anim>
                                    <p:anim calcmode="lin" valueType="num">
                                      <p:cBhvr additive="base">
                                        <p:cTn id="13" dur="500" fill="hold"/>
                                        <p:tgtEl>
                                          <p:spTgt spid="645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715000" y="2590800"/>
            <a:ext cx="3124200" cy="3124200"/>
            <a:chOff x="3600" y="1296"/>
            <a:chExt cx="1968" cy="1968"/>
          </a:xfrm>
        </p:grpSpPr>
        <p:sp>
          <p:nvSpPr>
            <p:cNvPr id="44035" name="Rectangle 3"/>
            <p:cNvSpPr>
              <a:spLocks noChangeArrowheads="1"/>
            </p:cNvSpPr>
            <p:nvPr/>
          </p:nvSpPr>
          <p:spPr bwMode="auto">
            <a:xfrm>
              <a:off x="3600" y="1296"/>
              <a:ext cx="1968" cy="1968"/>
            </a:xfrm>
            <a:prstGeom prst="rect">
              <a:avLst/>
            </a:prstGeom>
            <a:solidFill>
              <a:schemeClr val="bg1"/>
            </a:solidFill>
            <a:ln w="9525">
              <a:solidFill>
                <a:schemeClr val="tx2"/>
              </a:solidFill>
              <a:miter lim="800000"/>
              <a:tailEnd type="none" w="sm" len="lg"/>
            </a:ln>
            <a:effectLst/>
          </p:spPr>
          <p:txBody>
            <a:bodyPr wrap="none" anchor="ctr"/>
            <a:lstStyle/>
            <a:p>
              <a:endParaRPr lang="zh-CN" altLang="en-US"/>
            </a:p>
          </p:txBody>
        </p:sp>
        <p:sp>
          <p:nvSpPr>
            <p:cNvPr id="44036" name="AutoShape 4" descr="浅色下对角线"/>
            <p:cNvSpPr>
              <a:spLocks noChangeArrowheads="1"/>
            </p:cNvSpPr>
            <p:nvPr/>
          </p:nvSpPr>
          <p:spPr bwMode="auto">
            <a:xfrm>
              <a:off x="3696" y="1392"/>
              <a:ext cx="1776" cy="1776"/>
            </a:xfrm>
            <a:custGeom>
              <a:avLst/>
              <a:gdLst>
                <a:gd name="G0" fmla="+- 792 0 0"/>
                <a:gd name="G1" fmla="+- 21600 0 792"/>
                <a:gd name="G2" fmla="+- 21600 0 792"/>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92" y="10800"/>
                  </a:moveTo>
                  <a:cubicBezTo>
                    <a:pt x="792" y="16327"/>
                    <a:pt x="5273" y="20808"/>
                    <a:pt x="10800" y="20808"/>
                  </a:cubicBezTo>
                  <a:cubicBezTo>
                    <a:pt x="16327" y="20808"/>
                    <a:pt x="20808" y="16327"/>
                    <a:pt x="20808" y="10800"/>
                  </a:cubicBezTo>
                  <a:cubicBezTo>
                    <a:pt x="20808" y="5273"/>
                    <a:pt x="16327" y="792"/>
                    <a:pt x="10800" y="792"/>
                  </a:cubicBezTo>
                  <a:cubicBezTo>
                    <a:pt x="5273" y="792"/>
                    <a:pt x="792" y="5273"/>
                    <a:pt x="792" y="10800"/>
                  </a:cubicBezTo>
                  <a:close/>
                </a:path>
              </a:pathLst>
            </a:custGeom>
            <a:pattFill prst="ltDnDiag">
              <a:fgClr>
                <a:schemeClr val="tx1"/>
              </a:fgClr>
              <a:bgClr>
                <a:srgbClr val="F8F8F8"/>
              </a:bgClr>
            </a:pattFill>
            <a:ln w="19050">
              <a:solidFill>
                <a:schemeClr val="tx1"/>
              </a:solidFill>
              <a:round/>
            </a:ln>
            <a:effectLst/>
          </p:spPr>
          <p:txBody>
            <a:bodyPr wrap="none" anchor="ctr"/>
            <a:lstStyle/>
            <a:p>
              <a:endParaRPr lang="zh-CN" altLang="en-US"/>
            </a:p>
          </p:txBody>
        </p:sp>
        <p:sp>
          <p:nvSpPr>
            <p:cNvPr id="44037" name="AutoShape 5" descr="浅色下对角线"/>
            <p:cNvSpPr>
              <a:spLocks noChangeArrowheads="1"/>
            </p:cNvSpPr>
            <p:nvPr/>
          </p:nvSpPr>
          <p:spPr bwMode="auto">
            <a:xfrm>
              <a:off x="4272" y="2016"/>
              <a:ext cx="624" cy="624"/>
            </a:xfrm>
            <a:custGeom>
              <a:avLst/>
              <a:gdLst>
                <a:gd name="G0" fmla="+- 1710 0 0"/>
                <a:gd name="G1" fmla="+- 21600 0 1710"/>
                <a:gd name="G2" fmla="+- 21600 0 171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10" y="10800"/>
                  </a:moveTo>
                  <a:cubicBezTo>
                    <a:pt x="1710" y="15820"/>
                    <a:pt x="5780" y="19890"/>
                    <a:pt x="10800" y="19890"/>
                  </a:cubicBezTo>
                  <a:cubicBezTo>
                    <a:pt x="15820" y="19890"/>
                    <a:pt x="19890" y="15820"/>
                    <a:pt x="19890" y="10800"/>
                  </a:cubicBezTo>
                  <a:cubicBezTo>
                    <a:pt x="19890" y="5780"/>
                    <a:pt x="15820" y="1710"/>
                    <a:pt x="10800" y="1710"/>
                  </a:cubicBezTo>
                  <a:cubicBezTo>
                    <a:pt x="5780" y="1710"/>
                    <a:pt x="1710" y="5780"/>
                    <a:pt x="1710" y="10800"/>
                  </a:cubicBezTo>
                  <a:close/>
                </a:path>
              </a:pathLst>
            </a:custGeom>
            <a:pattFill prst="ltDnDiag">
              <a:fgClr>
                <a:schemeClr val="tx1"/>
              </a:fgClr>
              <a:bgClr>
                <a:srgbClr val="FFFFFF"/>
              </a:bgClr>
            </a:pattFill>
            <a:ln w="19050">
              <a:solidFill>
                <a:schemeClr val="tx1"/>
              </a:solidFill>
              <a:round/>
            </a:ln>
            <a:effectLst/>
          </p:spPr>
          <p:txBody>
            <a:bodyPr wrap="none" anchor="ctr"/>
            <a:lstStyle/>
            <a:p>
              <a:endParaRPr lang="zh-CN" altLang="en-US"/>
            </a:p>
          </p:txBody>
        </p:sp>
        <p:sp>
          <p:nvSpPr>
            <p:cNvPr id="44038" name="Freeform 6"/>
            <p:cNvSpPr/>
            <p:nvPr/>
          </p:nvSpPr>
          <p:spPr bwMode="auto">
            <a:xfrm>
              <a:off x="4584" y="2340"/>
              <a:ext cx="696" cy="492"/>
            </a:xfrm>
            <a:custGeom>
              <a:avLst/>
              <a:gdLst/>
              <a:ahLst/>
              <a:cxnLst>
                <a:cxn ang="0">
                  <a:pos x="0" y="0"/>
                </a:cxn>
                <a:cxn ang="0">
                  <a:pos x="414" y="708"/>
                </a:cxn>
              </a:cxnLst>
              <a:rect l="0" t="0" r="r" b="b"/>
              <a:pathLst>
                <a:path w="414" h="708">
                  <a:moveTo>
                    <a:pt x="0" y="0"/>
                  </a:moveTo>
                  <a:lnTo>
                    <a:pt x="414" y="708"/>
                  </a:lnTo>
                </a:path>
              </a:pathLst>
            </a:custGeom>
            <a:noFill/>
            <a:ln w="28575" cap="flat" cmpd="sng">
              <a:solidFill>
                <a:srgbClr val="0000FF"/>
              </a:solidFill>
              <a:prstDash val="solid"/>
              <a:round/>
              <a:headEnd type="none" w="med" len="med"/>
              <a:tailEnd type="triangle" w="sm" len="lg"/>
            </a:ln>
            <a:effectLst/>
          </p:spPr>
          <p:txBody>
            <a:bodyPr wrap="none"/>
            <a:lstStyle/>
            <a:p>
              <a:endParaRPr lang="zh-CN" altLang="en-US"/>
            </a:p>
          </p:txBody>
        </p:sp>
        <p:graphicFrame>
          <p:nvGraphicFramePr>
            <p:cNvPr id="44039" name="Object 7"/>
            <p:cNvGraphicFramePr>
              <a:graphicFrameLocks noChangeAspect="1"/>
            </p:cNvGraphicFramePr>
            <p:nvPr/>
          </p:nvGraphicFramePr>
          <p:xfrm>
            <a:off x="4368" y="1632"/>
            <a:ext cx="333" cy="404"/>
          </p:xfrm>
          <a:graphic>
            <a:graphicData uri="http://schemas.openxmlformats.org/presentationml/2006/ole">
              <mc:AlternateContent xmlns:mc="http://schemas.openxmlformats.org/markup-compatibility/2006">
                <mc:Choice xmlns:v="urn:schemas-microsoft-com:vml" Requires="v">
                  <p:oleObj spid="_x0000_s106630" name="Equation" r:id="rId1" imgW="3657600" imgH="4441190" progId="Equation.3">
                    <p:embed/>
                  </p:oleObj>
                </mc:Choice>
                <mc:Fallback>
                  <p:oleObj name="Equation" r:id="rId1" imgW="3657600" imgH="4441190" progId="Equation.3">
                    <p:embed/>
                    <p:pic>
                      <p:nvPicPr>
                        <p:cNvPr id="0" name="图片 1066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 y="1632"/>
                          <a:ext cx="333" cy="4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40" name="Object 8"/>
            <p:cNvGraphicFramePr>
              <a:graphicFrameLocks noChangeAspect="1"/>
            </p:cNvGraphicFramePr>
            <p:nvPr/>
          </p:nvGraphicFramePr>
          <p:xfrm>
            <a:off x="5187" y="2784"/>
            <a:ext cx="381" cy="432"/>
          </p:xfrm>
          <a:graphic>
            <a:graphicData uri="http://schemas.openxmlformats.org/presentationml/2006/ole">
              <mc:AlternateContent xmlns:mc="http://schemas.openxmlformats.org/markup-compatibility/2006">
                <mc:Choice xmlns:v="urn:schemas-microsoft-com:vml" Requires="v">
                  <p:oleObj spid="_x0000_s106631" name="Equation" r:id="rId3" imgW="3918585" imgH="4441190" progId="Equation.3">
                    <p:embed/>
                  </p:oleObj>
                </mc:Choice>
                <mc:Fallback>
                  <p:oleObj name="Equation" r:id="rId3" imgW="3918585" imgH="4441190" progId="Equation.3">
                    <p:embed/>
                    <p:pic>
                      <p:nvPicPr>
                        <p:cNvPr id="0" name="图片 1066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7" y="2784"/>
                          <a:ext cx="381"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1" name="Freeform 9"/>
            <p:cNvSpPr/>
            <p:nvPr/>
          </p:nvSpPr>
          <p:spPr bwMode="auto">
            <a:xfrm>
              <a:off x="4584" y="2040"/>
              <a:ext cx="1" cy="300"/>
            </a:xfrm>
            <a:custGeom>
              <a:avLst/>
              <a:gdLst/>
              <a:ahLst/>
              <a:cxnLst>
                <a:cxn ang="0">
                  <a:pos x="0" y="300"/>
                </a:cxn>
                <a:cxn ang="0">
                  <a:pos x="0" y="0"/>
                </a:cxn>
              </a:cxnLst>
              <a:rect l="0" t="0" r="r" b="b"/>
              <a:pathLst>
                <a:path w="1" h="300">
                  <a:moveTo>
                    <a:pt x="0" y="300"/>
                  </a:moveTo>
                  <a:lnTo>
                    <a:pt x="0" y="0"/>
                  </a:lnTo>
                </a:path>
              </a:pathLst>
            </a:custGeom>
            <a:noFill/>
            <a:ln w="28575" cap="flat" cmpd="sng">
              <a:solidFill>
                <a:srgbClr val="0000FF"/>
              </a:solidFill>
              <a:prstDash val="solid"/>
              <a:round/>
              <a:headEnd type="none" w="med" len="med"/>
              <a:tailEnd type="triangle" w="sm" len="lg"/>
            </a:ln>
            <a:effectLst/>
          </p:spPr>
          <p:txBody>
            <a:bodyPr wrap="none"/>
            <a:lstStyle/>
            <a:p>
              <a:endParaRPr lang="zh-CN" altLang="en-US"/>
            </a:p>
          </p:txBody>
        </p:sp>
      </p:grpSp>
      <p:sp>
        <p:nvSpPr>
          <p:cNvPr id="44043" name="Text Box 11"/>
          <p:cNvSpPr txBox="1">
            <a:spLocks noChangeArrowheads="1"/>
          </p:cNvSpPr>
          <p:nvPr/>
        </p:nvSpPr>
        <p:spPr bwMode="auto">
          <a:xfrm>
            <a:off x="152400" y="998992"/>
            <a:ext cx="8991600" cy="1578894"/>
          </a:xfrm>
          <a:prstGeom prst="rect">
            <a:avLst/>
          </a:prstGeom>
          <a:noFill/>
          <a:ln w="9525">
            <a:noFill/>
            <a:miter lim="800000"/>
          </a:ln>
          <a:effectLst/>
        </p:spPr>
        <p:txBody>
          <a:bodyPr>
            <a:spAutoFit/>
          </a:bodyPr>
          <a:lstStyle/>
          <a:p>
            <a:pPr>
              <a:lnSpc>
                <a:spcPct val="115000"/>
              </a:lnSpc>
              <a:spcBef>
                <a:spcPct val="50000"/>
              </a:spcBef>
            </a:pPr>
            <a:r>
              <a:rPr lang="zh-CN" altLang="en-US" sz="2800" b="1" dirty="0">
                <a:solidFill>
                  <a:srgbClr val="FF0000"/>
                </a:solidFill>
                <a:latin typeface="黑体" panose="02010609060101010101" pitchFamily="2" charset="-122"/>
                <a:ea typeface="黑体" panose="02010609060101010101" pitchFamily="2" charset="-122"/>
              </a:rPr>
              <a:t>例</a:t>
            </a:r>
            <a:r>
              <a:rPr lang="zh-CN" altLang="en-US" sz="2800" dirty="0">
                <a:solidFill>
                  <a:srgbClr val="CC0000"/>
                </a:solidFill>
                <a:latin typeface="黑体" panose="02010609060101010101" pitchFamily="2" charset="-122"/>
                <a:ea typeface="黑体" panose="02010609060101010101" pitchFamily="2" charset="-122"/>
              </a:rPr>
              <a:t> </a:t>
            </a:r>
            <a:r>
              <a:rPr lang="zh-CN" altLang="en-US" sz="2800" dirty="0">
                <a:solidFill>
                  <a:srgbClr val="1C1C1C"/>
                </a:solidFill>
                <a:latin typeface="黑体" panose="02010609060101010101" pitchFamily="2" charset="-122"/>
                <a:ea typeface="黑体" panose="02010609060101010101" pitchFamily="2" charset="-122"/>
              </a:rPr>
              <a:t>如图所示</a:t>
            </a:r>
            <a:r>
              <a:rPr lang="en-US" altLang="zh-CN" sz="2800" dirty="0">
                <a:solidFill>
                  <a:srgbClr val="1C1C1C"/>
                </a:solidFill>
                <a:latin typeface="黑体" panose="02010609060101010101" pitchFamily="2" charset="-122"/>
                <a:ea typeface="黑体" panose="02010609060101010101" pitchFamily="2" charset="-122"/>
              </a:rPr>
              <a:t>, </a:t>
            </a:r>
            <a:r>
              <a:rPr lang="zh-CN" altLang="en-US" sz="2800" dirty="0">
                <a:solidFill>
                  <a:srgbClr val="1C1C1C"/>
                </a:solidFill>
                <a:latin typeface="黑体" panose="02010609060101010101" pitchFamily="2" charset="-122"/>
                <a:ea typeface="黑体" panose="02010609060101010101" pitchFamily="2" charset="-122"/>
              </a:rPr>
              <a:t>球形电容器的内、外半径分别为     </a:t>
            </a:r>
            <a:r>
              <a:rPr lang="zh-CN" altLang="en-US" sz="2800" dirty="0" smtClean="0">
                <a:solidFill>
                  <a:srgbClr val="1C1C1C"/>
                </a:solidFill>
                <a:latin typeface="黑体" panose="02010609060101010101" pitchFamily="2" charset="-122"/>
                <a:ea typeface="黑体" panose="02010609060101010101" pitchFamily="2" charset="-122"/>
              </a:rPr>
              <a:t>和   ，</a:t>
            </a:r>
            <a:r>
              <a:rPr lang="zh-CN" altLang="en-US" sz="2800" dirty="0">
                <a:solidFill>
                  <a:srgbClr val="1C1C1C"/>
                </a:solidFill>
                <a:latin typeface="黑体" panose="02010609060101010101" pitchFamily="2" charset="-122"/>
                <a:ea typeface="黑体" panose="02010609060101010101" pitchFamily="2" charset="-122"/>
              </a:rPr>
              <a:t>所带电荷为 　</a:t>
            </a:r>
            <a:r>
              <a:rPr lang="zh-CN" altLang="en-US" sz="2800" dirty="0" smtClean="0">
                <a:solidFill>
                  <a:srgbClr val="1C1C1C"/>
                </a:solidFill>
                <a:latin typeface="黑体" panose="02010609060101010101" pitchFamily="2" charset="-122"/>
                <a:ea typeface="黑体" panose="02010609060101010101" pitchFamily="2" charset="-122"/>
              </a:rPr>
              <a:t> </a:t>
            </a:r>
            <a:r>
              <a:rPr lang="en-US" altLang="zh-CN" sz="2800" dirty="0" smtClean="0">
                <a:solidFill>
                  <a:srgbClr val="1C1C1C"/>
                </a:solidFill>
                <a:latin typeface="黑体" panose="02010609060101010101" pitchFamily="2" charset="-122"/>
                <a:ea typeface="黑体" panose="02010609060101010101" pitchFamily="2" charset="-122"/>
              </a:rPr>
              <a:t>.</a:t>
            </a:r>
            <a:r>
              <a:rPr lang="zh-CN" altLang="en-US" sz="2800" dirty="0" smtClean="0">
                <a:solidFill>
                  <a:srgbClr val="1C1C1C"/>
                </a:solidFill>
                <a:latin typeface="黑体" panose="02010609060101010101" pitchFamily="2" charset="-122"/>
                <a:ea typeface="黑体" panose="02010609060101010101" pitchFamily="2" charset="-122"/>
              </a:rPr>
              <a:t>若</a:t>
            </a:r>
            <a:r>
              <a:rPr lang="zh-CN" altLang="en-US" sz="2800" dirty="0">
                <a:solidFill>
                  <a:srgbClr val="1C1C1C"/>
                </a:solidFill>
                <a:latin typeface="黑体" panose="02010609060101010101" pitchFamily="2" charset="-122"/>
                <a:ea typeface="黑体" panose="02010609060101010101" pitchFamily="2" charset="-122"/>
              </a:rPr>
              <a:t>在两球壳间充以电容率为　  的电介质，问此电容器贮存的电场能量为多少？　</a:t>
            </a:r>
            <a:endParaRPr lang="zh-CN" altLang="en-US" sz="2800" dirty="0">
              <a:solidFill>
                <a:srgbClr val="1C1C1C"/>
              </a:solidFill>
              <a:latin typeface="黑体" panose="02010609060101010101" pitchFamily="2" charset="-122"/>
              <a:ea typeface="黑体" panose="02010609060101010101" pitchFamily="2" charset="-122"/>
            </a:endParaRPr>
          </a:p>
        </p:txBody>
      </p:sp>
      <p:graphicFrame>
        <p:nvGraphicFramePr>
          <p:cNvPr id="44044" name="Object 12"/>
          <p:cNvGraphicFramePr>
            <a:graphicFrameLocks noChangeAspect="1"/>
          </p:cNvGraphicFramePr>
          <p:nvPr/>
        </p:nvGraphicFramePr>
        <p:xfrm>
          <a:off x="609600" y="1456192"/>
          <a:ext cx="604838" cy="609600"/>
        </p:xfrm>
        <a:graphic>
          <a:graphicData uri="http://schemas.openxmlformats.org/presentationml/2006/ole">
            <mc:AlternateContent xmlns:mc="http://schemas.openxmlformats.org/markup-compatibility/2006">
              <mc:Choice xmlns:v="urn:schemas-microsoft-com:vml" Requires="v">
                <p:oleObj spid="_x0000_s106632" name="Equation" r:id="rId5" imgW="190500" imgH="215900" progId="Equation.3">
                  <p:embed/>
                </p:oleObj>
              </mc:Choice>
              <mc:Fallback>
                <p:oleObj name="Equation" r:id="rId5" imgW="190500" imgH="215900" progId="Equation.3">
                  <p:embed/>
                  <p:pic>
                    <p:nvPicPr>
                      <p:cNvPr id="0" name="图片 1066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456192"/>
                        <a:ext cx="60483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45" name="Object 13"/>
          <p:cNvGraphicFramePr>
            <a:graphicFrameLocks noChangeAspect="1"/>
          </p:cNvGraphicFramePr>
          <p:nvPr/>
        </p:nvGraphicFramePr>
        <p:xfrm>
          <a:off x="7543800" y="972005"/>
          <a:ext cx="685800" cy="636587"/>
        </p:xfrm>
        <a:graphic>
          <a:graphicData uri="http://schemas.openxmlformats.org/presentationml/2006/ole">
            <mc:AlternateContent xmlns:mc="http://schemas.openxmlformats.org/markup-compatibility/2006">
              <mc:Choice xmlns:v="urn:schemas-microsoft-com:vml" Requires="v">
                <p:oleObj spid="_x0000_s106633" name="Equation" r:id="rId7" imgW="177800" imgH="215900" progId="Equation.3">
                  <p:embed/>
                </p:oleObj>
              </mc:Choice>
              <mc:Fallback>
                <p:oleObj name="Equation" r:id="rId7" imgW="177800" imgH="215900" progId="Equation.3">
                  <p:embed/>
                  <p:pic>
                    <p:nvPicPr>
                      <p:cNvPr id="0" name="图片 1066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800" y="972005"/>
                        <a:ext cx="685800" cy="636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46" name="Object 14"/>
          <p:cNvGraphicFramePr>
            <a:graphicFrameLocks noChangeAspect="1"/>
          </p:cNvGraphicFramePr>
          <p:nvPr/>
        </p:nvGraphicFramePr>
        <p:xfrm>
          <a:off x="3295650" y="1456192"/>
          <a:ext cx="742950" cy="565150"/>
        </p:xfrm>
        <a:graphic>
          <a:graphicData uri="http://schemas.openxmlformats.org/presentationml/2006/ole">
            <mc:AlternateContent xmlns:mc="http://schemas.openxmlformats.org/markup-compatibility/2006">
              <mc:Choice xmlns:v="urn:schemas-microsoft-com:vml" Requires="v">
                <p:oleObj spid="_x0000_s106634" name="Equation" r:id="rId9" imgW="266700" imgH="203200" progId="Equation.3">
                  <p:embed/>
                </p:oleObj>
              </mc:Choice>
              <mc:Fallback>
                <p:oleObj name="Equation" r:id="rId9" imgW="266700" imgH="203200" progId="Equation.3">
                  <p:embed/>
                  <p:pic>
                    <p:nvPicPr>
                      <p:cNvPr id="0" name="图片 1066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5650" y="1456192"/>
                        <a:ext cx="742950"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47" name="Object 15"/>
          <p:cNvGraphicFramePr>
            <a:graphicFrameLocks noChangeAspect="1"/>
          </p:cNvGraphicFramePr>
          <p:nvPr/>
        </p:nvGraphicFramePr>
        <p:xfrm>
          <a:off x="8382000" y="1532392"/>
          <a:ext cx="484187" cy="533400"/>
        </p:xfrm>
        <a:graphic>
          <a:graphicData uri="http://schemas.openxmlformats.org/presentationml/2006/ole">
            <mc:AlternateContent xmlns:mc="http://schemas.openxmlformats.org/markup-compatibility/2006">
              <mc:Choice xmlns:v="urn:schemas-microsoft-com:vml" Requires="v">
                <p:oleObj spid="_x0000_s106635" name="Equation" r:id="rId11" imgW="127000" imgH="139700" progId="Equation.3">
                  <p:embed/>
                </p:oleObj>
              </mc:Choice>
              <mc:Fallback>
                <p:oleObj name="Equation" r:id="rId11" imgW="127000" imgH="139700" progId="Equation.3">
                  <p:embed/>
                  <p:pic>
                    <p:nvPicPr>
                      <p:cNvPr id="0" name="图片 1066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0" y="1532392"/>
                        <a:ext cx="484187"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8" name="Text Box 16"/>
          <p:cNvSpPr txBox="1">
            <a:spLocks noChangeArrowheads="1"/>
          </p:cNvSpPr>
          <p:nvPr/>
        </p:nvSpPr>
        <p:spPr bwMode="auto">
          <a:xfrm>
            <a:off x="533400" y="2743200"/>
            <a:ext cx="1066800" cy="519113"/>
          </a:xfrm>
          <a:prstGeom prst="rect">
            <a:avLst/>
          </a:prstGeom>
          <a:noFill/>
          <a:ln w="9525">
            <a:noFill/>
            <a:miter lim="800000"/>
            <a:tailEnd type="none" w="sm" len="lg"/>
          </a:ln>
          <a:effectLst/>
        </p:spPr>
        <p:txBody>
          <a:bodyPr>
            <a:spAutoFit/>
          </a:bodyPr>
          <a:lstStyle/>
          <a:p>
            <a:pPr>
              <a:spcBef>
                <a:spcPct val="50000"/>
              </a:spcBef>
            </a:pPr>
            <a:r>
              <a:rPr lang="zh-CN" altLang="en-US" sz="2800" b="1" dirty="0">
                <a:solidFill>
                  <a:srgbClr val="FF0000"/>
                </a:solidFill>
                <a:latin typeface="黑体" panose="02010609060101010101" pitchFamily="2" charset="-122"/>
                <a:ea typeface="黑体" panose="02010609060101010101" pitchFamily="2" charset="-122"/>
              </a:rPr>
              <a:t>解</a:t>
            </a:r>
            <a:endParaRPr lang="zh-CN" altLang="en-US" sz="2800" b="1" dirty="0">
              <a:solidFill>
                <a:srgbClr val="FF0000"/>
              </a:solidFill>
              <a:latin typeface="黑体" panose="02010609060101010101" pitchFamily="2" charset="-122"/>
              <a:ea typeface="黑体" panose="02010609060101010101" pitchFamily="2" charset="-122"/>
            </a:endParaRPr>
          </a:p>
        </p:txBody>
      </p:sp>
      <p:graphicFrame>
        <p:nvGraphicFramePr>
          <p:cNvPr id="44049" name="Object 17"/>
          <p:cNvGraphicFramePr>
            <a:graphicFrameLocks noChangeAspect="1"/>
          </p:cNvGraphicFramePr>
          <p:nvPr/>
        </p:nvGraphicFramePr>
        <p:xfrm>
          <a:off x="1676400" y="2514600"/>
          <a:ext cx="2627313" cy="1131888"/>
        </p:xfrm>
        <a:graphic>
          <a:graphicData uri="http://schemas.openxmlformats.org/presentationml/2006/ole">
            <mc:AlternateContent xmlns:mc="http://schemas.openxmlformats.org/markup-compatibility/2006">
              <mc:Choice xmlns:v="urn:schemas-microsoft-com:vml" Requires="v">
                <p:oleObj spid="_x0000_s106636" name="Equation" r:id="rId13" imgW="914400" imgH="393700" progId="Equation.3">
                  <p:embed/>
                </p:oleObj>
              </mc:Choice>
              <mc:Fallback>
                <p:oleObj name="Equation" r:id="rId13" imgW="914400" imgH="393700" progId="Equation.3">
                  <p:embed/>
                  <p:pic>
                    <p:nvPicPr>
                      <p:cNvPr id="0" name="图片 1066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6400" y="2514600"/>
                        <a:ext cx="2627313" cy="1131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8"/>
          <p:cNvGrpSpPr/>
          <p:nvPr/>
        </p:nvGrpSpPr>
        <p:grpSpPr bwMode="auto">
          <a:xfrm>
            <a:off x="6248400" y="2990850"/>
            <a:ext cx="2190750" cy="2190750"/>
            <a:chOff x="3936" y="1548"/>
            <a:chExt cx="1380" cy="1380"/>
          </a:xfrm>
        </p:grpSpPr>
        <p:sp>
          <p:nvSpPr>
            <p:cNvPr id="44051" name="AutoShape 19"/>
            <p:cNvSpPr>
              <a:spLocks noChangeArrowheads="1"/>
            </p:cNvSpPr>
            <p:nvPr/>
          </p:nvSpPr>
          <p:spPr bwMode="auto">
            <a:xfrm>
              <a:off x="3936" y="1584"/>
              <a:ext cx="1344" cy="1344"/>
            </a:xfrm>
            <a:custGeom>
              <a:avLst/>
              <a:gdLst>
                <a:gd name="G0" fmla="+- 932 0 0"/>
                <a:gd name="G1" fmla="+- 21600 0 932"/>
                <a:gd name="G2" fmla="+- 21600 0 932"/>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32" y="10800"/>
                  </a:moveTo>
                  <a:cubicBezTo>
                    <a:pt x="932" y="16250"/>
                    <a:pt x="5350" y="20668"/>
                    <a:pt x="10800" y="20668"/>
                  </a:cubicBezTo>
                  <a:cubicBezTo>
                    <a:pt x="16250" y="20668"/>
                    <a:pt x="20668" y="16250"/>
                    <a:pt x="20668" y="10800"/>
                  </a:cubicBezTo>
                  <a:cubicBezTo>
                    <a:pt x="20668" y="5350"/>
                    <a:pt x="16250" y="932"/>
                    <a:pt x="10800" y="932"/>
                  </a:cubicBezTo>
                  <a:cubicBezTo>
                    <a:pt x="5350" y="932"/>
                    <a:pt x="932" y="5350"/>
                    <a:pt x="932" y="10800"/>
                  </a:cubicBezTo>
                  <a:close/>
                </a:path>
              </a:pathLst>
            </a:custGeom>
            <a:gradFill rotWithShape="0">
              <a:gsLst>
                <a:gs pos="0">
                  <a:schemeClr val="bg1"/>
                </a:gs>
                <a:gs pos="100000">
                  <a:srgbClr val="FFCCCC"/>
                </a:gs>
              </a:gsLst>
              <a:path path="rect">
                <a:fillToRect l="50000" t="50000" r="50000" b="50000"/>
              </a:path>
            </a:gradFill>
            <a:ln w="28575">
              <a:solidFill>
                <a:srgbClr val="FF0000"/>
              </a:solidFill>
              <a:prstDash val="dash"/>
              <a:round/>
            </a:ln>
            <a:effectLst/>
          </p:spPr>
          <p:txBody>
            <a:bodyPr wrap="none" anchor="ctr"/>
            <a:lstStyle/>
            <a:p>
              <a:endParaRPr lang="zh-CN" altLang="en-US"/>
            </a:p>
          </p:txBody>
        </p:sp>
        <p:sp>
          <p:nvSpPr>
            <p:cNvPr id="44052" name="Freeform 20"/>
            <p:cNvSpPr/>
            <p:nvPr/>
          </p:nvSpPr>
          <p:spPr bwMode="auto">
            <a:xfrm>
              <a:off x="4164" y="2340"/>
              <a:ext cx="420" cy="396"/>
            </a:xfrm>
            <a:custGeom>
              <a:avLst/>
              <a:gdLst/>
              <a:ahLst/>
              <a:cxnLst>
                <a:cxn ang="0">
                  <a:pos x="420" y="0"/>
                </a:cxn>
                <a:cxn ang="0">
                  <a:pos x="0" y="396"/>
                </a:cxn>
              </a:cxnLst>
              <a:rect l="0" t="0" r="r" b="b"/>
              <a:pathLst>
                <a:path w="420" h="396">
                  <a:moveTo>
                    <a:pt x="420" y="0"/>
                  </a:moveTo>
                  <a:lnTo>
                    <a:pt x="0" y="396"/>
                  </a:lnTo>
                </a:path>
              </a:pathLst>
            </a:custGeom>
            <a:noFill/>
            <a:ln w="28575" cap="flat" cmpd="sng">
              <a:solidFill>
                <a:srgbClr val="FF0000"/>
              </a:solidFill>
              <a:prstDash val="solid"/>
              <a:round/>
              <a:headEnd type="none" w="med" len="med"/>
              <a:tailEnd type="triangle" w="sm" len="lg"/>
            </a:ln>
            <a:effectLst/>
          </p:spPr>
          <p:txBody>
            <a:bodyPr wrap="none"/>
            <a:lstStyle/>
            <a:p>
              <a:endParaRPr lang="zh-CN" altLang="en-US"/>
            </a:p>
          </p:txBody>
        </p:sp>
        <p:graphicFrame>
          <p:nvGraphicFramePr>
            <p:cNvPr id="44053" name="Object 21"/>
            <p:cNvGraphicFramePr>
              <a:graphicFrameLocks noChangeAspect="1"/>
            </p:cNvGraphicFramePr>
            <p:nvPr/>
          </p:nvGraphicFramePr>
          <p:xfrm>
            <a:off x="4073" y="2352"/>
            <a:ext cx="295" cy="328"/>
          </p:xfrm>
          <a:graphic>
            <a:graphicData uri="http://schemas.openxmlformats.org/presentationml/2006/ole">
              <mc:AlternateContent xmlns:mc="http://schemas.openxmlformats.org/markup-compatibility/2006">
                <mc:Choice xmlns:v="urn:schemas-microsoft-com:vml" Requires="v">
                  <p:oleObj spid="_x0000_s106637" name="Equation" r:id="rId15" imgW="97790" imgH="106045" progId="Equation.3">
                    <p:embed/>
                  </p:oleObj>
                </mc:Choice>
                <mc:Fallback>
                  <p:oleObj name="Equation" r:id="rId15" imgW="97790" imgH="106045" progId="Equation.3">
                    <p:embed/>
                    <p:pic>
                      <p:nvPicPr>
                        <p:cNvPr id="0" name="图片 1066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73" y="2352"/>
                          <a:ext cx="29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54" name="Freeform 22"/>
            <p:cNvSpPr/>
            <p:nvPr/>
          </p:nvSpPr>
          <p:spPr bwMode="auto">
            <a:xfrm>
              <a:off x="4836" y="1842"/>
              <a:ext cx="216" cy="222"/>
            </a:xfrm>
            <a:custGeom>
              <a:avLst/>
              <a:gdLst/>
              <a:ahLst/>
              <a:cxnLst>
                <a:cxn ang="0">
                  <a:pos x="0" y="222"/>
                </a:cxn>
                <a:cxn ang="0">
                  <a:pos x="216" y="0"/>
                </a:cxn>
              </a:cxnLst>
              <a:rect l="0" t="0" r="r" b="b"/>
              <a:pathLst>
                <a:path w="216" h="222">
                  <a:moveTo>
                    <a:pt x="0" y="222"/>
                  </a:moveTo>
                  <a:lnTo>
                    <a:pt x="216" y="0"/>
                  </a:lnTo>
                </a:path>
              </a:pathLst>
            </a:custGeom>
            <a:noFill/>
            <a:ln w="28575" cap="flat" cmpd="sng">
              <a:solidFill>
                <a:srgbClr val="FF0000"/>
              </a:solidFill>
              <a:prstDash val="solid"/>
              <a:round/>
              <a:headEnd type="none" w="med" len="med"/>
              <a:tailEnd type="triangle" w="sm" len="lg"/>
            </a:ln>
            <a:effectLst/>
          </p:spPr>
          <p:txBody>
            <a:bodyPr wrap="none"/>
            <a:lstStyle/>
            <a:p>
              <a:endParaRPr lang="zh-CN" altLang="en-US"/>
            </a:p>
          </p:txBody>
        </p:sp>
        <p:sp>
          <p:nvSpPr>
            <p:cNvPr id="44055" name="Freeform 23"/>
            <p:cNvSpPr/>
            <p:nvPr/>
          </p:nvSpPr>
          <p:spPr bwMode="auto">
            <a:xfrm>
              <a:off x="5088" y="1548"/>
              <a:ext cx="228" cy="228"/>
            </a:xfrm>
            <a:custGeom>
              <a:avLst/>
              <a:gdLst/>
              <a:ahLst/>
              <a:cxnLst>
                <a:cxn ang="0">
                  <a:pos x="228" y="0"/>
                </a:cxn>
                <a:cxn ang="0">
                  <a:pos x="0" y="228"/>
                </a:cxn>
              </a:cxnLst>
              <a:rect l="0" t="0" r="r" b="b"/>
              <a:pathLst>
                <a:path w="228" h="228">
                  <a:moveTo>
                    <a:pt x="228" y="0"/>
                  </a:moveTo>
                  <a:lnTo>
                    <a:pt x="0" y="228"/>
                  </a:lnTo>
                </a:path>
              </a:pathLst>
            </a:custGeom>
            <a:noFill/>
            <a:ln w="28575" cap="flat" cmpd="sng">
              <a:solidFill>
                <a:srgbClr val="FF0000"/>
              </a:solidFill>
              <a:prstDash val="solid"/>
              <a:round/>
              <a:headEnd type="none" w="med" len="med"/>
              <a:tailEnd type="triangle" w="sm" len="lg"/>
            </a:ln>
            <a:effectLst/>
          </p:spPr>
          <p:txBody>
            <a:bodyPr wrap="none"/>
            <a:lstStyle/>
            <a:p>
              <a:endParaRPr lang="zh-CN" altLang="en-US"/>
            </a:p>
          </p:txBody>
        </p:sp>
        <p:graphicFrame>
          <p:nvGraphicFramePr>
            <p:cNvPr id="44056" name="Object 24"/>
            <p:cNvGraphicFramePr>
              <a:graphicFrameLocks noChangeAspect="1"/>
            </p:cNvGraphicFramePr>
            <p:nvPr/>
          </p:nvGraphicFramePr>
          <p:xfrm>
            <a:off x="4848" y="1898"/>
            <a:ext cx="384" cy="358"/>
          </p:xfrm>
          <a:graphic>
            <a:graphicData uri="http://schemas.openxmlformats.org/presentationml/2006/ole">
              <mc:AlternateContent xmlns:mc="http://schemas.openxmlformats.org/markup-compatibility/2006">
                <mc:Choice xmlns:v="urn:schemas-microsoft-com:vml" Requires="v">
                  <p:oleObj spid="_x0000_s106638" name="Equation" r:id="rId17" imgW="3918585" imgH="3657600" progId="Equation.3">
                    <p:embed/>
                  </p:oleObj>
                </mc:Choice>
                <mc:Fallback>
                  <p:oleObj name="Equation" r:id="rId17" imgW="3918585" imgH="3657600" progId="Equation.3">
                    <p:embed/>
                    <p:pic>
                      <p:nvPicPr>
                        <p:cNvPr id="0" name="图片 10663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48" y="1898"/>
                          <a:ext cx="384"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4057" name="Object 25"/>
          <p:cNvGraphicFramePr>
            <a:graphicFrameLocks noChangeAspect="1"/>
          </p:cNvGraphicFramePr>
          <p:nvPr/>
        </p:nvGraphicFramePr>
        <p:xfrm>
          <a:off x="762000" y="3511550"/>
          <a:ext cx="4500563" cy="1136650"/>
        </p:xfrm>
        <a:graphic>
          <a:graphicData uri="http://schemas.openxmlformats.org/presentationml/2006/ole">
            <mc:AlternateContent xmlns:mc="http://schemas.openxmlformats.org/markup-compatibility/2006">
              <mc:Choice xmlns:v="urn:schemas-microsoft-com:vml" Requires="v">
                <p:oleObj spid="_x0000_s106639" name="Equation" r:id="rId19" imgW="1422400" imgH="419100" progId="Equation.3">
                  <p:embed/>
                </p:oleObj>
              </mc:Choice>
              <mc:Fallback>
                <p:oleObj name="Equation" r:id="rId19" imgW="1422400" imgH="419100" progId="Equation.3">
                  <p:embed/>
                  <p:pic>
                    <p:nvPicPr>
                      <p:cNvPr id="0" name="图片 1066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000" y="3511550"/>
                        <a:ext cx="4500563"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44058" name="Object 26"/>
          <p:cNvGraphicFramePr>
            <a:graphicFrameLocks noChangeAspect="1"/>
          </p:cNvGraphicFramePr>
          <p:nvPr/>
        </p:nvGraphicFramePr>
        <p:xfrm>
          <a:off x="649288" y="4572000"/>
          <a:ext cx="4821237" cy="1206500"/>
        </p:xfrm>
        <a:graphic>
          <a:graphicData uri="http://schemas.openxmlformats.org/presentationml/2006/ole">
            <mc:AlternateContent xmlns:mc="http://schemas.openxmlformats.org/markup-compatibility/2006">
              <mc:Choice xmlns:v="urn:schemas-microsoft-com:vml" Requires="v">
                <p:oleObj spid="_x0000_s106640" name="Equation" r:id="rId21" imgW="1524000" imgH="444500" progId="Equation.3">
                  <p:embed/>
                </p:oleObj>
              </mc:Choice>
              <mc:Fallback>
                <p:oleObj name="Equation" r:id="rId21" imgW="1524000" imgH="444500" progId="Equation.3">
                  <p:embed/>
                  <p:pic>
                    <p:nvPicPr>
                      <p:cNvPr id="0" name="图片 1066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9288" y="4572000"/>
                        <a:ext cx="4821237" cy="120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44059" name="Object 27"/>
          <p:cNvGraphicFramePr>
            <a:graphicFrameLocks noChangeAspect="1"/>
          </p:cNvGraphicFramePr>
          <p:nvPr/>
        </p:nvGraphicFramePr>
        <p:xfrm>
          <a:off x="609601" y="5768975"/>
          <a:ext cx="7620000" cy="1147917"/>
        </p:xfrm>
        <a:graphic>
          <a:graphicData uri="http://schemas.openxmlformats.org/presentationml/2006/ole">
            <mc:AlternateContent xmlns:mc="http://schemas.openxmlformats.org/markup-compatibility/2006">
              <mc:Choice xmlns:v="urn:schemas-microsoft-com:vml" Requires="v">
                <p:oleObj spid="_x0000_s106641" name="Equation" r:id="rId23" imgW="2603500" imgH="457200" progId="Equation.3">
                  <p:embed/>
                </p:oleObj>
              </mc:Choice>
              <mc:Fallback>
                <p:oleObj name="Equation" r:id="rId23" imgW="2603500" imgH="457200" progId="Equation.3">
                  <p:embed/>
                  <p:pic>
                    <p:nvPicPr>
                      <p:cNvPr id="0" name="图片 1066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9601" y="5768975"/>
                        <a:ext cx="7620000" cy="1147917"/>
                      </a:xfrm>
                      <a:prstGeom prst="rect">
                        <a:avLst/>
                      </a:prstGeom>
                      <a:noFill/>
                      <a:ln>
                        <a:noFill/>
                      </a:ln>
                    </p:spPr>
                  </p:pic>
                </p:oleObj>
              </mc:Fallback>
            </mc:AlternateContent>
          </a:graphicData>
        </a:graphic>
      </p:graphicFrame>
      <p:sp>
        <p:nvSpPr>
          <p:cNvPr id="27" name="Text Box 2"/>
          <p:cNvSpPr txBox="1">
            <a:spLocks noChangeArrowheads="1"/>
          </p:cNvSpPr>
          <p:nvPr/>
        </p:nvSpPr>
        <p:spPr bwMode="auto">
          <a:xfrm>
            <a:off x="609600" y="224266"/>
            <a:ext cx="6096000" cy="584775"/>
          </a:xfrm>
          <a:prstGeom prst="rect">
            <a:avLst/>
          </a:prstGeom>
          <a:noFill/>
          <a:ln w="9525">
            <a:noFill/>
            <a:miter lim="800000"/>
          </a:ln>
          <a:effectLst/>
        </p:spPr>
        <p:txBody>
          <a:bodyPr>
            <a:spAutoFit/>
          </a:bodyPr>
          <a:lstStyle/>
          <a:p>
            <a:pPr>
              <a:spcBef>
                <a:spcPct val="50000"/>
              </a:spcBef>
            </a:pPr>
            <a:r>
              <a:rPr lang="zh-CN" altLang="en-US" sz="3200" b="1" dirty="0" smtClean="0">
                <a:solidFill>
                  <a:srgbClr val="00B050"/>
                </a:solidFill>
                <a:latin typeface="黑体" panose="02010609060101010101" pitchFamily="2" charset="-122"/>
                <a:ea typeface="黑体" panose="02010609060101010101" pitchFamily="2" charset="-122"/>
              </a:rPr>
              <a:t>补充</a:t>
            </a:r>
            <a:r>
              <a:rPr lang="zh-CN" altLang="en-US" sz="3200" b="1" dirty="0">
                <a:solidFill>
                  <a:srgbClr val="00B050"/>
                </a:solidFill>
                <a:latin typeface="黑体" panose="02010609060101010101" pitchFamily="2" charset="-122"/>
                <a:ea typeface="黑体" panose="02010609060101010101" pitchFamily="2" charset="-122"/>
              </a:rPr>
              <a:t>例题</a:t>
            </a:r>
            <a:r>
              <a:rPr lang="zh-CN" altLang="en-US" sz="3200" b="1" dirty="0" smtClean="0">
                <a:solidFill>
                  <a:srgbClr val="00B050"/>
                </a:solidFill>
                <a:latin typeface="黑体" panose="02010609060101010101" pitchFamily="2" charset="-122"/>
                <a:ea typeface="黑体" panose="02010609060101010101" pitchFamily="2" charset="-122"/>
              </a:rPr>
              <a:t> </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049"/>
                                        </p:tgtEl>
                                        <p:attrNameLst>
                                          <p:attrName>style.visibility</p:attrName>
                                        </p:attrNameLst>
                                      </p:cBhvr>
                                      <p:to>
                                        <p:strVal val="visible"/>
                                      </p:to>
                                    </p:set>
                                    <p:animEffect transition="in" filter="blinds(horizontal)">
                                      <p:cBhvr>
                                        <p:cTn id="12" dur="500"/>
                                        <p:tgtEl>
                                          <p:spTgt spid="440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057"/>
                                        </p:tgtEl>
                                        <p:attrNameLst>
                                          <p:attrName>style.visibility</p:attrName>
                                        </p:attrNameLst>
                                      </p:cBhvr>
                                      <p:to>
                                        <p:strVal val="visible"/>
                                      </p:to>
                                    </p:set>
                                    <p:animEffect transition="in" filter="blinds(horizontal)">
                                      <p:cBhvr>
                                        <p:cTn id="17" dur="500"/>
                                        <p:tgtEl>
                                          <p:spTgt spid="4405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ou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4058"/>
                                        </p:tgtEl>
                                        <p:attrNameLst>
                                          <p:attrName>style.visibility</p:attrName>
                                        </p:attrNameLst>
                                      </p:cBhvr>
                                      <p:to>
                                        <p:strVal val="visible"/>
                                      </p:to>
                                    </p:set>
                                    <p:animEffect transition="in" filter="blinds(horizontal)">
                                      <p:cBhvr>
                                        <p:cTn id="27" dur="500"/>
                                        <p:tgtEl>
                                          <p:spTgt spid="4405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4059"/>
                                        </p:tgtEl>
                                        <p:attrNameLst>
                                          <p:attrName>style.visibility</p:attrName>
                                        </p:attrNameLst>
                                      </p:cBhvr>
                                      <p:to>
                                        <p:strVal val="visible"/>
                                      </p:to>
                                    </p:set>
                                    <p:animEffect transition="in" filter="blinds(horizontal)">
                                      <p:cBhvr>
                                        <p:cTn id="32" dur="500"/>
                                        <p:tgtEl>
                                          <p:spTgt spid="44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2"/>
          <p:cNvGraphicFramePr>
            <a:graphicFrameLocks noChangeAspect="1"/>
          </p:cNvGraphicFramePr>
          <p:nvPr/>
        </p:nvGraphicFramePr>
        <p:xfrm>
          <a:off x="1143000" y="995363"/>
          <a:ext cx="6629400" cy="1755775"/>
        </p:xfrm>
        <a:graphic>
          <a:graphicData uri="http://schemas.openxmlformats.org/presentationml/2006/ole">
            <mc:AlternateContent xmlns:mc="http://schemas.openxmlformats.org/markup-compatibility/2006">
              <mc:Choice xmlns:v="urn:schemas-microsoft-com:vml" Requires="v">
                <p:oleObj spid="_x0000_s107572" name="Equation" r:id="rId1" imgW="2311400" imgH="660400" progId="Equation.3">
                  <p:embed/>
                </p:oleObj>
              </mc:Choice>
              <mc:Fallback>
                <p:oleObj name="Equation" r:id="rId1" imgW="2311400" imgH="660400" progId="Equation.3">
                  <p:embed/>
                  <p:pic>
                    <p:nvPicPr>
                      <p:cNvPr id="0" name="图片 1075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95363"/>
                        <a:ext cx="6629400" cy="17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45059" name="Object 3"/>
          <p:cNvGraphicFramePr>
            <a:graphicFrameLocks noChangeAspect="1"/>
          </p:cNvGraphicFramePr>
          <p:nvPr/>
        </p:nvGraphicFramePr>
        <p:xfrm>
          <a:off x="1752600" y="3200400"/>
          <a:ext cx="1778000" cy="1173163"/>
        </p:xfrm>
        <a:graphic>
          <a:graphicData uri="http://schemas.openxmlformats.org/presentationml/2006/ole">
            <mc:AlternateContent xmlns:mc="http://schemas.openxmlformats.org/markup-compatibility/2006">
              <mc:Choice xmlns:v="urn:schemas-microsoft-com:vml" Requires="v">
                <p:oleObj spid="_x0000_s107573" name="Equation" r:id="rId3" imgW="635000" imgH="419100" progId="Equation.3">
                  <p:embed/>
                </p:oleObj>
              </mc:Choice>
              <mc:Fallback>
                <p:oleObj name="Equation" r:id="rId3" imgW="635000" imgH="419100" progId="Equation.3">
                  <p:embed/>
                  <p:pic>
                    <p:nvPicPr>
                      <p:cNvPr id="0" name="图片 1075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200400"/>
                        <a:ext cx="1778000" cy="1173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45060" name="Object 4"/>
          <p:cNvGraphicFramePr>
            <a:graphicFrameLocks noChangeAspect="1"/>
          </p:cNvGraphicFramePr>
          <p:nvPr/>
        </p:nvGraphicFramePr>
        <p:xfrm>
          <a:off x="4343400" y="3248025"/>
          <a:ext cx="3048000" cy="1247775"/>
        </p:xfrm>
        <a:graphic>
          <a:graphicData uri="http://schemas.openxmlformats.org/presentationml/2006/ole">
            <mc:AlternateContent xmlns:mc="http://schemas.openxmlformats.org/markup-compatibility/2006">
              <mc:Choice xmlns:v="urn:schemas-microsoft-com:vml" Requires="v">
                <p:oleObj spid="_x0000_s107574" name="Equation" r:id="rId5" imgW="1054100" imgH="431800" progId="Equation.3">
                  <p:embed/>
                </p:oleObj>
              </mc:Choice>
              <mc:Fallback>
                <p:oleObj name="Equation" r:id="rId5" imgW="1054100" imgH="431800" progId="Equation.3">
                  <p:embed/>
                  <p:pic>
                    <p:nvPicPr>
                      <p:cNvPr id="0" name="图片 1075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3248025"/>
                        <a:ext cx="3048000" cy="124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1" name="Text Box 5"/>
          <p:cNvSpPr txBox="1">
            <a:spLocks noChangeArrowheads="1"/>
          </p:cNvSpPr>
          <p:nvPr/>
        </p:nvSpPr>
        <p:spPr bwMode="auto">
          <a:xfrm>
            <a:off x="4038600" y="4510088"/>
            <a:ext cx="4114800" cy="519112"/>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1C1C1C"/>
                </a:solidFill>
                <a:latin typeface="黑体" panose="02010609060101010101" pitchFamily="2" charset="-122"/>
                <a:ea typeface="黑体" panose="02010609060101010101" pitchFamily="2" charset="-122"/>
              </a:rPr>
              <a:t>（球形电容器电容）</a:t>
            </a:r>
            <a:endParaRPr lang="zh-CN" altLang="en-US" sz="2800" dirty="0">
              <a:solidFill>
                <a:srgbClr val="1C1C1C"/>
              </a:solidFill>
              <a:latin typeface="黑体" panose="02010609060101010101" pitchFamily="2" charset="-122"/>
              <a:ea typeface="黑体" panose="02010609060101010101" pitchFamily="2" charset="-122"/>
            </a:endParaRPr>
          </a:p>
        </p:txBody>
      </p:sp>
      <p:grpSp>
        <p:nvGrpSpPr>
          <p:cNvPr id="2" name="Group 6"/>
          <p:cNvGrpSpPr/>
          <p:nvPr/>
        </p:nvGrpSpPr>
        <p:grpSpPr bwMode="auto">
          <a:xfrm>
            <a:off x="990600" y="2362200"/>
            <a:ext cx="1371600" cy="914400"/>
            <a:chOff x="912" y="1344"/>
            <a:chExt cx="864" cy="576"/>
          </a:xfrm>
        </p:grpSpPr>
        <p:sp>
          <p:nvSpPr>
            <p:cNvPr id="45063" name="AutoShape 7"/>
            <p:cNvSpPr>
              <a:spLocks noChangeArrowheads="1"/>
            </p:cNvSpPr>
            <p:nvPr/>
          </p:nvSpPr>
          <p:spPr bwMode="auto">
            <a:xfrm>
              <a:off x="912" y="1344"/>
              <a:ext cx="864" cy="576"/>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tailEnd type="none" w="sm" len="lg"/>
            </a:ln>
            <a:effectLst>
              <a:outerShdw dist="107763" dir="13500000" algn="ctr" rotWithShape="0">
                <a:schemeClr val="tx2"/>
              </a:outerShdw>
            </a:effectLst>
          </p:spPr>
          <p:txBody>
            <a:bodyPr wrap="none" anchor="ctr"/>
            <a:lstStyle/>
            <a:p>
              <a:endParaRPr lang="zh-CN" altLang="en-US"/>
            </a:p>
          </p:txBody>
        </p:sp>
        <p:sp>
          <p:nvSpPr>
            <p:cNvPr id="45064" name="Text Box 8"/>
            <p:cNvSpPr txBox="1">
              <a:spLocks noChangeArrowheads="1"/>
            </p:cNvSpPr>
            <p:nvPr/>
          </p:nvSpPr>
          <p:spPr bwMode="auto">
            <a:xfrm>
              <a:off x="1008" y="1440"/>
              <a:ext cx="768" cy="330"/>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讨 论</a:t>
              </a:r>
              <a:endParaRPr lang="zh-CN" altLang="en-US" sz="2800" dirty="0">
                <a:solidFill>
                  <a:srgbClr val="CC0000"/>
                </a:solidFill>
                <a:latin typeface="黑体" panose="02010609060101010101" pitchFamily="2" charset="-122"/>
                <a:ea typeface="黑体" panose="02010609060101010101" pitchFamily="2" charset="-122"/>
              </a:endParaRPr>
            </a:p>
          </p:txBody>
        </p:sp>
      </p:grpSp>
      <p:graphicFrame>
        <p:nvGraphicFramePr>
          <p:cNvPr id="45065" name="Object 9"/>
          <p:cNvGraphicFramePr>
            <a:graphicFrameLocks noChangeAspect="1"/>
          </p:cNvGraphicFramePr>
          <p:nvPr/>
        </p:nvGraphicFramePr>
        <p:xfrm>
          <a:off x="1752600" y="5233988"/>
          <a:ext cx="1752600" cy="709612"/>
        </p:xfrm>
        <a:graphic>
          <a:graphicData uri="http://schemas.openxmlformats.org/presentationml/2006/ole">
            <mc:AlternateContent xmlns:mc="http://schemas.openxmlformats.org/markup-compatibility/2006">
              <mc:Choice xmlns:v="urn:schemas-microsoft-com:vml" Requires="v">
                <p:oleObj spid="_x0000_s107575" name="Equation" r:id="rId7" imgW="532765" imgH="215900" progId="Equation.3">
                  <p:embed/>
                </p:oleObj>
              </mc:Choice>
              <mc:Fallback>
                <p:oleObj name="Equation" r:id="rId7" imgW="532765" imgH="215900" progId="Equation.3">
                  <p:embed/>
                  <p:pic>
                    <p:nvPicPr>
                      <p:cNvPr id="0" name="图片 1075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5233988"/>
                        <a:ext cx="1752600" cy="709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6" name="Object 10"/>
          <p:cNvGraphicFramePr>
            <a:graphicFrameLocks noChangeAspect="1"/>
          </p:cNvGraphicFramePr>
          <p:nvPr/>
        </p:nvGraphicFramePr>
        <p:xfrm>
          <a:off x="4457700" y="4954588"/>
          <a:ext cx="2552700" cy="1293812"/>
        </p:xfrm>
        <a:graphic>
          <a:graphicData uri="http://schemas.openxmlformats.org/presentationml/2006/ole">
            <mc:AlternateContent xmlns:mc="http://schemas.openxmlformats.org/markup-compatibility/2006">
              <mc:Choice xmlns:v="urn:schemas-microsoft-com:vml" Requires="v">
                <p:oleObj spid="_x0000_s107576" name="Equation" r:id="rId9" imgW="774065" imgH="457200" progId="Equation.3">
                  <p:embed/>
                </p:oleObj>
              </mc:Choice>
              <mc:Fallback>
                <p:oleObj name="Equation" r:id="rId9" imgW="774065" imgH="457200" progId="Equation.3">
                  <p:embed/>
                  <p:pic>
                    <p:nvPicPr>
                      <p:cNvPr id="0" name="图片 1075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7700" y="4954588"/>
                        <a:ext cx="2552700" cy="1293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
        <p:nvSpPr>
          <p:cNvPr id="45067" name="Text Box 11"/>
          <p:cNvSpPr txBox="1">
            <a:spLocks noChangeArrowheads="1"/>
          </p:cNvSpPr>
          <p:nvPr/>
        </p:nvSpPr>
        <p:spPr bwMode="auto">
          <a:xfrm>
            <a:off x="609600" y="3505200"/>
            <a:ext cx="1752600" cy="519113"/>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a:t>
            </a:r>
            <a:r>
              <a:rPr lang="en-US" altLang="zh-CN" sz="2800" dirty="0">
                <a:solidFill>
                  <a:srgbClr val="CC0000"/>
                </a:solidFill>
                <a:latin typeface="黑体" panose="02010609060101010101" pitchFamily="2" charset="-122"/>
                <a:ea typeface="黑体" panose="02010609060101010101" pitchFamily="2" charset="-122"/>
              </a:rPr>
              <a:t>1</a:t>
            </a:r>
            <a:r>
              <a:rPr lang="zh-CN" altLang="en-US" sz="2800" dirty="0">
                <a:solidFill>
                  <a:srgbClr val="CC0000"/>
                </a:solidFill>
                <a:latin typeface="黑体" panose="02010609060101010101" pitchFamily="2" charset="-122"/>
                <a:ea typeface="黑体" panose="02010609060101010101" pitchFamily="2" charset="-122"/>
              </a:rPr>
              <a:t>）</a:t>
            </a:r>
            <a:endParaRPr lang="zh-CN" altLang="en-US" sz="2800" dirty="0">
              <a:solidFill>
                <a:srgbClr val="CC0000"/>
              </a:solidFill>
              <a:latin typeface="黑体" panose="02010609060101010101" pitchFamily="2" charset="-122"/>
              <a:ea typeface="黑体" panose="02010609060101010101" pitchFamily="2" charset="-122"/>
            </a:endParaRPr>
          </a:p>
        </p:txBody>
      </p:sp>
      <p:sp>
        <p:nvSpPr>
          <p:cNvPr id="45068" name="Text Box 12"/>
          <p:cNvSpPr txBox="1">
            <a:spLocks noChangeArrowheads="1"/>
          </p:cNvSpPr>
          <p:nvPr/>
        </p:nvSpPr>
        <p:spPr bwMode="auto">
          <a:xfrm>
            <a:off x="609600" y="5249863"/>
            <a:ext cx="1447800" cy="519112"/>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CC0000"/>
                </a:solidFill>
                <a:latin typeface="黑体" panose="02010609060101010101" pitchFamily="2" charset="-122"/>
                <a:ea typeface="黑体" panose="02010609060101010101" pitchFamily="2" charset="-122"/>
              </a:rPr>
              <a:t>（</a:t>
            </a:r>
            <a:r>
              <a:rPr lang="en-US" altLang="zh-CN" sz="2800" dirty="0">
                <a:solidFill>
                  <a:srgbClr val="CC0000"/>
                </a:solidFill>
                <a:latin typeface="黑体" panose="02010609060101010101" pitchFamily="2" charset="-122"/>
                <a:ea typeface="黑体" panose="02010609060101010101" pitchFamily="2" charset="-122"/>
              </a:rPr>
              <a:t>2</a:t>
            </a:r>
            <a:r>
              <a:rPr lang="zh-CN" altLang="en-US" sz="2800" dirty="0">
                <a:solidFill>
                  <a:srgbClr val="CC0000"/>
                </a:solidFill>
                <a:latin typeface="黑体" panose="02010609060101010101" pitchFamily="2" charset="-122"/>
                <a:ea typeface="黑体" panose="02010609060101010101" pitchFamily="2" charset="-122"/>
              </a:rPr>
              <a:t>）</a:t>
            </a:r>
            <a:endParaRPr lang="zh-CN" altLang="en-US" sz="2800" dirty="0">
              <a:solidFill>
                <a:srgbClr val="CC0000"/>
              </a:solidFill>
              <a:latin typeface="黑体" panose="02010609060101010101" pitchFamily="2" charset="-122"/>
              <a:ea typeface="黑体" panose="02010609060101010101" pitchFamily="2" charset="-122"/>
            </a:endParaRPr>
          </a:p>
        </p:txBody>
      </p:sp>
      <p:sp>
        <p:nvSpPr>
          <p:cNvPr id="45069" name="Text Box 13"/>
          <p:cNvSpPr txBox="1">
            <a:spLocks noChangeArrowheads="1"/>
          </p:cNvSpPr>
          <p:nvPr/>
        </p:nvSpPr>
        <p:spPr bwMode="auto">
          <a:xfrm>
            <a:off x="3581400" y="6186488"/>
            <a:ext cx="4953000" cy="519112"/>
          </a:xfrm>
          <a:prstGeom prst="rect">
            <a:avLst/>
          </a:prstGeom>
          <a:noFill/>
          <a:ln w="9525">
            <a:noFill/>
            <a:miter lim="800000"/>
            <a:tailEnd type="none" w="sm" len="lg"/>
          </a:ln>
          <a:effectLst/>
        </p:spPr>
        <p:txBody>
          <a:bodyPr>
            <a:spAutoFit/>
          </a:bodyPr>
          <a:lstStyle/>
          <a:p>
            <a:pPr>
              <a:spcBef>
                <a:spcPct val="50000"/>
              </a:spcBef>
            </a:pPr>
            <a:r>
              <a:rPr lang="zh-CN" altLang="en-US" sz="2800" dirty="0">
                <a:solidFill>
                  <a:srgbClr val="1C1C1C"/>
                </a:solidFill>
                <a:latin typeface="黑体" panose="02010609060101010101" pitchFamily="2" charset="-122"/>
                <a:ea typeface="黑体" panose="02010609060101010101" pitchFamily="2" charset="-122"/>
              </a:rPr>
              <a:t>（孤立导体球贮存的能量）</a:t>
            </a:r>
            <a:endParaRPr lang="zh-CN" altLang="en-US" sz="2800" dirty="0">
              <a:solidFill>
                <a:srgbClr val="1C1C1C"/>
              </a:solidFill>
              <a:latin typeface="黑体" panose="02010609060101010101" pitchFamily="2" charset="-122"/>
              <a:ea typeface="黑体" panose="02010609060101010101" pitchFamily="2" charset="-122"/>
            </a:endParaRPr>
          </a:p>
        </p:txBody>
      </p:sp>
      <p:sp>
        <p:nvSpPr>
          <p:cNvPr id="14" name="Text Box 2"/>
          <p:cNvSpPr txBox="1">
            <a:spLocks noChangeArrowheads="1"/>
          </p:cNvSpPr>
          <p:nvPr/>
        </p:nvSpPr>
        <p:spPr bwMode="auto">
          <a:xfrm>
            <a:off x="609600" y="224266"/>
            <a:ext cx="6096000" cy="584775"/>
          </a:xfrm>
          <a:prstGeom prst="rect">
            <a:avLst/>
          </a:prstGeom>
          <a:noFill/>
          <a:ln w="9525">
            <a:noFill/>
            <a:miter lim="800000"/>
          </a:ln>
          <a:effectLst/>
        </p:spPr>
        <p:txBody>
          <a:bodyPr>
            <a:spAutoFit/>
          </a:bodyPr>
          <a:lstStyle/>
          <a:p>
            <a:pPr>
              <a:spcBef>
                <a:spcPct val="50000"/>
              </a:spcBef>
            </a:pPr>
            <a:r>
              <a:rPr lang="zh-CN" altLang="en-US" sz="3200" b="1" dirty="0" smtClean="0">
                <a:solidFill>
                  <a:srgbClr val="00B050"/>
                </a:solidFill>
                <a:latin typeface="黑体" panose="02010609060101010101" pitchFamily="2" charset="-122"/>
                <a:ea typeface="黑体" panose="02010609060101010101" pitchFamily="2" charset="-122"/>
              </a:rPr>
              <a:t>补充</a:t>
            </a:r>
            <a:r>
              <a:rPr lang="zh-CN" altLang="en-US" sz="3200" b="1" dirty="0">
                <a:solidFill>
                  <a:srgbClr val="00B050"/>
                </a:solidFill>
                <a:latin typeface="黑体" panose="02010609060101010101" pitchFamily="2" charset="-122"/>
                <a:ea typeface="黑体" panose="02010609060101010101" pitchFamily="2" charset="-122"/>
              </a:rPr>
              <a:t>例题</a:t>
            </a:r>
            <a:r>
              <a:rPr lang="zh-CN" altLang="en-US" sz="3200" b="1" dirty="0" smtClean="0">
                <a:solidFill>
                  <a:srgbClr val="00B050"/>
                </a:solidFill>
                <a:latin typeface="黑体" panose="02010609060101010101" pitchFamily="2" charset="-122"/>
                <a:ea typeface="黑体" panose="02010609060101010101" pitchFamily="2" charset="-122"/>
              </a:rPr>
              <a:t> </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67"/>
                                        </p:tgtEl>
                                        <p:attrNameLst>
                                          <p:attrName>style.visibility</p:attrName>
                                        </p:attrNameLst>
                                      </p:cBhvr>
                                      <p:to>
                                        <p:strVal val="visible"/>
                                      </p:to>
                                    </p:set>
                                    <p:animEffect transition="in" filter="blinds(horizontal)">
                                      <p:cBhvr>
                                        <p:cTn id="7" dur="500"/>
                                        <p:tgtEl>
                                          <p:spTgt spid="450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059"/>
                                        </p:tgtEl>
                                        <p:attrNameLst>
                                          <p:attrName>style.visibility</p:attrName>
                                        </p:attrNameLst>
                                      </p:cBhvr>
                                      <p:to>
                                        <p:strVal val="visible"/>
                                      </p:to>
                                    </p:set>
                                    <p:animEffect transition="in" filter="blinds(horizontal)">
                                      <p:cBhvr>
                                        <p:cTn id="12" dur="500"/>
                                        <p:tgtEl>
                                          <p:spTgt spid="450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060"/>
                                        </p:tgtEl>
                                        <p:attrNameLst>
                                          <p:attrName>style.visibility</p:attrName>
                                        </p:attrNameLst>
                                      </p:cBhvr>
                                      <p:to>
                                        <p:strVal val="visible"/>
                                      </p:to>
                                    </p:set>
                                    <p:animEffect transition="in" filter="blinds(horizontal)">
                                      <p:cBhvr>
                                        <p:cTn id="17" dur="500"/>
                                        <p:tgtEl>
                                          <p:spTgt spid="4506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5061"/>
                                        </p:tgtEl>
                                        <p:attrNameLst>
                                          <p:attrName>style.visibility</p:attrName>
                                        </p:attrNameLst>
                                      </p:cBhvr>
                                      <p:to>
                                        <p:strVal val="visible"/>
                                      </p:to>
                                    </p:set>
                                    <p:animEffect transition="in" filter="blinds(horizontal)">
                                      <p:cBhvr>
                                        <p:cTn id="22" dur="500"/>
                                        <p:tgtEl>
                                          <p:spTgt spid="4506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45068"/>
                                        </p:tgtEl>
                                        <p:attrNameLst>
                                          <p:attrName>style.visibility</p:attrName>
                                        </p:attrNameLst>
                                      </p:cBhvr>
                                      <p:to>
                                        <p:strVal val="visible"/>
                                      </p:to>
                                    </p:set>
                                    <p:animEffect transition="in" filter="blinds(vertical)">
                                      <p:cBhvr>
                                        <p:cTn id="27" dur="500"/>
                                        <p:tgtEl>
                                          <p:spTgt spid="4506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45065"/>
                                        </p:tgtEl>
                                        <p:attrNameLst>
                                          <p:attrName>style.visibility</p:attrName>
                                        </p:attrNameLst>
                                      </p:cBhvr>
                                      <p:to>
                                        <p:strVal val="visible"/>
                                      </p:to>
                                    </p:set>
                                    <p:animEffect transition="in" filter="blinds(vertical)">
                                      <p:cBhvr>
                                        <p:cTn id="32" dur="500"/>
                                        <p:tgtEl>
                                          <p:spTgt spid="4506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45066"/>
                                        </p:tgtEl>
                                        <p:attrNameLst>
                                          <p:attrName>style.visibility</p:attrName>
                                        </p:attrNameLst>
                                      </p:cBhvr>
                                      <p:to>
                                        <p:strVal val="visible"/>
                                      </p:to>
                                    </p:set>
                                    <p:animEffect transition="in" filter="blinds(vertical)">
                                      <p:cBhvr>
                                        <p:cTn id="37" dur="500"/>
                                        <p:tgtEl>
                                          <p:spTgt spid="4506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45069"/>
                                        </p:tgtEl>
                                        <p:attrNameLst>
                                          <p:attrName>style.visibility</p:attrName>
                                        </p:attrNameLst>
                                      </p:cBhvr>
                                      <p:to>
                                        <p:strVal val="visible"/>
                                      </p:to>
                                    </p:set>
                                    <p:animEffect transition="in" filter="blinds(vertical)">
                                      <p:cBhvr>
                                        <p:cTn id="42" dur="500"/>
                                        <p:tgtEl>
                                          <p:spTgt spid="45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utoUpdateAnimBg="0"/>
      <p:bldP spid="45067" grpId="0" autoUpdateAnimBg="0"/>
      <p:bldP spid="45068" grpId="0" autoUpdateAnimBg="0"/>
      <p:bldP spid="45069"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339975"/>
            <a:ext cx="7772400" cy="1470025"/>
          </a:xfrm>
        </p:spPr>
        <p:txBody>
          <a:bodyPr>
            <a:normAutofit/>
          </a:bodyPr>
          <a:lstStyle/>
          <a:p>
            <a:r>
              <a:rPr lang="zh-CN" altLang="en-US" sz="6000" dirty="0" smtClean="0">
                <a:latin typeface="黑体" panose="02010609060101010101" pitchFamily="2" charset="-122"/>
                <a:ea typeface="黑体" panose="02010609060101010101" pitchFamily="2" charset="-122"/>
              </a:rPr>
              <a:t>静电的应用</a:t>
            </a:r>
            <a:endParaRPr lang="zh-CN" altLang="en-US" sz="6000"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143000" y="152400"/>
            <a:ext cx="2209800" cy="641350"/>
          </a:xfrm>
          <a:prstGeom prst="rect">
            <a:avLst/>
          </a:prstGeom>
          <a:noFill/>
          <a:ln w="9525">
            <a:noFill/>
            <a:miter lim="800000"/>
          </a:ln>
          <a:effectLst/>
        </p:spPr>
        <p:txBody>
          <a:bodyPr wrap="square">
            <a:spAutoFit/>
          </a:bodyPr>
          <a:lstStyle/>
          <a:p>
            <a:pPr>
              <a:spcBef>
                <a:spcPct val="50000"/>
              </a:spcBef>
            </a:pPr>
            <a:r>
              <a:rPr lang="zh-CN" altLang="en-US" sz="3600" b="1" dirty="0" smtClean="0">
                <a:solidFill>
                  <a:srgbClr val="00B050"/>
                </a:solidFill>
                <a:latin typeface="Times New Roman" panose="02020603050405020304" pitchFamily="18" charset="0"/>
                <a:ea typeface="黑体" panose="02010609060101010101" pitchFamily="2" charset="-122"/>
              </a:rPr>
              <a:t>静电除尘</a:t>
            </a:r>
            <a:endParaRPr lang="zh-CN" altLang="en-US" sz="3600" b="1" dirty="0">
              <a:solidFill>
                <a:srgbClr val="00B050"/>
              </a:solidFill>
              <a:latin typeface="Times New Roman" panose="02020603050405020304" pitchFamily="18" charset="0"/>
              <a:ea typeface="黑体" panose="02010609060101010101" pitchFamily="2" charset="-122"/>
            </a:endParaRPr>
          </a:p>
        </p:txBody>
      </p:sp>
      <p:pic>
        <p:nvPicPr>
          <p:cNvPr id="48131" name="Picture 3" descr="10-24"/>
          <p:cNvPicPr>
            <a:picLocks noChangeAspect="1" noChangeArrowheads="1"/>
          </p:cNvPicPr>
          <p:nvPr/>
        </p:nvPicPr>
        <p:blipFill>
          <a:blip r:embed="rId1" cstate="print"/>
          <a:srcRect l="4425" t="6425" r="5310" b="5222"/>
          <a:stretch>
            <a:fillRect/>
          </a:stretch>
        </p:blipFill>
        <p:spPr bwMode="auto">
          <a:xfrm>
            <a:off x="0" y="990600"/>
            <a:ext cx="9144000" cy="4930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295400" y="152400"/>
            <a:ext cx="2438400" cy="641350"/>
          </a:xfrm>
          <a:prstGeom prst="rect">
            <a:avLst/>
          </a:prstGeom>
          <a:noFill/>
          <a:ln w="9525">
            <a:noFill/>
            <a:miter lim="800000"/>
          </a:ln>
          <a:effectLst/>
        </p:spPr>
        <p:txBody>
          <a:bodyPr>
            <a:spAutoFit/>
          </a:bodyPr>
          <a:lstStyle/>
          <a:p>
            <a:r>
              <a:rPr lang="zh-CN" altLang="en-US" sz="3600" b="1" dirty="0">
                <a:solidFill>
                  <a:srgbClr val="00B050"/>
                </a:solidFill>
                <a:latin typeface="Times New Roman" panose="02020603050405020304" pitchFamily="18" charset="0"/>
                <a:ea typeface="黑体" panose="02010609060101010101" pitchFamily="2" charset="-122"/>
              </a:rPr>
              <a:t>静电分离</a:t>
            </a:r>
            <a:endParaRPr lang="zh-CN" altLang="en-US" sz="3600" b="1" dirty="0">
              <a:solidFill>
                <a:srgbClr val="00B050"/>
              </a:solidFill>
              <a:latin typeface="Times New Roman" panose="02020603050405020304" pitchFamily="18" charset="0"/>
              <a:ea typeface="黑体" panose="02010609060101010101" pitchFamily="2" charset="-122"/>
            </a:endParaRPr>
          </a:p>
        </p:txBody>
      </p:sp>
      <p:pic>
        <p:nvPicPr>
          <p:cNvPr id="49155" name="Picture 3" descr="10-25"/>
          <p:cNvPicPr>
            <a:picLocks noChangeAspect="1" noChangeArrowheads="1"/>
          </p:cNvPicPr>
          <p:nvPr/>
        </p:nvPicPr>
        <p:blipFill>
          <a:blip r:embed="rId1" cstate="print"/>
          <a:srcRect t="2985" b="2985"/>
          <a:stretch>
            <a:fillRect/>
          </a:stretch>
        </p:blipFill>
        <p:spPr bwMode="auto">
          <a:xfrm>
            <a:off x="4648200" y="1143000"/>
            <a:ext cx="4100512" cy="5715000"/>
          </a:xfrm>
          <a:prstGeom prst="rect">
            <a:avLst/>
          </a:prstGeom>
          <a:noFill/>
          <a:ln w="9525">
            <a:noFill/>
            <a:miter lim="800000"/>
            <a:headEnd/>
            <a:tailEnd/>
          </a:ln>
        </p:spPr>
      </p:pic>
      <p:sp>
        <p:nvSpPr>
          <p:cNvPr id="49156" name="Text Box 4"/>
          <p:cNvSpPr txBox="1">
            <a:spLocks noChangeArrowheads="1"/>
          </p:cNvSpPr>
          <p:nvPr/>
        </p:nvSpPr>
        <p:spPr bwMode="auto">
          <a:xfrm>
            <a:off x="4953000" y="1050925"/>
            <a:ext cx="3144837" cy="396875"/>
          </a:xfrm>
          <a:prstGeom prst="rect">
            <a:avLst/>
          </a:prstGeom>
          <a:solidFill>
            <a:srgbClr val="FFFFFF"/>
          </a:solidFill>
          <a:ln w="9525">
            <a:noFill/>
            <a:miter lim="800000"/>
          </a:ln>
          <a:effectLst/>
        </p:spPr>
        <p:txBody>
          <a:bodyPr>
            <a:spAutoFit/>
          </a:bodyPr>
          <a:lstStyle/>
          <a:p>
            <a:pPr>
              <a:spcBef>
                <a:spcPct val="50000"/>
              </a:spcBef>
            </a:pPr>
            <a:r>
              <a:rPr lang="zh-CN" altLang="en-US" sz="2000" b="1">
                <a:solidFill>
                  <a:srgbClr val="008000"/>
                </a:solidFill>
                <a:latin typeface="Times New Roman" panose="02020603050405020304" pitchFamily="18" charset="0"/>
              </a:rPr>
              <a:t>磷酸盐与石英的混合物</a:t>
            </a:r>
            <a:endParaRPr lang="zh-CN" altLang="en-US" sz="2000" b="1">
              <a:solidFill>
                <a:srgbClr val="008000"/>
              </a:solidFill>
              <a:latin typeface="Times New Roman" panose="02020603050405020304" pitchFamily="18" charset="0"/>
            </a:endParaRPr>
          </a:p>
        </p:txBody>
      </p:sp>
      <p:sp>
        <p:nvSpPr>
          <p:cNvPr id="49157" name="Text Box 5"/>
          <p:cNvSpPr txBox="1">
            <a:spLocks noChangeArrowheads="1"/>
          </p:cNvSpPr>
          <p:nvPr/>
        </p:nvSpPr>
        <p:spPr bwMode="auto">
          <a:xfrm>
            <a:off x="5562600" y="1965325"/>
            <a:ext cx="1096962" cy="396875"/>
          </a:xfrm>
          <a:prstGeom prst="rect">
            <a:avLst/>
          </a:prstGeom>
          <a:solidFill>
            <a:srgbClr val="FFFFFF"/>
          </a:solidFill>
          <a:ln w="9525">
            <a:noFill/>
            <a:miter lim="800000"/>
          </a:ln>
          <a:effectLst/>
        </p:spPr>
        <p:txBody>
          <a:bodyPr>
            <a:spAutoFit/>
          </a:bodyPr>
          <a:lstStyle/>
          <a:p>
            <a:pPr>
              <a:spcBef>
                <a:spcPct val="50000"/>
              </a:spcBef>
            </a:pPr>
            <a:r>
              <a:rPr lang="zh-CN" altLang="en-US" sz="2000" b="1">
                <a:solidFill>
                  <a:srgbClr val="000000"/>
                </a:solidFill>
                <a:latin typeface="Times New Roman" panose="02020603050405020304" pitchFamily="18" charset="0"/>
              </a:rPr>
              <a:t>振动筛</a:t>
            </a:r>
            <a:endParaRPr lang="zh-CN" altLang="en-US" sz="2000" b="1">
              <a:solidFill>
                <a:srgbClr val="000000"/>
              </a:solidFill>
              <a:latin typeface="Times New Roman" panose="02020603050405020304" pitchFamily="18" charset="0"/>
            </a:endParaRPr>
          </a:p>
        </p:txBody>
      </p:sp>
      <p:sp>
        <p:nvSpPr>
          <p:cNvPr id="49158" name="Rectangle 6"/>
          <p:cNvSpPr>
            <a:spLocks noChangeArrowheads="1"/>
          </p:cNvSpPr>
          <p:nvPr/>
        </p:nvSpPr>
        <p:spPr bwMode="auto">
          <a:xfrm>
            <a:off x="6553200" y="6324600"/>
            <a:ext cx="950912" cy="396875"/>
          </a:xfrm>
          <a:prstGeom prst="rect">
            <a:avLst/>
          </a:prstGeom>
          <a:solidFill>
            <a:srgbClr val="FFFFFF"/>
          </a:solidFill>
          <a:ln w="9525">
            <a:noFill/>
            <a:miter lim="800000"/>
          </a:ln>
          <a:effectLst/>
        </p:spPr>
        <p:txBody>
          <a:bodyPr wrap="none">
            <a:spAutoFit/>
          </a:bodyPr>
          <a:lstStyle/>
          <a:p>
            <a:r>
              <a:rPr lang="zh-CN" altLang="en-US" sz="2000" b="1">
                <a:solidFill>
                  <a:srgbClr val="CC0000"/>
                </a:solidFill>
                <a:latin typeface="Times New Roman" panose="02020603050405020304" pitchFamily="18" charset="0"/>
              </a:rPr>
              <a:t>磷酸盐</a:t>
            </a:r>
            <a:endParaRPr lang="zh-CN" altLang="en-US" sz="2000" b="1">
              <a:solidFill>
                <a:srgbClr val="CC0000"/>
              </a:solidFill>
              <a:latin typeface="Times New Roman" panose="02020603050405020304" pitchFamily="18" charset="0"/>
            </a:endParaRPr>
          </a:p>
        </p:txBody>
      </p:sp>
      <p:sp>
        <p:nvSpPr>
          <p:cNvPr id="49159" name="Rectangle 7"/>
          <p:cNvSpPr>
            <a:spLocks noChangeArrowheads="1"/>
          </p:cNvSpPr>
          <p:nvPr/>
        </p:nvSpPr>
        <p:spPr bwMode="auto">
          <a:xfrm>
            <a:off x="7605712" y="6384925"/>
            <a:ext cx="695325" cy="396875"/>
          </a:xfrm>
          <a:prstGeom prst="rect">
            <a:avLst/>
          </a:prstGeom>
          <a:solidFill>
            <a:srgbClr val="FFFFFF"/>
          </a:solidFill>
          <a:ln w="9525">
            <a:noFill/>
            <a:miter lim="800000"/>
          </a:ln>
          <a:effectLst/>
        </p:spPr>
        <p:txBody>
          <a:bodyPr wrap="none">
            <a:spAutoFit/>
          </a:bodyPr>
          <a:lstStyle/>
          <a:p>
            <a:r>
              <a:rPr lang="zh-CN" altLang="en-US" sz="2000" b="1">
                <a:solidFill>
                  <a:srgbClr val="3333FF"/>
                </a:solidFill>
                <a:latin typeface="Times New Roman" panose="02020603050405020304" pitchFamily="18" charset="0"/>
              </a:rPr>
              <a:t>石英</a:t>
            </a:r>
            <a:endParaRPr lang="zh-CN" altLang="en-US" sz="2000" b="1">
              <a:solidFill>
                <a:srgbClr val="3333FF"/>
              </a:solidFill>
              <a:latin typeface="Times New Roman" panose="02020603050405020304" pitchFamily="18" charset="0"/>
            </a:endParaRPr>
          </a:p>
        </p:txBody>
      </p:sp>
      <p:sp>
        <p:nvSpPr>
          <p:cNvPr id="49160" name="Text Box 8"/>
          <p:cNvSpPr txBox="1">
            <a:spLocks noChangeArrowheads="1"/>
          </p:cNvSpPr>
          <p:nvPr/>
        </p:nvSpPr>
        <p:spPr bwMode="auto">
          <a:xfrm>
            <a:off x="533400" y="1676400"/>
            <a:ext cx="3962400" cy="2654300"/>
          </a:xfrm>
          <a:prstGeom prst="rect">
            <a:avLst/>
          </a:prstGeom>
          <a:noFill/>
          <a:ln w="9525">
            <a:noFill/>
            <a:miter lim="800000"/>
          </a:ln>
          <a:effectLst/>
        </p:spPr>
        <p:txBody>
          <a:bodyPr>
            <a:spAutoFit/>
          </a:bodyPr>
          <a:lstStyle/>
          <a:p>
            <a:pPr>
              <a:spcBef>
                <a:spcPct val="50000"/>
              </a:spcBef>
            </a:pPr>
            <a:r>
              <a:rPr lang="zh-CN" altLang="en-US" sz="2800" dirty="0">
                <a:solidFill>
                  <a:srgbClr val="000000"/>
                </a:solidFill>
                <a:latin typeface="黑体" panose="02010609060101010101" pitchFamily="2" charset="-122"/>
                <a:ea typeface="黑体" panose="02010609060101010101" pitchFamily="2" charset="-122"/>
              </a:rPr>
              <a:t>石英与磷酸盐在振动筛中不断振动，摩擦，使石英颗粒带负电，磷酸盐颗粒带正电，在电场中下落时受到的电场力相反，使其分离</a:t>
            </a:r>
            <a:r>
              <a:rPr lang="en-US" altLang="zh-CN" sz="2800" dirty="0">
                <a:solidFill>
                  <a:srgbClr val="000000"/>
                </a:solidFill>
                <a:latin typeface="黑体" panose="02010609060101010101" pitchFamily="2" charset="-122"/>
                <a:ea typeface="黑体" panose="02010609060101010101" pitchFamily="2" charset="-122"/>
              </a:rPr>
              <a:t>.</a:t>
            </a:r>
            <a:endParaRPr lang="en-US" altLang="zh-CN" sz="2800" dirty="0">
              <a:solidFill>
                <a:srgbClr val="0000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b="23090"/>
          <a:stretch>
            <a:fillRect/>
          </a:stretch>
        </p:blipFill>
        <p:spPr>
          <a:xfrm>
            <a:off x="266065" y="1116965"/>
            <a:ext cx="6515100" cy="50107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334000" y="2971800"/>
            <a:ext cx="3581400" cy="3810000"/>
            <a:chOff x="3408" y="1584"/>
            <a:chExt cx="2256" cy="2400"/>
          </a:xfrm>
        </p:grpSpPr>
        <p:grpSp>
          <p:nvGrpSpPr>
            <p:cNvPr id="3" name="Group 3"/>
            <p:cNvGrpSpPr/>
            <p:nvPr/>
          </p:nvGrpSpPr>
          <p:grpSpPr bwMode="auto">
            <a:xfrm>
              <a:off x="3408" y="1584"/>
              <a:ext cx="2256" cy="2400"/>
              <a:chOff x="3408" y="1584"/>
              <a:chExt cx="2256" cy="2400"/>
            </a:xfrm>
          </p:grpSpPr>
          <p:grpSp>
            <p:nvGrpSpPr>
              <p:cNvPr id="4" name="Group 4"/>
              <p:cNvGrpSpPr/>
              <p:nvPr/>
            </p:nvGrpSpPr>
            <p:grpSpPr bwMode="auto">
              <a:xfrm>
                <a:off x="3408" y="1584"/>
                <a:ext cx="2256" cy="2400"/>
                <a:chOff x="3408" y="1584"/>
                <a:chExt cx="2256" cy="2400"/>
              </a:xfrm>
            </p:grpSpPr>
            <p:sp>
              <p:nvSpPr>
                <p:cNvPr id="9221" name="Rectangle 5"/>
                <p:cNvSpPr>
                  <a:spLocks noChangeArrowheads="1"/>
                </p:cNvSpPr>
                <p:nvPr/>
              </p:nvSpPr>
              <p:spPr bwMode="auto">
                <a:xfrm>
                  <a:off x="3408" y="1584"/>
                  <a:ext cx="2256" cy="2400"/>
                </a:xfrm>
                <a:prstGeom prst="rect">
                  <a:avLst/>
                </a:prstGeom>
                <a:solidFill>
                  <a:schemeClr val="bg1"/>
                </a:solidFill>
                <a:ln w="9525">
                  <a:solidFill>
                    <a:schemeClr val="tx2"/>
                  </a:solidFill>
                  <a:miter lim="800000"/>
                  <a:headEnd type="none" w="sm" len="lg"/>
                  <a:tailEnd type="none" w="sm" len="lg"/>
                </a:ln>
                <a:effectLst/>
              </p:spPr>
              <p:txBody>
                <a:bodyPr wrap="none" anchor="ctr"/>
                <a:lstStyle/>
                <a:p>
                  <a:endParaRPr lang="zh-CN" altLang="en-US"/>
                </a:p>
              </p:txBody>
            </p:sp>
            <p:sp>
              <p:nvSpPr>
                <p:cNvPr id="9222" name="Freeform 6"/>
                <p:cNvSpPr/>
                <p:nvPr/>
              </p:nvSpPr>
              <p:spPr bwMode="auto">
                <a:xfrm>
                  <a:off x="3456" y="2880"/>
                  <a:ext cx="2183" cy="979"/>
                </a:xfrm>
                <a:custGeom>
                  <a:avLst/>
                  <a:gdLst/>
                  <a:ahLst/>
                  <a:cxnLst>
                    <a:cxn ang="0">
                      <a:pos x="254" y="375"/>
                    </a:cxn>
                    <a:cxn ang="0">
                      <a:pos x="647" y="54"/>
                    </a:cxn>
                    <a:cxn ang="0">
                      <a:pos x="1349" y="54"/>
                    </a:cxn>
                    <a:cxn ang="0">
                      <a:pos x="2099" y="378"/>
                    </a:cxn>
                    <a:cxn ang="0">
                      <a:pos x="1854" y="395"/>
                    </a:cxn>
                    <a:cxn ang="0">
                      <a:pos x="1217" y="596"/>
                    </a:cxn>
                    <a:cxn ang="0">
                      <a:pos x="594" y="690"/>
                    </a:cxn>
                    <a:cxn ang="0">
                      <a:pos x="231" y="801"/>
                    </a:cxn>
                    <a:cxn ang="0">
                      <a:pos x="18" y="959"/>
                    </a:cxn>
                    <a:cxn ang="0">
                      <a:pos x="120" y="682"/>
                    </a:cxn>
                    <a:cxn ang="0">
                      <a:pos x="254" y="375"/>
                    </a:cxn>
                  </a:cxnLst>
                  <a:rect l="0" t="0" r="r" b="b"/>
                  <a:pathLst>
                    <a:path w="2183" h="979">
                      <a:moveTo>
                        <a:pt x="254" y="375"/>
                      </a:moveTo>
                      <a:cubicBezTo>
                        <a:pt x="342" y="270"/>
                        <a:pt x="465" y="107"/>
                        <a:pt x="647" y="54"/>
                      </a:cubicBezTo>
                      <a:cubicBezTo>
                        <a:pt x="829" y="1"/>
                        <a:pt x="1107" y="0"/>
                        <a:pt x="1349" y="54"/>
                      </a:cubicBezTo>
                      <a:cubicBezTo>
                        <a:pt x="1591" y="108"/>
                        <a:pt x="2015" y="321"/>
                        <a:pt x="2099" y="378"/>
                      </a:cubicBezTo>
                      <a:cubicBezTo>
                        <a:pt x="2183" y="435"/>
                        <a:pt x="2001" y="359"/>
                        <a:pt x="1854" y="395"/>
                      </a:cubicBezTo>
                      <a:cubicBezTo>
                        <a:pt x="1707" y="431"/>
                        <a:pt x="1427" y="547"/>
                        <a:pt x="1217" y="596"/>
                      </a:cubicBezTo>
                      <a:cubicBezTo>
                        <a:pt x="1007" y="645"/>
                        <a:pt x="758" y="656"/>
                        <a:pt x="594" y="690"/>
                      </a:cubicBezTo>
                      <a:cubicBezTo>
                        <a:pt x="430" y="724"/>
                        <a:pt x="327" y="756"/>
                        <a:pt x="231" y="801"/>
                      </a:cubicBezTo>
                      <a:cubicBezTo>
                        <a:pt x="135" y="846"/>
                        <a:pt x="36" y="979"/>
                        <a:pt x="18" y="959"/>
                      </a:cubicBezTo>
                      <a:cubicBezTo>
                        <a:pt x="0" y="939"/>
                        <a:pt x="81" y="779"/>
                        <a:pt x="120" y="682"/>
                      </a:cubicBezTo>
                      <a:cubicBezTo>
                        <a:pt x="159" y="585"/>
                        <a:pt x="166" y="480"/>
                        <a:pt x="254" y="375"/>
                      </a:cubicBezTo>
                      <a:close/>
                    </a:path>
                  </a:pathLst>
                </a:custGeom>
                <a:gradFill rotWithShape="0">
                  <a:gsLst>
                    <a:gs pos="0">
                      <a:schemeClr val="bg1"/>
                    </a:gs>
                    <a:gs pos="100000">
                      <a:srgbClr val="C0C0C0"/>
                    </a:gs>
                  </a:gsLst>
                  <a:path path="rect">
                    <a:fillToRect l="50000" t="50000" r="50000" b="50000"/>
                  </a:path>
                </a:gradFill>
                <a:ln w="12700" cap="flat" cmpd="sng">
                  <a:solidFill>
                    <a:schemeClr val="tx1"/>
                  </a:solidFill>
                  <a:prstDash val="solid"/>
                  <a:round/>
                  <a:headEnd type="none" w="sm" len="lg"/>
                  <a:tailEnd type="none" w="sm" len="lg"/>
                </a:ln>
                <a:effectLst/>
              </p:spPr>
              <p:txBody>
                <a:bodyPr wrap="none"/>
                <a:lstStyle/>
                <a:p>
                  <a:endParaRPr lang="zh-CN" altLang="en-US"/>
                </a:p>
              </p:txBody>
            </p:sp>
          </p:grpSp>
          <p:grpSp>
            <p:nvGrpSpPr>
              <p:cNvPr id="5" name="Group 7"/>
              <p:cNvGrpSpPr/>
              <p:nvPr/>
            </p:nvGrpSpPr>
            <p:grpSpPr bwMode="auto">
              <a:xfrm>
                <a:off x="3504" y="2675"/>
                <a:ext cx="1811" cy="720"/>
                <a:chOff x="3504" y="2675"/>
                <a:chExt cx="1811" cy="720"/>
              </a:xfrm>
            </p:grpSpPr>
            <p:sp>
              <p:nvSpPr>
                <p:cNvPr id="9224" name="Text Box 8"/>
                <p:cNvSpPr txBox="1">
                  <a:spLocks noChangeArrowheads="1"/>
                </p:cNvSpPr>
                <p:nvPr/>
              </p:nvSpPr>
              <p:spPr bwMode="auto">
                <a:xfrm>
                  <a:off x="4032" y="2736"/>
                  <a:ext cx="272" cy="288"/>
                </a:xfrm>
                <a:prstGeom prst="rect">
                  <a:avLst/>
                </a:prstGeom>
                <a:noFill/>
                <a:ln w="9525">
                  <a:noFill/>
                  <a:miter lim="800000"/>
                </a:ln>
                <a:effectLst/>
              </p:spPr>
              <p:txBody>
                <a:bodyPr>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9225" name="Rectangle 9"/>
                <p:cNvSpPr>
                  <a:spLocks noChangeArrowheads="1"/>
                </p:cNvSpPr>
                <p:nvPr/>
              </p:nvSpPr>
              <p:spPr bwMode="auto">
                <a:xfrm>
                  <a:off x="3713" y="2867"/>
                  <a:ext cx="308"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 </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9226" name="Rectangle 10"/>
                <p:cNvSpPr>
                  <a:spLocks noChangeArrowheads="1"/>
                </p:cNvSpPr>
                <p:nvPr/>
              </p:nvSpPr>
              <p:spPr bwMode="auto">
                <a:xfrm>
                  <a:off x="4408" y="2675"/>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9227" name="Rectangle 11"/>
                <p:cNvSpPr>
                  <a:spLocks noChangeArrowheads="1"/>
                </p:cNvSpPr>
                <p:nvPr/>
              </p:nvSpPr>
              <p:spPr bwMode="auto">
                <a:xfrm>
                  <a:off x="3504" y="3107"/>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9228" name="Rectangle 12"/>
                <p:cNvSpPr>
                  <a:spLocks noChangeArrowheads="1"/>
                </p:cNvSpPr>
                <p:nvPr/>
              </p:nvSpPr>
              <p:spPr bwMode="auto">
                <a:xfrm>
                  <a:off x="5102" y="2867"/>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grpSp>
        </p:grpSp>
        <p:sp>
          <p:nvSpPr>
            <p:cNvPr id="9229" name="Rectangle 13"/>
            <p:cNvSpPr>
              <a:spLocks noChangeArrowheads="1"/>
            </p:cNvSpPr>
            <p:nvPr/>
          </p:nvSpPr>
          <p:spPr bwMode="auto">
            <a:xfrm>
              <a:off x="4758" y="2745"/>
              <a:ext cx="213" cy="288"/>
            </a:xfrm>
            <a:prstGeom prst="rect">
              <a:avLst/>
            </a:prstGeom>
            <a:noFill/>
            <a:ln w="9525">
              <a:noFill/>
              <a:miter lim="800000"/>
            </a:ln>
            <a:effectLst/>
          </p:spPr>
          <p:txBody>
            <a:bodyPr wrap="none">
              <a:spAutoFit/>
            </a:bodyPr>
            <a:lstStyle/>
            <a:p>
              <a:pPr algn="ct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grpSp>
      <p:grpSp>
        <p:nvGrpSpPr>
          <p:cNvPr id="6" name="Group 14"/>
          <p:cNvGrpSpPr/>
          <p:nvPr/>
        </p:nvGrpSpPr>
        <p:grpSpPr bwMode="auto">
          <a:xfrm>
            <a:off x="304800" y="1681163"/>
            <a:ext cx="620713" cy="4953000"/>
            <a:chOff x="192" y="720"/>
            <a:chExt cx="391" cy="3120"/>
          </a:xfrm>
        </p:grpSpPr>
        <p:sp>
          <p:nvSpPr>
            <p:cNvPr id="9231" name="Rectangle 15"/>
            <p:cNvSpPr>
              <a:spLocks noChangeArrowheads="1"/>
            </p:cNvSpPr>
            <p:nvPr/>
          </p:nvSpPr>
          <p:spPr bwMode="auto">
            <a:xfrm>
              <a:off x="192" y="720"/>
              <a:ext cx="384" cy="720"/>
            </a:xfrm>
            <a:prstGeom prst="rect">
              <a:avLst/>
            </a:prstGeom>
            <a:gradFill rotWithShape="0">
              <a:gsLst>
                <a:gs pos="0">
                  <a:schemeClr val="folHlink"/>
                </a:gs>
                <a:gs pos="50000">
                  <a:schemeClr val="folHlink">
                    <a:gamma/>
                    <a:tint val="0"/>
                    <a:invGamma/>
                  </a:schemeClr>
                </a:gs>
                <a:gs pos="100000">
                  <a:schemeClr val="folHlink"/>
                </a:gs>
              </a:gsLst>
              <a:lin ang="0" scaled="1"/>
            </a:gradFill>
            <a:ln w="19050">
              <a:solidFill>
                <a:srgbClr val="CC00CC"/>
              </a:solidFill>
              <a:miter lim="800000"/>
              <a:headEnd type="none" w="sm" len="lg"/>
              <a:tailEnd type="none" w="sm" len="lg"/>
            </a:ln>
            <a:effectLst/>
          </p:spPr>
          <p:txBody>
            <a:bodyPr wrap="none" anchor="ctr"/>
            <a:lstStyle/>
            <a:p>
              <a:endParaRPr lang="zh-CN" altLang="en-US"/>
            </a:p>
          </p:txBody>
        </p:sp>
        <p:sp>
          <p:nvSpPr>
            <p:cNvPr id="9232" name="AutoShape 16"/>
            <p:cNvSpPr>
              <a:spLocks noChangeArrowheads="1"/>
            </p:cNvSpPr>
            <p:nvPr/>
          </p:nvSpPr>
          <p:spPr bwMode="auto">
            <a:xfrm>
              <a:off x="240" y="1536"/>
              <a:ext cx="240" cy="576"/>
            </a:xfrm>
            <a:prstGeom prst="upDownArrow">
              <a:avLst>
                <a:gd name="adj1" fmla="val 54167"/>
                <a:gd name="adj2" fmla="val 58756"/>
              </a:avLst>
            </a:prstGeom>
            <a:gradFill rotWithShape="0">
              <a:gsLst>
                <a:gs pos="0">
                  <a:srgbClr val="0000FF"/>
                </a:gs>
                <a:gs pos="50000">
                  <a:schemeClr val="bg1"/>
                </a:gs>
                <a:gs pos="100000">
                  <a:srgbClr val="0000FF"/>
                </a:gs>
              </a:gsLst>
              <a:lin ang="5400000" scaled="1"/>
            </a:gradFill>
            <a:ln w="19050">
              <a:solidFill>
                <a:srgbClr val="0000FF"/>
              </a:solidFill>
              <a:miter lim="800000"/>
              <a:headEnd type="none" w="sm" len="lg"/>
              <a:tailEnd type="none" w="sm" len="lg"/>
            </a:ln>
            <a:effectLst/>
          </p:spPr>
          <p:txBody>
            <a:bodyPr wrap="none" anchor="ctr"/>
            <a:lstStyle/>
            <a:p>
              <a:endParaRPr lang="zh-CN" altLang="en-US"/>
            </a:p>
          </p:txBody>
        </p:sp>
        <p:sp>
          <p:nvSpPr>
            <p:cNvPr id="9233" name="Text Box 17"/>
            <p:cNvSpPr txBox="1">
              <a:spLocks noChangeArrowheads="1"/>
            </p:cNvSpPr>
            <p:nvPr/>
          </p:nvSpPr>
          <p:spPr bwMode="auto">
            <a:xfrm>
              <a:off x="195" y="2160"/>
              <a:ext cx="388" cy="1680"/>
            </a:xfrm>
            <a:prstGeom prst="rect">
              <a:avLst/>
            </a:prstGeom>
            <a:gradFill rotWithShape="0">
              <a:gsLst>
                <a:gs pos="0">
                  <a:schemeClr val="folHlink"/>
                </a:gs>
                <a:gs pos="50000">
                  <a:schemeClr val="folHlink">
                    <a:gamma/>
                    <a:tint val="0"/>
                    <a:invGamma/>
                  </a:schemeClr>
                </a:gs>
                <a:gs pos="100000">
                  <a:schemeClr val="folHlink"/>
                </a:gs>
              </a:gsLst>
              <a:lin ang="0" scaled="1"/>
            </a:gradFill>
            <a:ln w="19050">
              <a:solidFill>
                <a:srgbClr val="CC00CC"/>
              </a:solidFill>
              <a:miter lim="800000"/>
              <a:headEnd type="none" w="sm" len="lg"/>
              <a:tailEnd type="none" w="sm" len="lg"/>
            </a:ln>
            <a:effectLst/>
          </p:spPr>
          <p:txBody>
            <a:bodyPr vert="eaVert">
              <a:spAutoFit/>
            </a:bodyPr>
            <a:lstStyle/>
            <a:p>
              <a:pPr algn="ctr">
                <a:spcBef>
                  <a:spcPct val="50000"/>
                </a:spcBef>
              </a:pPr>
              <a:r>
                <a:rPr lang="zh-CN" altLang="en-US" sz="2800" dirty="0">
                  <a:solidFill>
                    <a:srgbClr val="1C1C1C"/>
                  </a:solidFill>
                  <a:latin typeface="黑体" panose="02010609060101010101" pitchFamily="2" charset="-122"/>
                  <a:ea typeface="黑体" panose="02010609060101010101" pitchFamily="2" charset="-122"/>
                </a:rPr>
                <a:t>导体是等势体</a:t>
              </a:r>
              <a:endParaRPr lang="zh-CN" altLang="en-US" sz="2800" dirty="0">
                <a:solidFill>
                  <a:srgbClr val="1C1C1C"/>
                </a:solidFill>
                <a:latin typeface="黑体" panose="02010609060101010101" pitchFamily="2" charset="-122"/>
                <a:ea typeface="黑体" panose="02010609060101010101" pitchFamily="2" charset="-122"/>
              </a:endParaRPr>
            </a:p>
          </p:txBody>
        </p:sp>
      </p:grpSp>
      <p:grpSp>
        <p:nvGrpSpPr>
          <p:cNvPr id="7" name="Group 18"/>
          <p:cNvGrpSpPr/>
          <p:nvPr/>
        </p:nvGrpSpPr>
        <p:grpSpPr bwMode="auto">
          <a:xfrm>
            <a:off x="6327775" y="2971800"/>
            <a:ext cx="2435225" cy="2251075"/>
            <a:chOff x="4032" y="1551"/>
            <a:chExt cx="1534" cy="1418"/>
          </a:xfrm>
        </p:grpSpPr>
        <p:sp>
          <p:nvSpPr>
            <p:cNvPr id="9235" name="Line 19"/>
            <p:cNvSpPr>
              <a:spLocks noChangeShapeType="1"/>
            </p:cNvSpPr>
            <p:nvPr/>
          </p:nvSpPr>
          <p:spPr bwMode="auto">
            <a:xfrm>
              <a:off x="4416" y="2880"/>
              <a:ext cx="864" cy="0"/>
            </a:xfrm>
            <a:prstGeom prst="line">
              <a:avLst/>
            </a:prstGeom>
            <a:noFill/>
            <a:ln w="12700">
              <a:solidFill>
                <a:srgbClr val="0000FF"/>
              </a:solidFill>
              <a:round/>
              <a:tailEnd type="triangle" w="sm" len="lg"/>
            </a:ln>
            <a:effectLst/>
          </p:spPr>
          <p:txBody>
            <a:bodyPr wrap="none" anchor="ctr"/>
            <a:lstStyle/>
            <a:p>
              <a:endParaRPr lang="zh-CN" altLang="en-US"/>
            </a:p>
          </p:txBody>
        </p:sp>
        <p:sp>
          <p:nvSpPr>
            <p:cNvPr id="9236" name="Line 20"/>
            <p:cNvSpPr>
              <a:spLocks noChangeShapeType="1"/>
            </p:cNvSpPr>
            <p:nvPr/>
          </p:nvSpPr>
          <p:spPr bwMode="auto">
            <a:xfrm flipV="1">
              <a:off x="4416" y="1920"/>
              <a:ext cx="0" cy="960"/>
            </a:xfrm>
            <a:prstGeom prst="line">
              <a:avLst/>
            </a:prstGeom>
            <a:noFill/>
            <a:ln w="12700">
              <a:solidFill>
                <a:srgbClr val="0000FF"/>
              </a:solidFill>
              <a:round/>
              <a:headEnd type="none" w="sm" len="lg"/>
              <a:tailEnd type="triangle" w="sm" len="lg"/>
            </a:ln>
            <a:effectLst/>
          </p:spPr>
          <p:txBody>
            <a:bodyPr wrap="none"/>
            <a:lstStyle/>
            <a:p>
              <a:endParaRPr lang="zh-CN" altLang="en-US"/>
            </a:p>
          </p:txBody>
        </p:sp>
        <p:graphicFrame>
          <p:nvGraphicFramePr>
            <p:cNvPr id="9237" name="Object 21"/>
            <p:cNvGraphicFramePr>
              <a:graphicFrameLocks noChangeAspect="1"/>
            </p:cNvGraphicFramePr>
            <p:nvPr/>
          </p:nvGraphicFramePr>
          <p:xfrm>
            <a:off x="4032" y="1551"/>
            <a:ext cx="396" cy="521"/>
          </p:xfrm>
          <a:graphic>
            <a:graphicData uri="http://schemas.openxmlformats.org/presentationml/2006/ole">
              <mc:AlternateContent xmlns:mc="http://schemas.openxmlformats.org/markup-compatibility/2006">
                <mc:Choice xmlns:v="urn:schemas-microsoft-com:vml" Requires="v">
                  <p:oleObj spid="_x0000_s3362" name="Equation" r:id="rId1" imgW="3396615" imgH="4441190" progId="Equation.3">
                    <p:embed/>
                  </p:oleObj>
                </mc:Choice>
                <mc:Fallback>
                  <p:oleObj name="Equation" r:id="rId1" imgW="3396615" imgH="4441190" progId="Equation.3">
                    <p:embed/>
                    <p:pic>
                      <p:nvPicPr>
                        <p:cNvPr id="0" name="Picture 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 y="1551"/>
                          <a:ext cx="396" cy="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38" name="Object 22"/>
            <p:cNvGraphicFramePr>
              <a:graphicFrameLocks noChangeAspect="1"/>
            </p:cNvGraphicFramePr>
            <p:nvPr/>
          </p:nvGraphicFramePr>
          <p:xfrm>
            <a:off x="5169" y="2448"/>
            <a:ext cx="397" cy="521"/>
          </p:xfrm>
          <a:graphic>
            <a:graphicData uri="http://schemas.openxmlformats.org/presentationml/2006/ole">
              <mc:AlternateContent xmlns:mc="http://schemas.openxmlformats.org/markup-compatibility/2006">
                <mc:Choice xmlns:v="urn:schemas-microsoft-com:vml" Requires="v">
                  <p:oleObj spid="_x0000_s3363" name="Equation" r:id="rId3" imgW="3396615" imgH="4441190" progId="Equation.3">
                    <p:embed/>
                  </p:oleObj>
                </mc:Choice>
                <mc:Fallback>
                  <p:oleObj name="Equation" r:id="rId3" imgW="3396615" imgH="4441190" progId="Equation.3">
                    <p:embed/>
                    <p:pic>
                      <p:nvPicPr>
                        <p:cNvPr id="0" name="Picture 1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 y="2448"/>
                          <a:ext cx="397" cy="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240" name="Text Box 24"/>
          <p:cNvSpPr txBox="1">
            <a:spLocks noChangeArrowheads="1"/>
          </p:cNvSpPr>
          <p:nvPr/>
        </p:nvSpPr>
        <p:spPr bwMode="auto">
          <a:xfrm>
            <a:off x="76200" y="1681163"/>
            <a:ext cx="9525000" cy="1160462"/>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1</a:t>
            </a:r>
            <a:r>
              <a:rPr lang="zh-CN" altLang="en-US" sz="2800" dirty="0">
                <a:latin typeface="黑体" panose="02010609060101010101" pitchFamily="2" charset="-122"/>
                <a:ea typeface="黑体" panose="02010609060101010101" pitchFamily="2" charset="-122"/>
              </a:rPr>
              <a:t>）导体内部任何一点处的电场强度为零；</a:t>
            </a:r>
            <a:endParaRPr lang="zh-CN" altLang="en-US" sz="2800" dirty="0">
              <a:latin typeface="黑体" panose="02010609060101010101" pitchFamily="2" charset="-122"/>
              <a:ea typeface="黑体" panose="02010609060101010101" pitchFamily="2" charset="-122"/>
            </a:endParaRPr>
          </a:p>
          <a:p>
            <a:pPr>
              <a:spcBef>
                <a:spcPct val="50000"/>
              </a:spcBef>
            </a:pPr>
            <a:r>
              <a:rPr lang="zh-CN" altLang="en-US" sz="2800" dirty="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2</a:t>
            </a:r>
            <a:r>
              <a:rPr lang="zh-CN" altLang="en-US" sz="2800" dirty="0">
                <a:latin typeface="黑体" panose="02010609060101010101" pitchFamily="2" charset="-122"/>
                <a:ea typeface="黑体" panose="02010609060101010101" pitchFamily="2" charset="-122"/>
              </a:rPr>
              <a:t>）导体表面处的电场强度的方向</a:t>
            </a:r>
            <a:r>
              <a:rPr lang="en-US" altLang="zh-CN" sz="2800" dirty="0">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都与导体表面垂直</a:t>
            </a:r>
            <a:r>
              <a:rPr lang="en-US" altLang="zh-CN" sz="2800" dirty="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p:txBody>
      </p:sp>
      <p:grpSp>
        <p:nvGrpSpPr>
          <p:cNvPr id="8" name="Group 25"/>
          <p:cNvGrpSpPr/>
          <p:nvPr/>
        </p:nvGrpSpPr>
        <p:grpSpPr bwMode="auto">
          <a:xfrm>
            <a:off x="6911975" y="3775075"/>
            <a:ext cx="936625" cy="1308100"/>
            <a:chOff x="4402" y="2064"/>
            <a:chExt cx="590" cy="824"/>
          </a:xfrm>
        </p:grpSpPr>
        <p:grpSp>
          <p:nvGrpSpPr>
            <p:cNvPr id="9" name="Group 26"/>
            <p:cNvGrpSpPr/>
            <p:nvPr/>
          </p:nvGrpSpPr>
          <p:grpSpPr bwMode="auto">
            <a:xfrm>
              <a:off x="4417" y="2064"/>
              <a:ext cx="335" cy="816"/>
              <a:chOff x="4417" y="2064"/>
              <a:chExt cx="335" cy="816"/>
            </a:xfrm>
          </p:grpSpPr>
          <p:sp>
            <p:nvSpPr>
              <p:cNvPr id="9243" name="Line 27"/>
              <p:cNvSpPr>
                <a:spLocks noChangeShapeType="1"/>
              </p:cNvSpPr>
              <p:nvPr/>
            </p:nvSpPr>
            <p:spPr bwMode="auto">
              <a:xfrm flipV="1">
                <a:off x="4417" y="2208"/>
                <a:ext cx="0" cy="672"/>
              </a:xfrm>
              <a:prstGeom prst="line">
                <a:avLst/>
              </a:prstGeom>
              <a:noFill/>
              <a:ln w="38100">
                <a:solidFill>
                  <a:srgbClr val="FF0000"/>
                </a:solidFill>
                <a:round/>
                <a:tailEnd type="triangle" w="sm" len="lg"/>
              </a:ln>
              <a:effectLst/>
            </p:spPr>
            <p:txBody>
              <a:bodyPr wrap="none" anchor="ctr"/>
              <a:lstStyle/>
              <a:p>
                <a:endParaRPr lang="zh-CN" altLang="en-US"/>
              </a:p>
            </p:txBody>
          </p:sp>
          <p:graphicFrame>
            <p:nvGraphicFramePr>
              <p:cNvPr id="9244" name="Object 28"/>
              <p:cNvGraphicFramePr>
                <a:graphicFrameLocks noChangeAspect="1"/>
              </p:cNvGraphicFramePr>
              <p:nvPr/>
            </p:nvGraphicFramePr>
            <p:xfrm>
              <a:off x="4465" y="2064"/>
              <a:ext cx="287" cy="355"/>
            </p:xfrm>
            <a:graphic>
              <a:graphicData uri="http://schemas.openxmlformats.org/presentationml/2006/ole">
                <mc:AlternateContent xmlns:mc="http://schemas.openxmlformats.org/markup-compatibility/2006">
                  <mc:Choice xmlns:v="urn:schemas-microsoft-com:vml" Requires="v">
                    <p:oleObj spid="_x0000_s3364" name="Equation" r:id="rId5" imgW="4441190" imgH="5486400" progId="Equation.3">
                      <p:embed/>
                    </p:oleObj>
                  </mc:Choice>
                  <mc:Fallback>
                    <p:oleObj name="Equation" r:id="rId5" imgW="4441190" imgH="5486400" progId="Equation.3">
                      <p:embed/>
                      <p:pic>
                        <p:nvPicPr>
                          <p:cNvPr id="0" name="Picture 8"/>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5" y="2064"/>
                            <a:ext cx="287" cy="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29"/>
            <p:cNvGrpSpPr/>
            <p:nvPr/>
          </p:nvGrpSpPr>
          <p:grpSpPr bwMode="auto">
            <a:xfrm>
              <a:off x="4402" y="2496"/>
              <a:ext cx="590" cy="392"/>
              <a:chOff x="4402" y="2496"/>
              <a:chExt cx="590" cy="392"/>
            </a:xfrm>
          </p:grpSpPr>
          <p:sp>
            <p:nvSpPr>
              <p:cNvPr id="9246" name="Line 30"/>
              <p:cNvSpPr>
                <a:spLocks noChangeShapeType="1"/>
              </p:cNvSpPr>
              <p:nvPr/>
            </p:nvSpPr>
            <p:spPr bwMode="auto">
              <a:xfrm flipV="1">
                <a:off x="4402" y="2880"/>
                <a:ext cx="398" cy="8"/>
              </a:xfrm>
              <a:prstGeom prst="line">
                <a:avLst/>
              </a:prstGeom>
              <a:noFill/>
              <a:ln w="38100">
                <a:solidFill>
                  <a:srgbClr val="009900"/>
                </a:solidFill>
                <a:round/>
                <a:tailEnd type="triangle" w="sm" len="lg"/>
              </a:ln>
              <a:effectLst/>
            </p:spPr>
            <p:txBody>
              <a:bodyPr wrap="none" anchor="ctr"/>
              <a:lstStyle/>
              <a:p>
                <a:endParaRPr lang="zh-CN" altLang="en-US"/>
              </a:p>
            </p:txBody>
          </p:sp>
          <p:graphicFrame>
            <p:nvGraphicFramePr>
              <p:cNvPr id="9247" name="Object 31"/>
              <p:cNvGraphicFramePr>
                <a:graphicFrameLocks noChangeAspect="1"/>
              </p:cNvGraphicFramePr>
              <p:nvPr/>
            </p:nvGraphicFramePr>
            <p:xfrm>
              <a:off x="4656" y="2496"/>
              <a:ext cx="336" cy="336"/>
            </p:xfrm>
            <a:graphic>
              <a:graphicData uri="http://schemas.openxmlformats.org/presentationml/2006/ole">
                <mc:AlternateContent xmlns:mc="http://schemas.openxmlformats.org/markup-compatibility/2006">
                  <mc:Choice xmlns:v="urn:schemas-microsoft-com:vml" Requires="v">
                    <p:oleObj spid="_x0000_s3365" name="Equation" r:id="rId7" imgW="6009005" imgH="6009005" progId="Equation.3">
                      <p:embed/>
                    </p:oleObj>
                  </mc:Choice>
                  <mc:Fallback>
                    <p:oleObj name="Equation" r:id="rId7" imgW="6009005" imgH="6009005" progId="Equation.3">
                      <p:embed/>
                      <p:pic>
                        <p:nvPicPr>
                          <p:cNvPr id="0" name="Picture 7"/>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 y="2496"/>
                            <a:ext cx="33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9248" name="Text Box 32"/>
          <p:cNvSpPr txBox="1">
            <a:spLocks noChangeArrowheads="1"/>
          </p:cNvSpPr>
          <p:nvPr/>
        </p:nvSpPr>
        <p:spPr bwMode="auto">
          <a:xfrm>
            <a:off x="1524000" y="3205163"/>
            <a:ext cx="3886200" cy="519112"/>
          </a:xfrm>
          <a:prstGeom prst="rect">
            <a:avLst/>
          </a:prstGeom>
          <a:noFill/>
          <a:ln w="12700">
            <a:noFill/>
            <a:miter lim="800000"/>
          </a:ln>
          <a:effectLst/>
        </p:spPr>
        <p:txBody>
          <a:bodyPr>
            <a:spAutoFit/>
          </a:bodyPr>
          <a:lstStyle/>
          <a:p>
            <a:pPr>
              <a:spcBef>
                <a:spcPct val="50000"/>
              </a:spcBef>
              <a:buClr>
                <a:srgbClr val="0000FF"/>
              </a:buClr>
              <a:buFont typeface="Wingdings" panose="05000000000000000000" pitchFamily="2" charset="2"/>
              <a:buChar char="Ø"/>
            </a:pPr>
            <a:r>
              <a:rPr lang="en-US" altLang="zh-CN" sz="2800" dirty="0">
                <a:latin typeface="黑体" panose="02010609060101010101" pitchFamily="2" charset="-122"/>
                <a:ea typeface="黑体" panose="02010609060101010101" pitchFamily="2" charset="-122"/>
              </a:rPr>
              <a:t> </a:t>
            </a:r>
            <a:r>
              <a:rPr lang="zh-CN" altLang="en-US" sz="2800" dirty="0">
                <a:latin typeface="黑体" panose="02010609060101010101" pitchFamily="2" charset="-122"/>
                <a:ea typeface="黑体" panose="02010609060101010101" pitchFamily="2" charset="-122"/>
              </a:rPr>
              <a:t>导体表面是等势面</a:t>
            </a:r>
            <a:endParaRPr lang="zh-CN" altLang="en-US" sz="2800" dirty="0">
              <a:latin typeface="黑体" panose="02010609060101010101" pitchFamily="2" charset="-122"/>
              <a:ea typeface="黑体" panose="02010609060101010101" pitchFamily="2" charset="-122"/>
            </a:endParaRPr>
          </a:p>
        </p:txBody>
      </p:sp>
      <p:graphicFrame>
        <p:nvGraphicFramePr>
          <p:cNvPr id="9249" name="Object 33"/>
          <p:cNvGraphicFramePr>
            <a:graphicFrameLocks noChangeAspect="1"/>
          </p:cNvGraphicFramePr>
          <p:nvPr/>
        </p:nvGraphicFramePr>
        <p:xfrm>
          <a:off x="1331913" y="4452938"/>
          <a:ext cx="3925887" cy="581025"/>
        </p:xfrm>
        <a:graphic>
          <a:graphicData uri="http://schemas.openxmlformats.org/presentationml/2006/ole">
            <mc:AlternateContent xmlns:mc="http://schemas.openxmlformats.org/markup-compatibility/2006">
              <mc:Choice xmlns:v="urn:schemas-microsoft-com:vml" Requires="v">
                <p:oleObj spid="_x0000_s3366" name="Equation" r:id="rId9" imgW="1955800" imgH="292100" progId="Equation.3">
                  <p:embed/>
                </p:oleObj>
              </mc:Choice>
              <mc:Fallback>
                <p:oleObj name="Equation" r:id="rId9" imgW="1955800" imgH="292100" progId="Equation.3">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4452938"/>
                        <a:ext cx="3925887"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50" name="Text Box 34"/>
          <p:cNvSpPr txBox="1">
            <a:spLocks noChangeArrowheads="1"/>
          </p:cNvSpPr>
          <p:nvPr/>
        </p:nvSpPr>
        <p:spPr bwMode="auto">
          <a:xfrm>
            <a:off x="1524000" y="5262563"/>
            <a:ext cx="4038600" cy="519112"/>
          </a:xfrm>
          <a:prstGeom prst="rect">
            <a:avLst/>
          </a:prstGeom>
          <a:noFill/>
          <a:ln w="12700">
            <a:noFill/>
            <a:miter lim="800000"/>
          </a:ln>
          <a:effectLst/>
        </p:spPr>
        <p:txBody>
          <a:bodyPr>
            <a:spAutoFit/>
          </a:bodyPr>
          <a:lstStyle/>
          <a:p>
            <a:pPr>
              <a:spcBef>
                <a:spcPct val="50000"/>
              </a:spcBef>
              <a:buClr>
                <a:srgbClr val="0000FF"/>
              </a:buClr>
              <a:buFont typeface="Wingdings" panose="05000000000000000000" pitchFamily="2" charset="2"/>
              <a:buChar char="Ø"/>
            </a:pPr>
            <a:r>
              <a:rPr lang="en-US" altLang="zh-CN" sz="2800" dirty="0">
                <a:latin typeface="黑体" panose="02010609060101010101" pitchFamily="2" charset="-122"/>
                <a:ea typeface="黑体" panose="02010609060101010101" pitchFamily="2" charset="-122"/>
              </a:rPr>
              <a:t> </a:t>
            </a:r>
            <a:r>
              <a:rPr lang="zh-CN" altLang="en-US" sz="2800" dirty="0">
                <a:latin typeface="黑体" panose="02010609060101010101" pitchFamily="2" charset="-122"/>
                <a:ea typeface="黑体" panose="02010609060101010101" pitchFamily="2" charset="-122"/>
              </a:rPr>
              <a:t>导体内部电势相等</a:t>
            </a:r>
            <a:endParaRPr lang="zh-CN" altLang="en-US" sz="2800" dirty="0">
              <a:latin typeface="黑体" panose="02010609060101010101" pitchFamily="2" charset="-122"/>
              <a:ea typeface="黑体" panose="02010609060101010101" pitchFamily="2" charset="-122"/>
            </a:endParaRPr>
          </a:p>
        </p:txBody>
      </p:sp>
      <p:graphicFrame>
        <p:nvGraphicFramePr>
          <p:cNvPr id="9251" name="Object 35"/>
          <p:cNvGraphicFramePr>
            <a:graphicFrameLocks noChangeAspect="1"/>
          </p:cNvGraphicFramePr>
          <p:nvPr/>
        </p:nvGraphicFramePr>
        <p:xfrm>
          <a:off x="1524000" y="5832475"/>
          <a:ext cx="3810000" cy="949325"/>
        </p:xfrm>
        <a:graphic>
          <a:graphicData uri="http://schemas.openxmlformats.org/presentationml/2006/ole">
            <mc:AlternateContent xmlns:mc="http://schemas.openxmlformats.org/markup-compatibility/2006">
              <mc:Choice xmlns:v="urn:schemas-microsoft-com:vml" Requires="v">
                <p:oleObj spid="_x0000_s3367" name="Equation" r:id="rId11" imgW="1167765" imgH="292100" progId="Equation.3">
                  <p:embed/>
                </p:oleObj>
              </mc:Choice>
              <mc:Fallback>
                <p:oleObj name="Equation" r:id="rId11" imgW="1167765" imgH="292100" progId="Equation.3">
                  <p:embed/>
                  <p:pic>
                    <p:nvPicPr>
                      <p:cNvPr id="0"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5832475"/>
                        <a:ext cx="381000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52" name="Object 36"/>
          <p:cNvGraphicFramePr>
            <a:graphicFrameLocks noChangeAspect="1"/>
          </p:cNvGraphicFramePr>
          <p:nvPr/>
        </p:nvGraphicFramePr>
        <p:xfrm>
          <a:off x="2151063" y="3778250"/>
          <a:ext cx="1887537" cy="569913"/>
        </p:xfrm>
        <a:graphic>
          <a:graphicData uri="http://schemas.openxmlformats.org/presentationml/2006/ole">
            <mc:AlternateContent xmlns:mc="http://schemas.openxmlformats.org/markup-compatibility/2006">
              <mc:Choice xmlns:v="urn:schemas-microsoft-com:vml" Requires="v">
                <p:oleObj spid="_x0000_s3368" name="Equation" r:id="rId13" imgW="965200" imgH="292100" progId="Equation.3">
                  <p:embed/>
                </p:oleObj>
              </mc:Choice>
              <mc:Fallback>
                <p:oleObj name="Equation" r:id="rId13" imgW="965200" imgH="292100" progId="Equation.3">
                  <p:embed/>
                  <p:pic>
                    <p:nvPicPr>
                      <p:cNvPr id="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1063" y="3778250"/>
                        <a:ext cx="1887537"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37"/>
          <p:cNvGrpSpPr/>
          <p:nvPr/>
        </p:nvGrpSpPr>
        <p:grpSpPr bwMode="auto">
          <a:xfrm>
            <a:off x="5749925" y="5491163"/>
            <a:ext cx="2174875" cy="768350"/>
            <a:chOff x="3670" y="3072"/>
            <a:chExt cx="1370" cy="484"/>
          </a:xfrm>
        </p:grpSpPr>
        <p:sp>
          <p:nvSpPr>
            <p:cNvPr id="9254" name="Arc 38"/>
            <p:cNvSpPr/>
            <p:nvPr/>
          </p:nvSpPr>
          <p:spPr bwMode="auto">
            <a:xfrm flipV="1">
              <a:off x="3984" y="3216"/>
              <a:ext cx="768" cy="144"/>
            </a:xfrm>
            <a:custGeom>
              <a:avLst/>
              <a:gdLst>
                <a:gd name="G0" fmla="+- 0 0 0"/>
                <a:gd name="G1" fmla="+- 21600 0 0"/>
                <a:gd name="G2" fmla="+- 21600 0 0"/>
                <a:gd name="T0" fmla="*/ 0 w 21153"/>
                <a:gd name="T1" fmla="*/ 0 h 21600"/>
                <a:gd name="T2" fmla="*/ 21153 w 21153"/>
                <a:gd name="T3" fmla="*/ 17227 h 21600"/>
                <a:gd name="T4" fmla="*/ 0 w 21153"/>
                <a:gd name="T5" fmla="*/ 21600 h 21600"/>
              </a:gdLst>
              <a:ahLst/>
              <a:cxnLst>
                <a:cxn ang="0">
                  <a:pos x="T0" y="T1"/>
                </a:cxn>
                <a:cxn ang="0">
                  <a:pos x="T2" y="T3"/>
                </a:cxn>
                <a:cxn ang="0">
                  <a:pos x="T4" y="T5"/>
                </a:cxn>
              </a:cxnLst>
              <a:rect l="0" t="0" r="r" b="b"/>
              <a:pathLst>
                <a:path w="21153" h="21600" fill="none" extrusionOk="0">
                  <a:moveTo>
                    <a:pt x="-1" y="0"/>
                  </a:moveTo>
                  <a:cubicBezTo>
                    <a:pt x="10243" y="0"/>
                    <a:pt x="19078" y="7195"/>
                    <a:pt x="21152" y="17227"/>
                  </a:cubicBezTo>
                </a:path>
                <a:path w="21153" h="21600" stroke="0" extrusionOk="0">
                  <a:moveTo>
                    <a:pt x="-1" y="0"/>
                  </a:moveTo>
                  <a:cubicBezTo>
                    <a:pt x="10243" y="0"/>
                    <a:pt x="19078" y="7195"/>
                    <a:pt x="21152" y="17227"/>
                  </a:cubicBezTo>
                  <a:lnTo>
                    <a:pt x="0" y="21600"/>
                  </a:lnTo>
                  <a:close/>
                </a:path>
              </a:pathLst>
            </a:custGeom>
            <a:noFill/>
            <a:ln w="28575">
              <a:solidFill>
                <a:srgbClr val="CC00CC"/>
              </a:solidFill>
              <a:round/>
            </a:ln>
            <a:effectLst/>
          </p:spPr>
          <p:txBody>
            <a:bodyPr wrap="none" anchor="ctr"/>
            <a:lstStyle/>
            <a:p>
              <a:endParaRPr lang="zh-CN" altLang="en-US"/>
            </a:p>
          </p:txBody>
        </p:sp>
        <p:graphicFrame>
          <p:nvGraphicFramePr>
            <p:cNvPr id="9255" name="Object 39"/>
            <p:cNvGraphicFramePr>
              <a:graphicFrameLocks noChangeAspect="1"/>
            </p:cNvGraphicFramePr>
            <p:nvPr/>
          </p:nvGraphicFramePr>
          <p:xfrm>
            <a:off x="3670" y="3216"/>
            <a:ext cx="314" cy="340"/>
          </p:xfrm>
          <a:graphic>
            <a:graphicData uri="http://schemas.openxmlformats.org/presentationml/2006/ole">
              <mc:AlternateContent xmlns:mc="http://schemas.openxmlformats.org/markup-compatibility/2006">
                <mc:Choice xmlns:v="urn:schemas-microsoft-com:vml" Requires="v">
                  <p:oleObj spid="_x0000_s3369" name="Equation" r:id="rId15" imgW="3134995" imgH="3396615" progId="Equation.3">
                    <p:embed/>
                  </p:oleObj>
                </mc:Choice>
                <mc:Fallback>
                  <p:oleObj name="Equation" r:id="rId15" imgW="3134995" imgH="3396615" progId="Equation.3">
                    <p:embed/>
                    <p:pic>
                      <p:nvPicPr>
                        <p:cNvPr id="0"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70" y="3216"/>
                          <a:ext cx="314"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56" name="Object 40"/>
            <p:cNvGraphicFramePr>
              <a:graphicFrameLocks noChangeAspect="1"/>
            </p:cNvGraphicFramePr>
            <p:nvPr/>
          </p:nvGraphicFramePr>
          <p:xfrm>
            <a:off x="4726" y="3072"/>
            <a:ext cx="314" cy="340"/>
          </p:xfrm>
          <a:graphic>
            <a:graphicData uri="http://schemas.openxmlformats.org/presentationml/2006/ole">
              <mc:AlternateContent xmlns:mc="http://schemas.openxmlformats.org/markup-compatibility/2006">
                <mc:Choice xmlns:v="urn:schemas-microsoft-com:vml" Requires="v">
                  <p:oleObj spid="_x0000_s3370" name="Equation" r:id="rId17" imgW="3134995" imgH="3396615" progId="Equation.3">
                    <p:embed/>
                  </p:oleObj>
                </mc:Choice>
                <mc:Fallback>
                  <p:oleObj name="Equation" r:id="rId17" imgW="3134995" imgH="3396615" progId="Equation.3">
                    <p:embed/>
                    <p:pic>
                      <p:nvPicPr>
                        <p:cNvPr id="0"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26" y="3072"/>
                          <a:ext cx="314"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257" name="AutoShape 41"/>
          <p:cNvSpPr/>
          <p:nvPr/>
        </p:nvSpPr>
        <p:spPr bwMode="auto">
          <a:xfrm>
            <a:off x="1066800" y="3357563"/>
            <a:ext cx="304800" cy="3200400"/>
          </a:xfrm>
          <a:prstGeom prst="leftBrace">
            <a:avLst>
              <a:gd name="adj1" fmla="val 87500"/>
              <a:gd name="adj2" fmla="val 48782"/>
            </a:avLst>
          </a:prstGeom>
          <a:noFill/>
          <a:ln w="28575">
            <a:solidFill>
              <a:srgbClr val="FF0000"/>
            </a:solidFill>
            <a:round/>
            <a:headEnd type="none" w="sm" len="lg"/>
            <a:tailEnd type="none" w="sm" len="lg"/>
          </a:ln>
          <a:effectLst/>
        </p:spPr>
        <p:txBody>
          <a:bodyPr wrap="none" anchor="ctr"/>
          <a:lstStyle/>
          <a:p>
            <a:endParaRPr lang="zh-CN" altLang="en-US"/>
          </a:p>
        </p:txBody>
      </p:sp>
      <p:sp>
        <p:nvSpPr>
          <p:cNvPr id="9258" name="Rectangle 42"/>
          <p:cNvSpPr>
            <a:spLocks noChangeArrowheads="1"/>
          </p:cNvSpPr>
          <p:nvPr/>
        </p:nvSpPr>
        <p:spPr bwMode="auto">
          <a:xfrm>
            <a:off x="453162" y="990600"/>
            <a:ext cx="2518638" cy="523220"/>
          </a:xfrm>
          <a:prstGeom prst="rect">
            <a:avLst/>
          </a:prstGeom>
          <a:noFill/>
          <a:ln w="9525">
            <a:noFill/>
            <a:miter lim="800000"/>
          </a:ln>
          <a:effectLst/>
        </p:spPr>
        <p:txBody>
          <a:bodyPr wrap="none">
            <a:spAutoFit/>
          </a:bodyPr>
          <a:lstStyle/>
          <a:p>
            <a:r>
              <a:rPr kumimoji="1" lang="en-US" altLang="zh-CN" sz="2800" dirty="0" smtClean="0">
                <a:solidFill>
                  <a:srgbClr val="FF0000"/>
                </a:solidFill>
                <a:latin typeface="黑体" panose="02010609060101010101" pitchFamily="2" charset="-122"/>
                <a:ea typeface="黑体" panose="02010609060101010101" pitchFamily="2" charset="-122"/>
              </a:rPr>
              <a:t> </a:t>
            </a:r>
            <a:r>
              <a:rPr kumimoji="1" lang="zh-CN" altLang="en-US" sz="2800" dirty="0" smtClean="0">
                <a:solidFill>
                  <a:srgbClr val="FF0000"/>
                </a:solidFill>
                <a:latin typeface="黑体" panose="02010609060101010101" pitchFamily="2" charset="-122"/>
                <a:ea typeface="黑体" panose="02010609060101010101" pitchFamily="2" charset="-122"/>
              </a:rPr>
              <a:t>静电平衡</a:t>
            </a:r>
            <a:r>
              <a:rPr kumimoji="1" lang="zh-CN" altLang="en-US" sz="2800" dirty="0">
                <a:solidFill>
                  <a:srgbClr val="FF0000"/>
                </a:solidFill>
                <a:latin typeface="黑体" panose="02010609060101010101" pitchFamily="2" charset="-122"/>
                <a:ea typeface="黑体" panose="02010609060101010101" pitchFamily="2" charset="-122"/>
              </a:rPr>
              <a:t>性质</a:t>
            </a:r>
            <a:endParaRPr kumimoji="1" lang="zh-CN" altLang="en-US" sz="2800" dirty="0">
              <a:solidFill>
                <a:srgbClr val="FF0000"/>
              </a:solidFill>
              <a:latin typeface="黑体" panose="02010609060101010101" pitchFamily="2" charset="-122"/>
              <a:ea typeface="黑体" panose="02010609060101010101" pitchFamily="2" charset="-122"/>
            </a:endParaRPr>
          </a:p>
        </p:txBody>
      </p:sp>
      <p:sp>
        <p:nvSpPr>
          <p:cNvPr id="42" name="Text Box 104"/>
          <p:cNvSpPr txBox="1">
            <a:spLocks noChangeArrowheads="1"/>
          </p:cNvSpPr>
          <p:nvPr/>
        </p:nvSpPr>
        <p:spPr bwMode="auto">
          <a:xfrm>
            <a:off x="657475" y="152400"/>
            <a:ext cx="4975372"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一 </a:t>
            </a:r>
            <a:r>
              <a:rPr lang="zh-CN" altLang="en-US" sz="3200" b="1" dirty="0" smtClean="0">
                <a:solidFill>
                  <a:srgbClr val="00B050"/>
                </a:solidFill>
                <a:latin typeface="黑体" panose="02010609060101010101" pitchFamily="2" charset="-122"/>
                <a:ea typeface="黑体" panose="02010609060101010101" pitchFamily="2" charset="-122"/>
              </a:rPr>
              <a:t>导体的静电平衡</a:t>
            </a:r>
            <a:r>
              <a:rPr lang="zh-CN" altLang="en-US" sz="3200" b="1" dirty="0">
                <a:solidFill>
                  <a:srgbClr val="00B050"/>
                </a:solidFill>
                <a:latin typeface="黑体" panose="02010609060101010101" pitchFamily="2" charset="-122"/>
                <a:ea typeface="黑体" panose="02010609060101010101" pitchFamily="2" charset="-122"/>
              </a:rPr>
              <a:t>条件</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240"/>
                                        </p:tgtEl>
                                        <p:attrNameLst>
                                          <p:attrName>style.visibility</p:attrName>
                                        </p:attrNameLst>
                                      </p:cBhvr>
                                      <p:to>
                                        <p:strVal val="visible"/>
                                      </p:to>
                                    </p:set>
                                    <p:animEffect transition="in" filter="blinds(vertical)">
                                      <p:cBhvr>
                                        <p:cTn id="7" dur="500"/>
                                        <p:tgtEl>
                                          <p:spTgt spid="92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57"/>
                                        </p:tgtEl>
                                        <p:attrNameLst>
                                          <p:attrName>style.visibility</p:attrName>
                                        </p:attrNameLst>
                                      </p:cBhvr>
                                      <p:to>
                                        <p:strVal val="visible"/>
                                      </p:to>
                                    </p:set>
                                    <p:animEffect transition="in" filter="blinds(horizontal)">
                                      <p:cBhvr>
                                        <p:cTn id="17" dur="500"/>
                                        <p:tgtEl>
                                          <p:spTgt spid="92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9248"/>
                                        </p:tgtEl>
                                        <p:attrNameLst>
                                          <p:attrName>style.visibility</p:attrName>
                                        </p:attrNameLst>
                                      </p:cBhvr>
                                      <p:to>
                                        <p:strVal val="visible"/>
                                      </p:to>
                                    </p:set>
                                    <p:animEffect transition="in" filter="blinds(vertical)">
                                      <p:cBhvr>
                                        <p:cTn id="22" dur="500"/>
                                        <p:tgtEl>
                                          <p:spTgt spid="924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ou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ox(ou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ox(ou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252"/>
                                        </p:tgtEl>
                                        <p:attrNameLst>
                                          <p:attrName>style.visibility</p:attrName>
                                        </p:attrNameLst>
                                      </p:cBhvr>
                                      <p:to>
                                        <p:strVal val="visible"/>
                                      </p:to>
                                    </p:set>
                                    <p:animEffect transition="in" filter="blinds(horizontal)">
                                      <p:cBhvr>
                                        <p:cTn id="42" dur="500"/>
                                        <p:tgtEl>
                                          <p:spTgt spid="925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9249"/>
                                        </p:tgtEl>
                                        <p:attrNameLst>
                                          <p:attrName>style.visibility</p:attrName>
                                        </p:attrNameLst>
                                      </p:cBhvr>
                                      <p:to>
                                        <p:strVal val="visible"/>
                                      </p:to>
                                    </p:set>
                                    <p:animEffect transition="in" filter="blinds(vertical)">
                                      <p:cBhvr>
                                        <p:cTn id="47" dur="500"/>
                                        <p:tgtEl>
                                          <p:spTgt spid="924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9250"/>
                                        </p:tgtEl>
                                        <p:attrNameLst>
                                          <p:attrName>style.visibility</p:attrName>
                                        </p:attrNameLst>
                                      </p:cBhvr>
                                      <p:to>
                                        <p:strVal val="visible"/>
                                      </p:to>
                                    </p:set>
                                    <p:animEffect transition="in" filter="blinds(vertical)">
                                      <p:cBhvr>
                                        <p:cTn id="52" dur="500"/>
                                        <p:tgtEl>
                                          <p:spTgt spid="9250"/>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strips(downRigh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5" fill="hold" nodeType="clickEffect">
                                  <p:stCondLst>
                                    <p:cond delay="0"/>
                                  </p:stCondLst>
                                  <p:childTnLst>
                                    <p:set>
                                      <p:cBhvr>
                                        <p:cTn id="61" dur="1" fill="hold">
                                          <p:stCondLst>
                                            <p:cond delay="0"/>
                                          </p:stCondLst>
                                        </p:cTn>
                                        <p:tgtEl>
                                          <p:spTgt spid="9251"/>
                                        </p:tgtEl>
                                        <p:attrNameLst>
                                          <p:attrName>style.visibility</p:attrName>
                                        </p:attrNameLst>
                                      </p:cBhvr>
                                      <p:to>
                                        <p:strVal val="visible"/>
                                      </p:to>
                                    </p:set>
                                    <p:animEffect transition="in" filter="checkerboard(down)">
                                      <p:cBhvr>
                                        <p:cTn id="62" dur="500"/>
                                        <p:tgtEl>
                                          <p:spTgt spid="9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0" grpId="0" autoUpdateAnimBg="0"/>
      <p:bldP spid="9248" grpId="0" autoUpdateAnimBg="0"/>
      <p:bldP spid="9250" grpId="0" autoUpdateAnimBg="0"/>
      <p:bldP spid="925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r="24037" b="45971"/>
          <a:stretch>
            <a:fillRect/>
          </a:stretch>
        </p:blipFill>
        <p:spPr>
          <a:xfrm>
            <a:off x="205740" y="2242185"/>
            <a:ext cx="4293815" cy="4428000"/>
          </a:xfrm>
          <a:prstGeom prst="rect">
            <a:avLst/>
          </a:prstGeom>
        </p:spPr>
      </p:pic>
      <p:pic>
        <p:nvPicPr>
          <p:cNvPr id="4" name="图片 3"/>
          <p:cNvPicPr>
            <a:picLocks noChangeAspect="1"/>
          </p:cNvPicPr>
          <p:nvPr/>
        </p:nvPicPr>
        <p:blipFill>
          <a:blip r:embed="rId1"/>
          <a:srcRect t="53510" r="35210"/>
          <a:stretch>
            <a:fillRect/>
          </a:stretch>
        </p:blipFill>
        <p:spPr>
          <a:xfrm>
            <a:off x="4776470" y="2095500"/>
            <a:ext cx="3806345" cy="3960000"/>
          </a:xfrm>
          <a:prstGeom prst="rect">
            <a:avLst/>
          </a:prstGeom>
        </p:spPr>
      </p:pic>
      <p:pic>
        <p:nvPicPr>
          <p:cNvPr id="5" name="图片 4"/>
          <p:cNvPicPr>
            <a:picLocks noChangeAspect="1"/>
          </p:cNvPicPr>
          <p:nvPr>
            <p:custDataLst>
              <p:tags r:id="rId2"/>
            </p:custDataLst>
          </p:nvPr>
        </p:nvPicPr>
        <p:blipFill>
          <a:blip r:embed="rId3"/>
          <a:srcRect t="79474" r="29611"/>
          <a:stretch>
            <a:fillRect/>
          </a:stretch>
        </p:blipFill>
        <p:spPr>
          <a:xfrm>
            <a:off x="0" y="913130"/>
            <a:ext cx="4054475" cy="1182370"/>
          </a:xfrm>
          <a:prstGeom prst="rect">
            <a:avLst/>
          </a:prstGeom>
        </p:spPr>
      </p:pic>
      <p:pic>
        <p:nvPicPr>
          <p:cNvPr id="6" name="图片 5"/>
          <p:cNvPicPr>
            <a:picLocks noChangeAspect="1"/>
          </p:cNvPicPr>
          <p:nvPr/>
        </p:nvPicPr>
        <p:blipFill>
          <a:blip r:embed="rId4"/>
          <a:stretch>
            <a:fillRect/>
          </a:stretch>
        </p:blipFill>
        <p:spPr>
          <a:xfrm>
            <a:off x="5197475" y="6150610"/>
            <a:ext cx="2211429" cy="540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5105" y="1247775"/>
            <a:ext cx="7289673" cy="3096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6050" y="663575"/>
            <a:ext cx="3162300" cy="3933825"/>
          </a:xfrm>
          <a:prstGeom prst="rect">
            <a:avLst/>
          </a:prstGeom>
        </p:spPr>
      </p:pic>
      <p:pic>
        <p:nvPicPr>
          <p:cNvPr id="3" name="图片 2"/>
          <p:cNvPicPr>
            <a:picLocks noChangeAspect="1"/>
          </p:cNvPicPr>
          <p:nvPr/>
        </p:nvPicPr>
        <p:blipFill>
          <a:blip r:embed="rId2"/>
          <a:stretch>
            <a:fillRect/>
          </a:stretch>
        </p:blipFill>
        <p:spPr>
          <a:xfrm>
            <a:off x="266700" y="4522470"/>
            <a:ext cx="3456000" cy="2335648"/>
          </a:xfrm>
          <a:prstGeom prst="rect">
            <a:avLst/>
          </a:prstGeom>
        </p:spPr>
      </p:pic>
      <p:pic>
        <p:nvPicPr>
          <p:cNvPr id="4" name="图片 3"/>
          <p:cNvPicPr>
            <a:picLocks noChangeAspect="1"/>
          </p:cNvPicPr>
          <p:nvPr/>
        </p:nvPicPr>
        <p:blipFill>
          <a:blip r:embed="rId3"/>
          <a:stretch>
            <a:fillRect/>
          </a:stretch>
        </p:blipFill>
        <p:spPr>
          <a:xfrm>
            <a:off x="4651375" y="1947545"/>
            <a:ext cx="4248000" cy="366815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958850"/>
            <a:ext cx="6280615" cy="1944000"/>
          </a:xfrm>
          <a:prstGeom prst="rect">
            <a:avLst/>
          </a:prstGeom>
        </p:spPr>
      </p:pic>
      <p:pic>
        <p:nvPicPr>
          <p:cNvPr id="3" name="图片 2"/>
          <p:cNvPicPr>
            <a:picLocks noChangeAspect="1"/>
          </p:cNvPicPr>
          <p:nvPr/>
        </p:nvPicPr>
        <p:blipFill>
          <a:blip r:embed="rId2"/>
          <a:stretch>
            <a:fillRect/>
          </a:stretch>
        </p:blipFill>
        <p:spPr>
          <a:xfrm>
            <a:off x="322580" y="2902585"/>
            <a:ext cx="4032000" cy="975898"/>
          </a:xfrm>
          <a:prstGeom prst="rect">
            <a:avLst/>
          </a:prstGeom>
        </p:spPr>
      </p:pic>
      <p:pic>
        <p:nvPicPr>
          <p:cNvPr id="4" name="图片 3"/>
          <p:cNvPicPr>
            <a:picLocks noChangeAspect="1"/>
          </p:cNvPicPr>
          <p:nvPr/>
        </p:nvPicPr>
        <p:blipFill>
          <a:blip r:embed="rId3"/>
          <a:srcRect r="17579"/>
          <a:stretch>
            <a:fillRect/>
          </a:stretch>
        </p:blipFill>
        <p:spPr>
          <a:xfrm>
            <a:off x="4011295" y="3258185"/>
            <a:ext cx="5132631" cy="3600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r="8374"/>
          <a:stretch>
            <a:fillRect/>
          </a:stretch>
        </p:blipFill>
        <p:spPr>
          <a:xfrm>
            <a:off x="62865" y="1071245"/>
            <a:ext cx="3918585" cy="4140200"/>
          </a:xfrm>
          <a:prstGeom prst="rect">
            <a:avLst/>
          </a:prstGeom>
        </p:spPr>
      </p:pic>
      <p:pic>
        <p:nvPicPr>
          <p:cNvPr id="3" name="图片 2"/>
          <p:cNvPicPr>
            <a:picLocks noChangeAspect="1"/>
          </p:cNvPicPr>
          <p:nvPr/>
        </p:nvPicPr>
        <p:blipFill>
          <a:blip r:embed="rId2"/>
          <a:stretch>
            <a:fillRect/>
          </a:stretch>
        </p:blipFill>
        <p:spPr>
          <a:xfrm>
            <a:off x="330200" y="5170170"/>
            <a:ext cx="3384000" cy="617431"/>
          </a:xfrm>
          <a:prstGeom prst="rect">
            <a:avLst/>
          </a:prstGeom>
        </p:spPr>
      </p:pic>
      <p:pic>
        <p:nvPicPr>
          <p:cNvPr id="4" name="图片 3"/>
          <p:cNvPicPr>
            <a:picLocks noChangeAspect="1"/>
          </p:cNvPicPr>
          <p:nvPr/>
        </p:nvPicPr>
        <p:blipFill>
          <a:blip r:embed="rId3"/>
          <a:stretch>
            <a:fillRect/>
          </a:stretch>
        </p:blipFill>
        <p:spPr>
          <a:xfrm>
            <a:off x="4042410" y="1071245"/>
            <a:ext cx="4677244" cy="47160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5100" y="965835"/>
            <a:ext cx="5067300" cy="5648325"/>
          </a:xfrm>
          <a:prstGeom prst="rect">
            <a:avLst/>
          </a:prstGeom>
        </p:spPr>
      </p:pic>
      <p:pic>
        <p:nvPicPr>
          <p:cNvPr id="3" name="图片 2"/>
          <p:cNvPicPr>
            <a:picLocks noChangeAspect="1"/>
          </p:cNvPicPr>
          <p:nvPr/>
        </p:nvPicPr>
        <p:blipFill>
          <a:blip r:embed="rId2"/>
          <a:stretch>
            <a:fillRect/>
          </a:stretch>
        </p:blipFill>
        <p:spPr>
          <a:xfrm>
            <a:off x="4381500" y="3518535"/>
            <a:ext cx="4762500" cy="309562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92710"/>
            <a:ext cx="4810125" cy="1085850"/>
          </a:xfrm>
          <a:prstGeom prst="rect">
            <a:avLst/>
          </a:prstGeom>
        </p:spPr>
      </p:pic>
      <p:pic>
        <p:nvPicPr>
          <p:cNvPr id="3" name="图片 2"/>
          <p:cNvPicPr>
            <a:picLocks noChangeAspect="1"/>
          </p:cNvPicPr>
          <p:nvPr/>
        </p:nvPicPr>
        <p:blipFill>
          <a:blip r:embed="rId2"/>
          <a:stretch>
            <a:fillRect/>
          </a:stretch>
        </p:blipFill>
        <p:spPr>
          <a:xfrm>
            <a:off x="212090" y="1178560"/>
            <a:ext cx="4094736" cy="5580000"/>
          </a:xfrm>
          <a:prstGeom prst="rect">
            <a:avLst/>
          </a:prstGeom>
        </p:spPr>
      </p:pic>
      <p:pic>
        <p:nvPicPr>
          <p:cNvPr id="4" name="图片 3"/>
          <p:cNvPicPr>
            <a:picLocks noChangeAspect="1"/>
          </p:cNvPicPr>
          <p:nvPr/>
        </p:nvPicPr>
        <p:blipFill>
          <a:blip r:embed="rId3"/>
          <a:stretch>
            <a:fillRect/>
          </a:stretch>
        </p:blipFill>
        <p:spPr>
          <a:xfrm>
            <a:off x="4810125" y="2404745"/>
            <a:ext cx="4032000" cy="407544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92075"/>
            <a:ext cx="4657725" cy="866775"/>
          </a:xfrm>
          <a:prstGeom prst="rect">
            <a:avLst/>
          </a:prstGeom>
        </p:spPr>
      </p:pic>
      <p:pic>
        <p:nvPicPr>
          <p:cNvPr id="3" name="图片 2"/>
          <p:cNvPicPr>
            <a:picLocks noChangeAspect="1"/>
          </p:cNvPicPr>
          <p:nvPr/>
        </p:nvPicPr>
        <p:blipFill>
          <a:blip r:embed="rId2"/>
          <a:stretch>
            <a:fillRect/>
          </a:stretch>
        </p:blipFill>
        <p:spPr>
          <a:xfrm>
            <a:off x="20320" y="1010285"/>
            <a:ext cx="4464000" cy="5773197"/>
          </a:xfrm>
          <a:prstGeom prst="rect">
            <a:avLst/>
          </a:prstGeom>
        </p:spPr>
      </p:pic>
      <p:pic>
        <p:nvPicPr>
          <p:cNvPr id="4" name="图片 3"/>
          <p:cNvPicPr>
            <a:picLocks noChangeAspect="1"/>
          </p:cNvPicPr>
          <p:nvPr/>
        </p:nvPicPr>
        <p:blipFill>
          <a:blip r:embed="rId3"/>
          <a:stretch>
            <a:fillRect/>
          </a:stretch>
        </p:blipFill>
        <p:spPr>
          <a:xfrm>
            <a:off x="4559935" y="3520440"/>
            <a:ext cx="4428000" cy="724248"/>
          </a:xfrm>
          <a:prstGeom prst="rect">
            <a:avLst/>
          </a:prstGeom>
        </p:spPr>
      </p:pic>
      <p:sp>
        <p:nvSpPr>
          <p:cNvPr id="5" name="矩形 4"/>
          <p:cNvSpPr/>
          <p:nvPr/>
        </p:nvSpPr>
        <p:spPr>
          <a:xfrm>
            <a:off x="4572000" y="3505200"/>
            <a:ext cx="4415790" cy="76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01750" y="1570990"/>
            <a:ext cx="6466500" cy="3780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360680"/>
            <a:ext cx="4581525" cy="3038475"/>
          </a:xfrm>
          <a:prstGeom prst="rect">
            <a:avLst/>
          </a:prstGeom>
        </p:spPr>
      </p:pic>
      <p:pic>
        <p:nvPicPr>
          <p:cNvPr id="3" name="图片 2"/>
          <p:cNvPicPr>
            <a:picLocks noChangeAspect="1"/>
          </p:cNvPicPr>
          <p:nvPr/>
        </p:nvPicPr>
        <p:blipFill>
          <a:blip r:embed="rId2"/>
          <a:srcRect b="42933"/>
          <a:stretch>
            <a:fillRect/>
          </a:stretch>
        </p:blipFill>
        <p:spPr>
          <a:xfrm>
            <a:off x="85725" y="3479800"/>
            <a:ext cx="4212000" cy="3378034"/>
          </a:xfrm>
          <a:prstGeom prst="rect">
            <a:avLst/>
          </a:prstGeom>
        </p:spPr>
      </p:pic>
      <p:pic>
        <p:nvPicPr>
          <p:cNvPr id="4" name="图片 3"/>
          <p:cNvPicPr>
            <a:picLocks noChangeAspect="1"/>
          </p:cNvPicPr>
          <p:nvPr/>
        </p:nvPicPr>
        <p:blipFill>
          <a:blip r:embed="rId3"/>
          <a:stretch>
            <a:fillRect/>
          </a:stretch>
        </p:blipFill>
        <p:spPr>
          <a:xfrm>
            <a:off x="4488180" y="4025900"/>
            <a:ext cx="4448175" cy="838200"/>
          </a:xfrm>
          <a:prstGeom prst="rect">
            <a:avLst/>
          </a:prstGeom>
        </p:spPr>
      </p:pic>
      <p:pic>
        <p:nvPicPr>
          <p:cNvPr id="6" name="图片 5"/>
          <p:cNvPicPr>
            <a:picLocks noChangeAspect="1"/>
          </p:cNvPicPr>
          <p:nvPr/>
        </p:nvPicPr>
        <p:blipFill>
          <a:blip r:embed="rId2"/>
          <a:srcRect t="56931"/>
          <a:stretch>
            <a:fillRect/>
          </a:stretch>
        </p:blipFill>
        <p:spPr>
          <a:xfrm>
            <a:off x="4601210" y="1253490"/>
            <a:ext cx="4222869" cy="2556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4"/>
          <p:cNvSpPr txBox="1">
            <a:spLocks noChangeArrowheads="1"/>
          </p:cNvSpPr>
          <p:nvPr/>
        </p:nvSpPr>
        <p:spPr bwMode="auto">
          <a:xfrm>
            <a:off x="657475" y="152400"/>
            <a:ext cx="4975372"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一 </a:t>
            </a:r>
            <a:r>
              <a:rPr lang="zh-CN" altLang="en-US" sz="3200" b="1" dirty="0" smtClean="0">
                <a:solidFill>
                  <a:srgbClr val="00B050"/>
                </a:solidFill>
                <a:latin typeface="黑体" panose="02010609060101010101" pitchFamily="2" charset="-122"/>
                <a:ea typeface="黑体" panose="02010609060101010101" pitchFamily="2" charset="-122"/>
              </a:rPr>
              <a:t>导体的静电平衡</a:t>
            </a:r>
            <a:r>
              <a:rPr lang="zh-CN" altLang="en-US" sz="3200" b="1" dirty="0">
                <a:solidFill>
                  <a:srgbClr val="00B050"/>
                </a:solidFill>
                <a:latin typeface="黑体" panose="02010609060101010101" pitchFamily="2" charset="-122"/>
                <a:ea typeface="黑体" panose="02010609060101010101" pitchFamily="2" charset="-122"/>
              </a:rPr>
              <a:t>条件</a:t>
            </a:r>
            <a:endParaRPr lang="zh-CN" altLang="en-US" sz="3200" b="1" dirty="0">
              <a:solidFill>
                <a:srgbClr val="00B050"/>
              </a:solidFill>
              <a:latin typeface="黑体" panose="02010609060101010101" pitchFamily="2" charset="-122"/>
              <a:ea typeface="黑体" panose="02010609060101010101" pitchFamily="2" charset="-122"/>
            </a:endParaRPr>
          </a:p>
        </p:txBody>
      </p:sp>
      <p:sp>
        <p:nvSpPr>
          <p:cNvPr id="3" name="矩形 2"/>
          <p:cNvSpPr/>
          <p:nvPr/>
        </p:nvSpPr>
        <p:spPr>
          <a:xfrm>
            <a:off x="152400" y="914400"/>
            <a:ext cx="8763000" cy="1475532"/>
          </a:xfrm>
          <a:prstGeom prst="rect">
            <a:avLst/>
          </a:prstGeom>
        </p:spPr>
        <p:txBody>
          <a:bodyPr wrap="square">
            <a:spAutoFit/>
          </a:bodyPr>
          <a:lstStyle/>
          <a:p>
            <a:pPr>
              <a:lnSpc>
                <a:spcPct val="110000"/>
              </a:lnSpc>
            </a:pPr>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6.1.1</a:t>
            </a:r>
            <a:r>
              <a:rPr lang="en-US"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如</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图所</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示，半径为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的不带电的金属球，在球外离球心</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O</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距离为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L</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处放置一电量为</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的点电荷。设无穷远处为电势零点，则静电平衡后金属球的电势</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U</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为多少？</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82946" name="Picture 2" descr="C:\Users\zhangru\Desktop\新教材ppt\上册整合后的图片\6.1.3.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05000" y="2362200"/>
            <a:ext cx="4650895" cy="15954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52400" y="3975318"/>
            <a:ext cx="8991600" cy="1815882"/>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静电平衡后，金属球是一个等势体，故金属球的电势也就是球心处的电势。在点电荷</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激发的电场中，金属球上由于静电感应出现等量异号的电荷</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。由电势叠加原理</a:t>
            </a:r>
            <a:r>
              <a:rPr lang="zh-CN" altLang="zh-CN" sz="2800" dirty="0" smtClean="0">
                <a:latin typeface="Times New Roman" panose="02020603050405020304" pitchFamily="18" charset="0"/>
                <a:ea typeface="黑体" panose="02010609060101010101" pitchFamily="2" charset="-122"/>
                <a:cs typeface="Times New Roman" panose="02020603050405020304" pitchFamily="18" charset="0"/>
              </a:rPr>
              <a:t>，金属</a:t>
            </a:r>
            <a:r>
              <a:rPr lang="zh-CN" altLang="zh-CN" sz="2800" dirty="0">
                <a:latin typeface="Times New Roman" panose="02020603050405020304" pitchFamily="18" charset="0"/>
                <a:ea typeface="黑体" panose="02010609060101010101" pitchFamily="2" charset="-122"/>
                <a:cs typeface="Times New Roman" panose="02020603050405020304" pitchFamily="18" charset="0"/>
              </a:rPr>
              <a:t>球的电势为：</a:t>
            </a:r>
            <a:endParaRPr lang="zh-CN"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142999" y="5700356"/>
          <a:ext cx="6178573" cy="1005244"/>
        </p:xfrm>
        <a:graphic>
          <a:graphicData uri="http://schemas.openxmlformats.org/presentationml/2006/ole">
            <mc:AlternateContent xmlns:mc="http://schemas.openxmlformats.org/markup-compatibility/2006">
              <mc:Choice xmlns:v="urn:schemas-microsoft-com:vml" Requires="v">
                <p:oleObj spid="_x0000_s82977" name="" r:id="rId2" imgW="2387600" imgH="393700" progId="Equation.DSMT4">
                  <p:embed/>
                </p:oleObj>
              </mc:Choice>
              <mc:Fallback>
                <p:oleObj name="" r:id="rId2" imgW="2387600" imgH="3937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9" y="5700356"/>
                        <a:ext cx="6178573" cy="1005244"/>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999490"/>
            <a:ext cx="4686300" cy="5667375"/>
          </a:xfrm>
          <a:prstGeom prst="rect">
            <a:avLst/>
          </a:prstGeom>
        </p:spPr>
      </p:pic>
      <p:pic>
        <p:nvPicPr>
          <p:cNvPr id="3" name="图片 2"/>
          <p:cNvPicPr>
            <a:picLocks noChangeAspect="1"/>
          </p:cNvPicPr>
          <p:nvPr/>
        </p:nvPicPr>
        <p:blipFill>
          <a:blip r:embed="rId2"/>
          <a:stretch>
            <a:fillRect/>
          </a:stretch>
        </p:blipFill>
        <p:spPr>
          <a:xfrm>
            <a:off x="4886960" y="2204085"/>
            <a:ext cx="3852000" cy="440921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8585" y="963295"/>
            <a:ext cx="4543425" cy="1924050"/>
          </a:xfrm>
          <a:prstGeom prst="rect">
            <a:avLst/>
          </a:prstGeom>
        </p:spPr>
      </p:pic>
      <p:pic>
        <p:nvPicPr>
          <p:cNvPr id="3" name="图片 2"/>
          <p:cNvPicPr>
            <a:picLocks noChangeAspect="1"/>
          </p:cNvPicPr>
          <p:nvPr/>
        </p:nvPicPr>
        <p:blipFill>
          <a:blip r:embed="rId2"/>
          <a:stretch>
            <a:fillRect/>
          </a:stretch>
        </p:blipFill>
        <p:spPr>
          <a:xfrm>
            <a:off x="89535" y="2887345"/>
            <a:ext cx="4581525" cy="39052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4"/>
          <p:cNvSpPr txBox="1">
            <a:spLocks noChangeArrowheads="1"/>
          </p:cNvSpPr>
          <p:nvPr/>
        </p:nvSpPr>
        <p:spPr bwMode="auto">
          <a:xfrm>
            <a:off x="633413" y="186583"/>
            <a:ext cx="4167187" cy="584775"/>
          </a:xfrm>
          <a:prstGeom prst="rect">
            <a:avLst/>
          </a:prstGeom>
          <a:noFill/>
          <a:ln w="9525">
            <a:noFill/>
            <a:miter lim="800000"/>
          </a:ln>
          <a:effectLst/>
        </p:spPr>
        <p:txBody>
          <a:bodyPr wrap="square">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二 </a:t>
            </a:r>
            <a:r>
              <a:rPr lang="zh-CN" altLang="en-US" sz="3200" b="1" dirty="0" smtClean="0">
                <a:solidFill>
                  <a:srgbClr val="00B050"/>
                </a:solidFill>
                <a:latin typeface="黑体" panose="02010609060101010101" pitchFamily="2" charset="-122"/>
                <a:ea typeface="黑体" panose="02010609060101010101" pitchFamily="2" charset="-122"/>
              </a:rPr>
              <a:t>导体</a:t>
            </a:r>
            <a:r>
              <a:rPr lang="zh-CN" altLang="en-US" sz="3200" b="1" dirty="0">
                <a:solidFill>
                  <a:srgbClr val="00B050"/>
                </a:solidFill>
                <a:latin typeface="黑体" panose="02010609060101010101" pitchFamily="2" charset="-122"/>
                <a:ea typeface="黑体" panose="02010609060101010101" pitchFamily="2" charset="-122"/>
              </a:rPr>
              <a:t>上电荷的分布</a:t>
            </a:r>
            <a:endParaRPr lang="zh-CN" altLang="en-US" sz="3200" b="1" dirty="0">
              <a:solidFill>
                <a:srgbClr val="00B050"/>
              </a:solidFill>
              <a:latin typeface="黑体" panose="02010609060101010101" pitchFamily="2" charset="-122"/>
              <a:ea typeface="黑体" panose="02010609060101010101" pitchFamily="2" charset="-122"/>
            </a:endParaRPr>
          </a:p>
        </p:txBody>
      </p:sp>
      <p:sp>
        <p:nvSpPr>
          <p:cNvPr id="10260" name="Text Box 20"/>
          <p:cNvSpPr txBox="1">
            <a:spLocks noChangeArrowheads="1"/>
          </p:cNvSpPr>
          <p:nvPr/>
        </p:nvSpPr>
        <p:spPr bwMode="auto">
          <a:xfrm>
            <a:off x="2133600" y="5259388"/>
            <a:ext cx="4114800" cy="531812"/>
          </a:xfrm>
          <a:prstGeom prst="rect">
            <a:avLst/>
          </a:prstGeom>
          <a:gradFill rotWithShape="0">
            <a:gsLst>
              <a:gs pos="0">
                <a:schemeClr val="accent1"/>
              </a:gs>
              <a:gs pos="50000">
                <a:srgbClr val="FFFFFF"/>
              </a:gs>
              <a:gs pos="100000">
                <a:schemeClr val="accent1"/>
              </a:gs>
            </a:gsLst>
            <a:lin ang="5400000" scaled="1"/>
          </a:gradFill>
          <a:ln w="12700">
            <a:solidFill>
              <a:srgbClr val="009900"/>
            </a:solidFill>
            <a:miter lim="800000"/>
          </a:ln>
          <a:effectLst/>
        </p:spPr>
        <p:txBody>
          <a:bodyPr>
            <a:spAutoFit/>
          </a:bodyPr>
          <a:lstStyle/>
          <a:p>
            <a:pPr algn="ctr">
              <a:spcBef>
                <a:spcPct val="50000"/>
              </a:spcBef>
            </a:pPr>
            <a:r>
              <a:rPr lang="zh-CN" altLang="en-US" sz="2800" dirty="0">
                <a:solidFill>
                  <a:srgbClr val="CC0000"/>
                </a:solidFill>
                <a:latin typeface="黑体" panose="02010609060101010101" pitchFamily="2" charset="-122"/>
                <a:ea typeface="黑体" panose="02010609060101010101" pitchFamily="2" charset="-122"/>
              </a:rPr>
              <a:t>结论 </a:t>
            </a:r>
            <a:r>
              <a:rPr lang="zh-CN" altLang="en-US" sz="2800" dirty="0">
                <a:latin typeface="黑体" panose="02010609060101010101" pitchFamily="2" charset="-122"/>
                <a:ea typeface="黑体" panose="02010609060101010101" pitchFamily="2" charset="-122"/>
              </a:rPr>
              <a:t>导体内部无电荷</a:t>
            </a:r>
            <a:endParaRPr lang="zh-CN" altLang="en-US" sz="2800" dirty="0">
              <a:latin typeface="黑体" panose="02010609060101010101" pitchFamily="2" charset="-122"/>
              <a:ea typeface="黑体" panose="02010609060101010101" pitchFamily="2" charset="-122"/>
            </a:endParaRPr>
          </a:p>
        </p:txBody>
      </p:sp>
      <p:graphicFrame>
        <p:nvGraphicFramePr>
          <p:cNvPr id="10261" name="Object 21"/>
          <p:cNvGraphicFramePr>
            <a:graphicFrameLocks noChangeAspect="1"/>
          </p:cNvGraphicFramePr>
          <p:nvPr/>
        </p:nvGraphicFramePr>
        <p:xfrm>
          <a:off x="2362200" y="2211388"/>
          <a:ext cx="3211513" cy="1362075"/>
        </p:xfrm>
        <a:graphic>
          <a:graphicData uri="http://schemas.openxmlformats.org/presentationml/2006/ole">
            <mc:AlternateContent xmlns:mc="http://schemas.openxmlformats.org/markup-compatibility/2006">
              <mc:Choice xmlns:v="urn:schemas-microsoft-com:vml" Requires="v">
                <p:oleObj spid="_x0000_s4222" name="Equation" r:id="rId1" imgW="1016000" imgH="431800" progId="Equation.3">
                  <p:embed/>
                </p:oleObj>
              </mc:Choice>
              <mc:Fallback>
                <p:oleObj name="Equation" r:id="rId1" imgW="1016000" imgH="4318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211388"/>
                        <a:ext cx="3211513" cy="136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62" name="Object 22"/>
          <p:cNvGraphicFramePr>
            <a:graphicFrameLocks noChangeAspect="1"/>
          </p:cNvGraphicFramePr>
          <p:nvPr/>
        </p:nvGraphicFramePr>
        <p:xfrm>
          <a:off x="381000" y="2516188"/>
          <a:ext cx="1676400" cy="625475"/>
        </p:xfrm>
        <a:graphic>
          <a:graphicData uri="http://schemas.openxmlformats.org/presentationml/2006/ole">
            <mc:AlternateContent xmlns:mc="http://schemas.openxmlformats.org/markup-compatibility/2006">
              <mc:Choice xmlns:v="urn:schemas-microsoft-com:vml" Requires="v">
                <p:oleObj spid="_x0000_s4223" name="Equation" r:id="rId3" imgW="508000" imgH="203200" progId="Equation.3">
                  <p:embed/>
                </p:oleObj>
              </mc:Choice>
              <mc:Fallback>
                <p:oleObj name="Equation" r:id="rId3" imgW="508000" imgH="2032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16188"/>
                        <a:ext cx="16764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3" name="Text Box 23"/>
          <p:cNvSpPr txBox="1">
            <a:spLocks noChangeArrowheads="1"/>
          </p:cNvSpPr>
          <p:nvPr/>
        </p:nvSpPr>
        <p:spPr bwMode="auto">
          <a:xfrm>
            <a:off x="457200" y="1385888"/>
            <a:ext cx="2362200" cy="519112"/>
          </a:xfrm>
          <a:prstGeom prst="rect">
            <a:avLst/>
          </a:prstGeom>
          <a:noFill/>
          <a:ln w="9525">
            <a:noFill/>
            <a:miter lim="800000"/>
          </a:ln>
          <a:effectLst/>
        </p:spPr>
        <p:txBody>
          <a:bodyPr wrap="square">
            <a:spAutoFit/>
          </a:bodyPr>
          <a:lstStyle/>
          <a:p>
            <a:pPr>
              <a:spcBef>
                <a:spcPct val="50000"/>
              </a:spcBef>
            </a:pPr>
            <a:r>
              <a:rPr lang="en-US" altLang="zh-CN" sz="2800" dirty="0">
                <a:solidFill>
                  <a:srgbClr val="FF0000"/>
                </a:solidFill>
                <a:latin typeface="黑体" panose="02010609060101010101" pitchFamily="2" charset="-122"/>
                <a:ea typeface="黑体" panose="02010609060101010101" pitchFamily="2" charset="-122"/>
              </a:rPr>
              <a:t>1.</a:t>
            </a:r>
            <a:r>
              <a:rPr lang="zh-CN" altLang="en-US" sz="2800" dirty="0">
                <a:solidFill>
                  <a:srgbClr val="FF0000"/>
                </a:solidFill>
                <a:latin typeface="黑体" panose="02010609060101010101" pitchFamily="2" charset="-122"/>
                <a:ea typeface="黑体" panose="02010609060101010101" pitchFamily="2" charset="-122"/>
              </a:rPr>
              <a:t>实心导体</a:t>
            </a:r>
            <a:endParaRPr lang="zh-CN" altLang="en-US" sz="2800" dirty="0">
              <a:solidFill>
                <a:srgbClr val="FF0000"/>
              </a:solidFill>
              <a:latin typeface="黑体" panose="02010609060101010101" pitchFamily="2" charset="-122"/>
              <a:ea typeface="黑体" panose="02010609060101010101" pitchFamily="2" charset="-122"/>
            </a:endParaRPr>
          </a:p>
        </p:txBody>
      </p:sp>
      <p:graphicFrame>
        <p:nvGraphicFramePr>
          <p:cNvPr id="10264" name="Object 24"/>
          <p:cNvGraphicFramePr>
            <a:graphicFrameLocks noChangeAspect="1"/>
          </p:cNvGraphicFramePr>
          <p:nvPr/>
        </p:nvGraphicFramePr>
        <p:xfrm>
          <a:off x="2209800" y="4040188"/>
          <a:ext cx="1752600" cy="646112"/>
        </p:xfrm>
        <a:graphic>
          <a:graphicData uri="http://schemas.openxmlformats.org/presentationml/2006/ole">
            <mc:AlternateContent xmlns:mc="http://schemas.openxmlformats.org/markup-compatibility/2006">
              <mc:Choice xmlns:v="urn:schemas-microsoft-com:vml" Requires="v">
                <p:oleObj spid="_x0000_s4224" name="Equation" r:id="rId5" imgW="469900" imgH="203200" progId="Equation.3">
                  <p:embed/>
                </p:oleObj>
              </mc:Choice>
              <mc:Fallback>
                <p:oleObj name="Equation" r:id="rId5" imgW="469900" imgH="2032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040188"/>
                        <a:ext cx="1752600" cy="646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2" name="Group 45"/>
          <p:cNvGrpSpPr/>
          <p:nvPr/>
        </p:nvGrpSpPr>
        <p:grpSpPr bwMode="auto">
          <a:xfrm>
            <a:off x="5791200" y="2211388"/>
            <a:ext cx="2743200" cy="1828800"/>
            <a:chOff x="3840" y="489"/>
            <a:chExt cx="1728" cy="1152"/>
          </a:xfrm>
        </p:grpSpPr>
        <p:grpSp>
          <p:nvGrpSpPr>
            <p:cNvPr id="3" name="Group 28"/>
            <p:cNvGrpSpPr/>
            <p:nvPr/>
          </p:nvGrpSpPr>
          <p:grpSpPr bwMode="auto">
            <a:xfrm>
              <a:off x="3840" y="489"/>
              <a:ext cx="1728" cy="1152"/>
              <a:chOff x="3936" y="480"/>
              <a:chExt cx="1728" cy="1152"/>
            </a:xfrm>
          </p:grpSpPr>
          <p:sp>
            <p:nvSpPr>
              <p:cNvPr id="10269" name="Rectangle 29"/>
              <p:cNvSpPr>
                <a:spLocks noChangeArrowheads="1"/>
              </p:cNvSpPr>
              <p:nvPr/>
            </p:nvSpPr>
            <p:spPr bwMode="auto">
              <a:xfrm>
                <a:off x="3936" y="480"/>
                <a:ext cx="1728" cy="1152"/>
              </a:xfrm>
              <a:prstGeom prst="rect">
                <a:avLst/>
              </a:prstGeom>
              <a:solidFill>
                <a:schemeClr val="bg1"/>
              </a:solidFill>
              <a:ln w="9525">
                <a:solidFill>
                  <a:srgbClr val="006666"/>
                </a:solidFill>
                <a:miter lim="800000"/>
                <a:headEnd type="none" w="sm" len="lg"/>
                <a:tailEnd type="none" w="sm" len="lg"/>
              </a:ln>
              <a:effectLst/>
            </p:spPr>
            <p:txBody>
              <a:bodyPr wrap="none" anchor="ctr"/>
              <a:lstStyle/>
              <a:p>
                <a:endParaRPr lang="zh-CN" altLang="en-US"/>
              </a:p>
            </p:txBody>
          </p:sp>
          <p:sp>
            <p:nvSpPr>
              <p:cNvPr id="10270" name="Freeform 30"/>
              <p:cNvSpPr/>
              <p:nvPr/>
            </p:nvSpPr>
            <p:spPr bwMode="auto">
              <a:xfrm>
                <a:off x="4032" y="576"/>
                <a:ext cx="1565" cy="911"/>
              </a:xfrm>
              <a:custGeom>
                <a:avLst/>
                <a:gdLst/>
                <a:ahLst/>
                <a:cxnLst>
                  <a:cxn ang="0">
                    <a:pos x="20" y="401"/>
                  </a:cxn>
                  <a:cxn ang="0">
                    <a:pos x="304" y="133"/>
                  </a:cxn>
                  <a:cxn ang="0">
                    <a:pos x="864" y="30"/>
                  </a:cxn>
                  <a:cxn ang="0">
                    <a:pos x="1432" y="314"/>
                  </a:cxn>
                  <a:cxn ang="0">
                    <a:pos x="1448" y="827"/>
                  </a:cxn>
                  <a:cxn ang="0">
                    <a:pos x="730" y="819"/>
                  </a:cxn>
                  <a:cxn ang="0">
                    <a:pos x="186" y="669"/>
                  </a:cxn>
                  <a:cxn ang="0">
                    <a:pos x="20" y="401"/>
                  </a:cxn>
                </a:cxnLst>
                <a:rect l="0" t="0" r="r" b="b"/>
                <a:pathLst>
                  <a:path w="1565" h="911">
                    <a:moveTo>
                      <a:pt x="20" y="401"/>
                    </a:moveTo>
                    <a:cubicBezTo>
                      <a:pt x="40" y="312"/>
                      <a:pt x="163" y="195"/>
                      <a:pt x="304" y="133"/>
                    </a:cubicBezTo>
                    <a:cubicBezTo>
                      <a:pt x="445" y="71"/>
                      <a:pt x="676" y="0"/>
                      <a:pt x="864" y="30"/>
                    </a:cubicBezTo>
                    <a:cubicBezTo>
                      <a:pt x="1052" y="60"/>
                      <a:pt x="1335" y="181"/>
                      <a:pt x="1432" y="314"/>
                    </a:cubicBezTo>
                    <a:cubicBezTo>
                      <a:pt x="1529" y="447"/>
                      <a:pt x="1565" y="743"/>
                      <a:pt x="1448" y="827"/>
                    </a:cubicBezTo>
                    <a:cubicBezTo>
                      <a:pt x="1331" y="911"/>
                      <a:pt x="940" y="845"/>
                      <a:pt x="730" y="819"/>
                    </a:cubicBezTo>
                    <a:cubicBezTo>
                      <a:pt x="520" y="793"/>
                      <a:pt x="304" y="739"/>
                      <a:pt x="186" y="669"/>
                    </a:cubicBezTo>
                    <a:cubicBezTo>
                      <a:pt x="68" y="599"/>
                      <a:pt x="0" y="490"/>
                      <a:pt x="20" y="401"/>
                    </a:cubicBezTo>
                    <a:close/>
                  </a:path>
                </a:pathLst>
              </a:custGeom>
              <a:gradFill rotWithShape="0">
                <a:gsLst>
                  <a:gs pos="0">
                    <a:schemeClr val="bg1"/>
                  </a:gs>
                  <a:gs pos="100000">
                    <a:schemeClr val="bg1">
                      <a:gamma/>
                      <a:shade val="76078"/>
                      <a:invGamma/>
                    </a:schemeClr>
                  </a:gs>
                </a:gsLst>
                <a:lin ang="5400000" scaled="1"/>
              </a:gradFill>
              <a:ln w="19050" cap="flat" cmpd="sng">
                <a:solidFill>
                  <a:schemeClr val="tx1"/>
                </a:solidFill>
                <a:prstDash val="solid"/>
                <a:round/>
                <a:headEnd type="none" w="sm" len="lg"/>
                <a:tailEnd type="none" w="sm" len="lg"/>
              </a:ln>
              <a:effectLst/>
            </p:spPr>
            <p:txBody>
              <a:bodyPr wrap="none"/>
              <a:lstStyle/>
              <a:p>
                <a:endParaRPr lang="zh-CN" altLang="en-US"/>
              </a:p>
            </p:txBody>
          </p:sp>
        </p:grpSp>
        <p:grpSp>
          <p:nvGrpSpPr>
            <p:cNvPr id="4" name="Group 31"/>
            <p:cNvGrpSpPr/>
            <p:nvPr/>
          </p:nvGrpSpPr>
          <p:grpSpPr bwMode="auto">
            <a:xfrm>
              <a:off x="3903" y="524"/>
              <a:ext cx="1557" cy="1008"/>
              <a:chOff x="3936" y="611"/>
              <a:chExt cx="1557" cy="1008"/>
            </a:xfrm>
          </p:grpSpPr>
          <p:sp>
            <p:nvSpPr>
              <p:cNvPr id="10272" name="Text Box 32"/>
              <p:cNvSpPr txBox="1">
                <a:spLocks noChangeArrowheads="1"/>
              </p:cNvSpPr>
              <p:nvPr/>
            </p:nvSpPr>
            <p:spPr bwMode="auto">
              <a:xfrm>
                <a:off x="4320" y="672"/>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0273" name="Rectangle 33"/>
              <p:cNvSpPr>
                <a:spLocks noChangeArrowheads="1"/>
              </p:cNvSpPr>
              <p:nvPr/>
            </p:nvSpPr>
            <p:spPr bwMode="auto">
              <a:xfrm>
                <a:off x="4704" y="611"/>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0274" name="Rectangle 34"/>
              <p:cNvSpPr>
                <a:spLocks noChangeArrowheads="1"/>
              </p:cNvSpPr>
              <p:nvPr/>
            </p:nvSpPr>
            <p:spPr bwMode="auto">
              <a:xfrm>
                <a:off x="5088" y="803"/>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0275" name="Rectangle 35"/>
              <p:cNvSpPr>
                <a:spLocks noChangeArrowheads="1"/>
              </p:cNvSpPr>
              <p:nvPr/>
            </p:nvSpPr>
            <p:spPr bwMode="auto">
              <a:xfrm>
                <a:off x="5232" y="995"/>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0276" name="Rectangle 36"/>
              <p:cNvSpPr>
                <a:spLocks noChangeArrowheads="1"/>
              </p:cNvSpPr>
              <p:nvPr/>
            </p:nvSpPr>
            <p:spPr bwMode="auto">
              <a:xfrm>
                <a:off x="5280" y="1235"/>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0277" name="Rectangle 37"/>
              <p:cNvSpPr>
                <a:spLocks noChangeArrowheads="1"/>
              </p:cNvSpPr>
              <p:nvPr/>
            </p:nvSpPr>
            <p:spPr bwMode="auto">
              <a:xfrm>
                <a:off x="5040" y="1331"/>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0278" name="Rectangle 38"/>
              <p:cNvSpPr>
                <a:spLocks noChangeArrowheads="1"/>
              </p:cNvSpPr>
              <p:nvPr/>
            </p:nvSpPr>
            <p:spPr bwMode="auto">
              <a:xfrm>
                <a:off x="4464" y="1235"/>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0279" name="Rectangle 39"/>
              <p:cNvSpPr>
                <a:spLocks noChangeArrowheads="1"/>
              </p:cNvSpPr>
              <p:nvPr/>
            </p:nvSpPr>
            <p:spPr bwMode="auto">
              <a:xfrm>
                <a:off x="4080" y="755"/>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0280" name="Rectangle 40"/>
              <p:cNvSpPr>
                <a:spLocks noChangeArrowheads="1"/>
              </p:cNvSpPr>
              <p:nvPr/>
            </p:nvSpPr>
            <p:spPr bwMode="auto">
              <a:xfrm>
                <a:off x="3936" y="947"/>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10281" name="Rectangle 41"/>
              <p:cNvSpPr>
                <a:spLocks noChangeArrowheads="1"/>
              </p:cNvSpPr>
              <p:nvPr/>
            </p:nvSpPr>
            <p:spPr bwMode="auto">
              <a:xfrm>
                <a:off x="4080" y="1091"/>
                <a:ext cx="213" cy="288"/>
              </a:xfrm>
              <a:prstGeom prst="rect">
                <a:avLst/>
              </a:prstGeom>
              <a:noFill/>
              <a:ln w="9525">
                <a:noFill/>
                <a:miter lim="800000"/>
              </a:ln>
              <a:effectLst/>
            </p:spPr>
            <p:txBody>
              <a:bodyPr wrap="none">
                <a:spAutoFit/>
              </a:bodyPr>
              <a:lstStyle/>
              <a:p>
                <a:pPr>
                  <a:spcBef>
                    <a:spcPct val="50000"/>
                  </a:spcBef>
                </a:pPr>
                <a:r>
                  <a:rPr lang="en-US" altLang="zh-CN" sz="2400" b="1">
                    <a:solidFill>
                      <a:srgbClr val="FF0000"/>
                    </a:solidFill>
                    <a:latin typeface="黑体" panose="02010609060101010101" pitchFamily="2" charset="-122"/>
                    <a:ea typeface="黑体" panose="02010609060101010101" pitchFamily="2" charset="-122"/>
                  </a:rPr>
                  <a:t>+</a:t>
                </a:r>
                <a:endParaRPr lang="en-US" altLang="zh-CN" sz="2400" b="1">
                  <a:solidFill>
                    <a:srgbClr val="FF0000"/>
                  </a:solidFill>
                  <a:latin typeface="黑体" panose="02010609060101010101" pitchFamily="2" charset="-122"/>
                  <a:ea typeface="黑体" panose="02010609060101010101" pitchFamily="2" charset="-122"/>
                </a:endParaRPr>
              </a:p>
            </p:txBody>
          </p:sp>
        </p:grpSp>
        <p:grpSp>
          <p:nvGrpSpPr>
            <p:cNvPr id="5" name="Group 42"/>
            <p:cNvGrpSpPr/>
            <p:nvPr/>
          </p:nvGrpSpPr>
          <p:grpSpPr bwMode="auto">
            <a:xfrm>
              <a:off x="4369" y="875"/>
              <a:ext cx="845" cy="390"/>
              <a:chOff x="4369" y="962"/>
              <a:chExt cx="845" cy="390"/>
            </a:xfrm>
          </p:grpSpPr>
          <p:graphicFrame>
            <p:nvGraphicFramePr>
              <p:cNvPr id="10283" name="Object 43"/>
              <p:cNvGraphicFramePr>
                <a:graphicFrameLocks noChangeAspect="1"/>
              </p:cNvGraphicFramePr>
              <p:nvPr/>
            </p:nvGraphicFramePr>
            <p:xfrm>
              <a:off x="4944" y="1008"/>
              <a:ext cx="270" cy="344"/>
            </p:xfrm>
            <a:graphic>
              <a:graphicData uri="http://schemas.openxmlformats.org/presentationml/2006/ole">
                <mc:AlternateContent xmlns:mc="http://schemas.openxmlformats.org/markup-compatibility/2006">
                  <mc:Choice xmlns:v="urn:schemas-microsoft-com:vml" Requires="v">
                    <p:oleObj spid="_x0000_s4225" name="Equation" r:id="rId7" imgW="2874010" imgH="3657600" progId="Equation.3">
                      <p:embed/>
                    </p:oleObj>
                  </mc:Choice>
                  <mc:Fallback>
                    <p:oleObj name="Equation" r:id="rId7" imgW="2874010" imgH="36576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4" y="1008"/>
                            <a:ext cx="270"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4" name="Freeform 44" descr="宽下对角线"/>
              <p:cNvSpPr/>
              <p:nvPr/>
            </p:nvSpPr>
            <p:spPr bwMode="auto">
              <a:xfrm>
                <a:off x="4369" y="962"/>
                <a:ext cx="562" cy="307"/>
              </a:xfrm>
              <a:custGeom>
                <a:avLst/>
                <a:gdLst/>
                <a:ahLst/>
                <a:cxnLst>
                  <a:cxn ang="0">
                    <a:pos x="89" y="56"/>
                  </a:cxn>
                  <a:cxn ang="0">
                    <a:pos x="294" y="9"/>
                  </a:cxn>
                  <a:cxn ang="0">
                    <a:pos x="531" y="111"/>
                  </a:cxn>
                  <a:cxn ang="0">
                    <a:pos x="479" y="286"/>
                  </a:cxn>
                  <a:cxn ang="0">
                    <a:pos x="65" y="237"/>
                  </a:cxn>
                  <a:cxn ang="0">
                    <a:pos x="89" y="56"/>
                  </a:cxn>
                </a:cxnLst>
                <a:rect l="0" t="0" r="r" b="b"/>
                <a:pathLst>
                  <a:path w="562" h="307">
                    <a:moveTo>
                      <a:pt x="89" y="56"/>
                    </a:moveTo>
                    <a:cubicBezTo>
                      <a:pt x="127" y="18"/>
                      <a:pt x="220" y="0"/>
                      <a:pt x="294" y="9"/>
                    </a:cubicBezTo>
                    <a:cubicBezTo>
                      <a:pt x="368" y="18"/>
                      <a:pt x="500" y="65"/>
                      <a:pt x="531" y="111"/>
                    </a:cubicBezTo>
                    <a:cubicBezTo>
                      <a:pt x="562" y="157"/>
                      <a:pt x="557" y="265"/>
                      <a:pt x="479" y="286"/>
                    </a:cubicBezTo>
                    <a:cubicBezTo>
                      <a:pt x="401" y="307"/>
                      <a:pt x="130" y="275"/>
                      <a:pt x="65" y="237"/>
                    </a:cubicBezTo>
                    <a:cubicBezTo>
                      <a:pt x="0" y="199"/>
                      <a:pt x="44" y="96"/>
                      <a:pt x="89" y="56"/>
                    </a:cubicBezTo>
                    <a:close/>
                  </a:path>
                </a:pathLst>
              </a:custGeom>
              <a:pattFill prst="wdDnDiag">
                <a:fgClr>
                  <a:srgbClr val="0000FF"/>
                </a:fgClr>
                <a:bgClr>
                  <a:srgbClr val="EAEAEA"/>
                </a:bgClr>
              </a:pattFill>
              <a:ln w="19050" cap="flat" cmpd="sng">
                <a:solidFill>
                  <a:srgbClr val="0000FF"/>
                </a:solidFill>
                <a:prstDash val="dash"/>
                <a:round/>
                <a:headEnd type="none" w="sm" len="lg"/>
                <a:tailEnd type="none" w="sm" len="lg"/>
              </a:ln>
              <a:effectLst/>
            </p:spPr>
            <p:txBody>
              <a:bodyPr wrap="none"/>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63"/>
                                        </p:tgtEl>
                                        <p:attrNameLst>
                                          <p:attrName>style.visibility</p:attrName>
                                        </p:attrNameLst>
                                      </p:cBhvr>
                                      <p:to>
                                        <p:strVal val="visible"/>
                                      </p:to>
                                    </p:set>
                                    <p:animEffect transition="in" filter="blinds(horizontal)">
                                      <p:cBhvr>
                                        <p:cTn id="7" dur="500"/>
                                        <p:tgtEl>
                                          <p:spTgt spid="102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0262"/>
                                        </p:tgtEl>
                                        <p:attrNameLst>
                                          <p:attrName>style.visibility</p:attrName>
                                        </p:attrNameLst>
                                      </p:cBhvr>
                                      <p:to>
                                        <p:strVal val="visible"/>
                                      </p:to>
                                    </p:set>
                                    <p:animEffect transition="in" filter="blinds(vertical)">
                                      <p:cBhvr>
                                        <p:cTn id="12" dur="500"/>
                                        <p:tgtEl>
                                          <p:spTgt spid="102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0261"/>
                                        </p:tgtEl>
                                        <p:attrNameLst>
                                          <p:attrName>style.visibility</p:attrName>
                                        </p:attrNameLst>
                                      </p:cBhvr>
                                      <p:to>
                                        <p:strVal val="visible"/>
                                      </p:to>
                                    </p:set>
                                    <p:animEffect transition="in" filter="blinds(vertical)">
                                      <p:cBhvr>
                                        <p:cTn id="17" dur="500"/>
                                        <p:tgtEl>
                                          <p:spTgt spid="102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0264"/>
                                        </p:tgtEl>
                                        <p:attrNameLst>
                                          <p:attrName>style.visibility</p:attrName>
                                        </p:attrNameLst>
                                      </p:cBhvr>
                                      <p:to>
                                        <p:strVal val="visible"/>
                                      </p:to>
                                    </p:set>
                                    <p:animEffect transition="in" filter="blinds(vertical)">
                                      <p:cBhvr>
                                        <p:cTn id="22" dur="500"/>
                                        <p:tgtEl>
                                          <p:spTgt spid="1026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0260"/>
                                        </p:tgtEl>
                                        <p:attrNameLst>
                                          <p:attrName>style.visibility</p:attrName>
                                        </p:attrNameLst>
                                      </p:cBhvr>
                                      <p:to>
                                        <p:strVal val="visible"/>
                                      </p:to>
                                    </p:set>
                                    <p:animEffect transition="in" filter="blinds(vertical)">
                                      <p:cBhvr>
                                        <p:cTn id="27" dur="500"/>
                                        <p:tgtEl>
                                          <p:spTgt spid="10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 grpId="0" animBg="1" autoUpdateAnimBg="0"/>
      <p:bldP spid="1026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2"/>
          <p:cNvGraphicFramePr>
            <a:graphicFrameLocks noChangeAspect="1"/>
          </p:cNvGraphicFramePr>
          <p:nvPr/>
        </p:nvGraphicFramePr>
        <p:xfrm>
          <a:off x="990600" y="2819397"/>
          <a:ext cx="3657600" cy="887413"/>
        </p:xfrm>
        <a:graphic>
          <a:graphicData uri="http://schemas.openxmlformats.org/presentationml/2006/ole">
            <mc:AlternateContent xmlns:mc="http://schemas.openxmlformats.org/markup-compatibility/2006">
              <mc:Choice xmlns:v="urn:schemas-microsoft-com:vml" Requires="v">
                <p:oleObj spid="_x0000_s5184" name="Equation" r:id="rId1" imgW="1473200" imgH="355600" progId="Equation.3">
                  <p:embed/>
                </p:oleObj>
              </mc:Choice>
              <mc:Fallback>
                <p:oleObj name="Equation" r:id="rId1" imgW="1473200" imgH="3556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819397"/>
                        <a:ext cx="3657600"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55" name="Text Box 3"/>
          <p:cNvSpPr txBox="1">
            <a:spLocks noChangeArrowheads="1"/>
          </p:cNvSpPr>
          <p:nvPr/>
        </p:nvSpPr>
        <p:spPr bwMode="auto">
          <a:xfrm>
            <a:off x="497114" y="1056620"/>
            <a:ext cx="2209800" cy="523220"/>
          </a:xfrm>
          <a:prstGeom prst="rect">
            <a:avLst/>
          </a:prstGeom>
          <a:noFill/>
          <a:ln w="9525">
            <a:noFill/>
            <a:miter lim="800000"/>
          </a:ln>
          <a:effectLst/>
        </p:spPr>
        <p:txBody>
          <a:bodyPr wrap="square">
            <a:spAutoFit/>
          </a:bodyPr>
          <a:lstStyle/>
          <a:p>
            <a:pPr>
              <a:spcBef>
                <a:spcPct val="50000"/>
              </a:spcBef>
            </a:pPr>
            <a:r>
              <a:rPr lang="en-US" altLang="zh-CN" sz="2800" dirty="0">
                <a:solidFill>
                  <a:srgbClr val="FF0000"/>
                </a:solidFill>
                <a:latin typeface="创艺简黑体" pitchFamily="2" charset="-122"/>
                <a:ea typeface="创艺简黑体" pitchFamily="2" charset="-122"/>
              </a:rPr>
              <a:t>2 </a:t>
            </a:r>
            <a:r>
              <a:rPr lang="zh-CN" altLang="en-US" sz="2800" dirty="0">
                <a:solidFill>
                  <a:srgbClr val="FF0000"/>
                </a:solidFill>
                <a:latin typeface="黑体" panose="02010609060101010101" pitchFamily="2" charset="-122"/>
                <a:ea typeface="黑体" panose="02010609060101010101" pitchFamily="2" charset="-122"/>
              </a:rPr>
              <a:t>空腔导体</a:t>
            </a:r>
            <a:endParaRPr lang="zh-CN" altLang="en-US" sz="2800" dirty="0">
              <a:solidFill>
                <a:srgbClr val="FF0000"/>
              </a:solidFill>
              <a:latin typeface="黑体" panose="02010609060101010101" pitchFamily="2" charset="-122"/>
              <a:ea typeface="黑体" panose="02010609060101010101" pitchFamily="2" charset="-122"/>
            </a:endParaRPr>
          </a:p>
        </p:txBody>
      </p:sp>
      <p:sp>
        <p:nvSpPr>
          <p:cNvPr id="74756" name="Text Box 4"/>
          <p:cNvSpPr txBox="1">
            <a:spLocks noChangeArrowheads="1"/>
          </p:cNvSpPr>
          <p:nvPr/>
        </p:nvSpPr>
        <p:spPr bwMode="auto">
          <a:xfrm>
            <a:off x="838200" y="1981197"/>
            <a:ext cx="3657600" cy="523220"/>
          </a:xfrm>
          <a:prstGeom prst="rect">
            <a:avLst/>
          </a:prstGeom>
          <a:noFill/>
          <a:ln w="9525">
            <a:noFill/>
            <a:miter lim="800000"/>
            <a:headEnd type="none" w="sm" len="lg"/>
            <a:tailEnd type="none" w="sm" len="lg"/>
          </a:ln>
          <a:effectLst/>
        </p:spPr>
        <p:txBody>
          <a:bodyPr>
            <a:spAutoFit/>
          </a:bodyPr>
          <a:lstStyle/>
          <a:p>
            <a:pPr>
              <a:spcBef>
                <a:spcPct val="50000"/>
              </a:spcBef>
            </a:pPr>
            <a:r>
              <a:rPr lang="en-US" altLang="zh-CN" sz="2800" dirty="0" smtClean="0">
                <a:solidFill>
                  <a:srgbClr val="0070C0"/>
                </a:solidFill>
                <a:latin typeface="Times New Roman" panose="02020603050405020304" pitchFamily="18" charset="0"/>
              </a:rPr>
              <a:t>(1)  </a:t>
            </a:r>
            <a:r>
              <a:rPr lang="zh-CN" altLang="en-US" sz="2800" dirty="0">
                <a:solidFill>
                  <a:srgbClr val="0070C0"/>
                </a:solidFill>
                <a:latin typeface="Times New Roman" panose="02020603050405020304" pitchFamily="18" charset="0"/>
                <a:ea typeface="黑体" panose="02010609060101010101" pitchFamily="2" charset="-122"/>
              </a:rPr>
              <a:t>空腔内无电荷时</a:t>
            </a:r>
            <a:endParaRPr lang="zh-CN" altLang="en-US" sz="2800" dirty="0">
              <a:solidFill>
                <a:srgbClr val="0070C0"/>
              </a:solidFill>
              <a:latin typeface="Times New Roman" panose="02020603050405020304" pitchFamily="18" charset="0"/>
              <a:ea typeface="黑体" panose="02010609060101010101" pitchFamily="2" charset="-122"/>
            </a:endParaRPr>
          </a:p>
        </p:txBody>
      </p:sp>
      <p:sp>
        <p:nvSpPr>
          <p:cNvPr id="74757" name="Rectangle 5"/>
          <p:cNvSpPr>
            <a:spLocks noChangeArrowheads="1"/>
          </p:cNvSpPr>
          <p:nvPr/>
        </p:nvSpPr>
        <p:spPr bwMode="auto">
          <a:xfrm>
            <a:off x="1066800" y="3809997"/>
            <a:ext cx="3200400" cy="523220"/>
          </a:xfrm>
          <a:prstGeom prst="rect">
            <a:avLst/>
          </a:prstGeom>
          <a:noFill/>
          <a:ln w="9525">
            <a:noFill/>
            <a:miter lim="800000"/>
            <a:headEnd type="none" w="sm" len="lg"/>
            <a:tailEnd type="none" w="sm" len="lg"/>
          </a:ln>
          <a:effectLst/>
        </p:spPr>
        <p:txBody>
          <a:bodyPr>
            <a:spAutoFit/>
          </a:bodyPr>
          <a:lstStyle/>
          <a:p>
            <a:pPr>
              <a:spcBef>
                <a:spcPct val="50000"/>
              </a:spcBef>
            </a:pPr>
            <a:r>
              <a:rPr lang="zh-CN" altLang="en-US" sz="2800" dirty="0">
                <a:ea typeface="黑体" panose="02010609060101010101" pitchFamily="2" charset="-122"/>
              </a:rPr>
              <a:t>电荷分布在表面</a:t>
            </a:r>
            <a:endParaRPr lang="zh-CN" altLang="en-US" sz="2800" dirty="0">
              <a:ea typeface="黑体" panose="02010609060101010101" pitchFamily="2" charset="-122"/>
            </a:endParaRPr>
          </a:p>
        </p:txBody>
      </p:sp>
      <p:grpSp>
        <p:nvGrpSpPr>
          <p:cNvPr id="2" name="Group 6"/>
          <p:cNvGrpSpPr/>
          <p:nvPr/>
        </p:nvGrpSpPr>
        <p:grpSpPr bwMode="auto">
          <a:xfrm>
            <a:off x="1295400" y="4640262"/>
            <a:ext cx="2362200" cy="1150938"/>
            <a:chOff x="816" y="2827"/>
            <a:chExt cx="1488" cy="725"/>
          </a:xfrm>
        </p:grpSpPr>
        <p:sp>
          <p:nvSpPr>
            <p:cNvPr id="74759" name="Text Box 7"/>
            <p:cNvSpPr txBox="1">
              <a:spLocks noChangeArrowheads="1"/>
            </p:cNvSpPr>
            <p:nvPr/>
          </p:nvSpPr>
          <p:spPr bwMode="auto">
            <a:xfrm>
              <a:off x="960" y="2827"/>
              <a:ext cx="1344" cy="725"/>
            </a:xfrm>
            <a:prstGeom prst="rect">
              <a:avLst/>
            </a:prstGeom>
            <a:noFill/>
            <a:ln w="9525">
              <a:noFill/>
              <a:miter lim="800000"/>
              <a:headEnd type="none" w="sm" len="lg"/>
              <a:tailEnd type="none" w="sm" len="lg"/>
            </a:ln>
            <a:effectLst/>
          </p:spPr>
          <p:txBody>
            <a:bodyPr>
              <a:spAutoFit/>
            </a:bodyPr>
            <a:lstStyle/>
            <a:p>
              <a:pPr>
                <a:lnSpc>
                  <a:spcPct val="120000"/>
                </a:lnSpc>
              </a:pPr>
              <a:r>
                <a:rPr lang="zh-CN" altLang="en-US" sz="2800" dirty="0">
                  <a:solidFill>
                    <a:srgbClr val="1C1C1C"/>
                  </a:solidFill>
                  <a:latin typeface="Times New Roman" panose="02020603050405020304" pitchFamily="18" charset="0"/>
                  <a:ea typeface="黑体" panose="02010609060101010101" pitchFamily="2" charset="-122"/>
                </a:rPr>
                <a:t>内表面？</a:t>
              </a:r>
              <a:endParaRPr lang="zh-CN" altLang="en-US" sz="2800" dirty="0">
                <a:solidFill>
                  <a:srgbClr val="1C1C1C"/>
                </a:solidFill>
                <a:latin typeface="Times New Roman" panose="02020603050405020304" pitchFamily="18" charset="0"/>
                <a:ea typeface="黑体" panose="02010609060101010101" pitchFamily="2" charset="-122"/>
              </a:endParaRPr>
            </a:p>
            <a:p>
              <a:pPr>
                <a:lnSpc>
                  <a:spcPct val="120000"/>
                </a:lnSpc>
              </a:pPr>
              <a:r>
                <a:rPr lang="zh-CN" altLang="en-US" sz="2800" dirty="0">
                  <a:solidFill>
                    <a:srgbClr val="1C1C1C"/>
                  </a:solidFill>
                  <a:latin typeface="Times New Roman" panose="02020603050405020304" pitchFamily="18" charset="0"/>
                  <a:ea typeface="黑体" panose="02010609060101010101" pitchFamily="2" charset="-122"/>
                </a:rPr>
                <a:t>外表面？</a:t>
              </a:r>
              <a:endParaRPr lang="zh-CN" altLang="en-US" sz="2800" dirty="0">
                <a:solidFill>
                  <a:srgbClr val="1C1C1C"/>
                </a:solidFill>
                <a:latin typeface="Times New Roman" panose="02020603050405020304" pitchFamily="18" charset="0"/>
                <a:ea typeface="黑体" panose="02010609060101010101" pitchFamily="2" charset="-122"/>
              </a:endParaRPr>
            </a:p>
          </p:txBody>
        </p:sp>
        <p:sp>
          <p:nvSpPr>
            <p:cNvPr id="74760" name="AutoShape 8"/>
            <p:cNvSpPr/>
            <p:nvPr/>
          </p:nvSpPr>
          <p:spPr bwMode="auto">
            <a:xfrm>
              <a:off x="816" y="2928"/>
              <a:ext cx="192" cy="528"/>
            </a:xfrm>
            <a:prstGeom prst="leftBrace">
              <a:avLst>
                <a:gd name="adj1" fmla="val 22917"/>
                <a:gd name="adj2" fmla="val 50000"/>
              </a:avLst>
            </a:prstGeom>
            <a:noFill/>
            <a:ln w="28575">
              <a:solidFill>
                <a:srgbClr val="993300"/>
              </a:solidFill>
              <a:round/>
            </a:ln>
            <a:effectLst/>
          </p:spPr>
          <p:txBody>
            <a:bodyPr wrap="none" anchor="ctr"/>
            <a:lstStyle/>
            <a:p>
              <a:endParaRPr lang="zh-CN" altLang="en-US"/>
            </a:p>
          </p:txBody>
        </p:sp>
      </p:grpSp>
      <p:grpSp>
        <p:nvGrpSpPr>
          <p:cNvPr id="3" name="Group 9"/>
          <p:cNvGrpSpPr/>
          <p:nvPr/>
        </p:nvGrpSpPr>
        <p:grpSpPr bwMode="auto">
          <a:xfrm>
            <a:off x="5029200" y="2362197"/>
            <a:ext cx="3581400" cy="3048000"/>
            <a:chOff x="3168" y="1152"/>
            <a:chExt cx="2256" cy="1920"/>
          </a:xfrm>
        </p:grpSpPr>
        <p:sp>
          <p:nvSpPr>
            <p:cNvPr id="74762" name="Rectangle 10"/>
            <p:cNvSpPr>
              <a:spLocks noChangeArrowheads="1"/>
            </p:cNvSpPr>
            <p:nvPr/>
          </p:nvSpPr>
          <p:spPr bwMode="auto">
            <a:xfrm>
              <a:off x="3168" y="1152"/>
              <a:ext cx="2256" cy="1920"/>
            </a:xfrm>
            <a:prstGeom prst="rect">
              <a:avLst/>
            </a:prstGeom>
            <a:noFill/>
            <a:ln w="9525">
              <a:solidFill>
                <a:schemeClr val="tx2"/>
              </a:solidFill>
              <a:miter lim="800000"/>
              <a:headEnd type="none" w="sm" len="lg"/>
              <a:tailEnd type="none" w="sm" len="lg"/>
            </a:ln>
            <a:effectLst/>
          </p:spPr>
          <p:txBody>
            <a:bodyPr wrap="none" anchor="ctr"/>
            <a:lstStyle/>
            <a:p>
              <a:endParaRPr lang="zh-CN" altLang="en-US"/>
            </a:p>
          </p:txBody>
        </p:sp>
        <p:sp>
          <p:nvSpPr>
            <p:cNvPr id="74763" name="Freeform 11"/>
            <p:cNvSpPr/>
            <p:nvPr/>
          </p:nvSpPr>
          <p:spPr bwMode="auto">
            <a:xfrm>
              <a:off x="3360" y="1824"/>
              <a:ext cx="1565" cy="911"/>
            </a:xfrm>
            <a:custGeom>
              <a:avLst/>
              <a:gdLst/>
              <a:ahLst/>
              <a:cxnLst>
                <a:cxn ang="0">
                  <a:pos x="20" y="401"/>
                </a:cxn>
                <a:cxn ang="0">
                  <a:pos x="304" y="133"/>
                </a:cxn>
                <a:cxn ang="0">
                  <a:pos x="864" y="30"/>
                </a:cxn>
                <a:cxn ang="0">
                  <a:pos x="1432" y="314"/>
                </a:cxn>
                <a:cxn ang="0">
                  <a:pos x="1448" y="827"/>
                </a:cxn>
                <a:cxn ang="0">
                  <a:pos x="730" y="819"/>
                </a:cxn>
                <a:cxn ang="0">
                  <a:pos x="186" y="669"/>
                </a:cxn>
                <a:cxn ang="0">
                  <a:pos x="20" y="401"/>
                </a:cxn>
              </a:cxnLst>
              <a:rect l="0" t="0" r="r" b="b"/>
              <a:pathLst>
                <a:path w="1565" h="911">
                  <a:moveTo>
                    <a:pt x="20" y="401"/>
                  </a:moveTo>
                  <a:cubicBezTo>
                    <a:pt x="40" y="312"/>
                    <a:pt x="163" y="195"/>
                    <a:pt x="304" y="133"/>
                  </a:cubicBezTo>
                  <a:cubicBezTo>
                    <a:pt x="445" y="71"/>
                    <a:pt x="676" y="0"/>
                    <a:pt x="864" y="30"/>
                  </a:cubicBezTo>
                  <a:cubicBezTo>
                    <a:pt x="1052" y="60"/>
                    <a:pt x="1335" y="181"/>
                    <a:pt x="1432" y="314"/>
                  </a:cubicBezTo>
                  <a:cubicBezTo>
                    <a:pt x="1529" y="447"/>
                    <a:pt x="1565" y="743"/>
                    <a:pt x="1448" y="827"/>
                  </a:cubicBezTo>
                  <a:cubicBezTo>
                    <a:pt x="1331" y="911"/>
                    <a:pt x="940" y="845"/>
                    <a:pt x="730" y="819"/>
                  </a:cubicBezTo>
                  <a:cubicBezTo>
                    <a:pt x="520" y="793"/>
                    <a:pt x="304" y="739"/>
                    <a:pt x="186" y="669"/>
                  </a:cubicBezTo>
                  <a:cubicBezTo>
                    <a:pt x="68" y="599"/>
                    <a:pt x="0" y="490"/>
                    <a:pt x="20" y="401"/>
                  </a:cubicBezTo>
                  <a:close/>
                </a:path>
              </a:pathLst>
            </a:custGeom>
            <a:gradFill rotWithShape="0">
              <a:gsLst>
                <a:gs pos="0">
                  <a:schemeClr val="bg1"/>
                </a:gs>
                <a:gs pos="100000">
                  <a:srgbClr val="C2C2C2"/>
                </a:gs>
              </a:gsLst>
              <a:path path="rect">
                <a:fillToRect l="50000" t="50000" r="50000" b="50000"/>
              </a:path>
            </a:gradFill>
            <a:ln w="12700" cap="flat" cmpd="sng">
              <a:solidFill>
                <a:schemeClr val="tx1"/>
              </a:solidFill>
              <a:prstDash val="solid"/>
              <a:round/>
              <a:headEnd type="none" w="sm" len="lg"/>
              <a:tailEnd type="none" w="sm" len="lg"/>
            </a:ln>
            <a:effectLst/>
          </p:spPr>
          <p:txBody>
            <a:bodyPr wrap="none"/>
            <a:lstStyle/>
            <a:p>
              <a:endParaRPr lang="zh-CN" altLang="en-US"/>
            </a:p>
          </p:txBody>
        </p:sp>
        <p:sp>
          <p:nvSpPr>
            <p:cNvPr id="74764" name="Freeform 12"/>
            <p:cNvSpPr/>
            <p:nvPr/>
          </p:nvSpPr>
          <p:spPr bwMode="auto">
            <a:xfrm>
              <a:off x="3792" y="2112"/>
              <a:ext cx="562" cy="307"/>
            </a:xfrm>
            <a:custGeom>
              <a:avLst/>
              <a:gdLst/>
              <a:ahLst/>
              <a:cxnLst>
                <a:cxn ang="0">
                  <a:pos x="89" y="56"/>
                </a:cxn>
                <a:cxn ang="0">
                  <a:pos x="294" y="9"/>
                </a:cxn>
                <a:cxn ang="0">
                  <a:pos x="531" y="111"/>
                </a:cxn>
                <a:cxn ang="0">
                  <a:pos x="479" y="286"/>
                </a:cxn>
                <a:cxn ang="0">
                  <a:pos x="65" y="237"/>
                </a:cxn>
                <a:cxn ang="0">
                  <a:pos x="89" y="56"/>
                </a:cxn>
              </a:cxnLst>
              <a:rect l="0" t="0" r="r" b="b"/>
              <a:pathLst>
                <a:path w="562" h="307">
                  <a:moveTo>
                    <a:pt x="89" y="56"/>
                  </a:moveTo>
                  <a:cubicBezTo>
                    <a:pt x="127" y="18"/>
                    <a:pt x="220" y="0"/>
                    <a:pt x="294" y="9"/>
                  </a:cubicBezTo>
                  <a:cubicBezTo>
                    <a:pt x="368" y="18"/>
                    <a:pt x="500" y="65"/>
                    <a:pt x="531" y="111"/>
                  </a:cubicBezTo>
                  <a:cubicBezTo>
                    <a:pt x="562" y="157"/>
                    <a:pt x="557" y="265"/>
                    <a:pt x="479" y="286"/>
                  </a:cubicBezTo>
                  <a:cubicBezTo>
                    <a:pt x="401" y="307"/>
                    <a:pt x="130" y="275"/>
                    <a:pt x="65" y="237"/>
                  </a:cubicBezTo>
                  <a:cubicBezTo>
                    <a:pt x="0" y="199"/>
                    <a:pt x="44" y="96"/>
                    <a:pt x="89" y="56"/>
                  </a:cubicBezTo>
                  <a:close/>
                </a:path>
              </a:pathLst>
            </a:custGeom>
            <a:solidFill>
              <a:schemeClr val="bg1"/>
            </a:solidFill>
            <a:ln w="12700" cap="flat" cmpd="sng">
              <a:solidFill>
                <a:schemeClr val="tx1"/>
              </a:solidFill>
              <a:prstDash val="solid"/>
              <a:round/>
              <a:headEnd type="none" w="sm" len="lg"/>
              <a:tailEnd type="none" w="sm" len="lg"/>
            </a:ln>
            <a:effectLst/>
          </p:spPr>
          <p:txBody>
            <a:bodyPr wrap="none"/>
            <a:lstStyle/>
            <a:p>
              <a:endParaRPr lang="zh-CN" altLang="en-US"/>
            </a:p>
          </p:txBody>
        </p:sp>
      </p:grpSp>
      <p:grpSp>
        <p:nvGrpSpPr>
          <p:cNvPr id="4" name="Group 13"/>
          <p:cNvGrpSpPr/>
          <p:nvPr/>
        </p:nvGrpSpPr>
        <p:grpSpPr bwMode="auto">
          <a:xfrm>
            <a:off x="6705600" y="2590797"/>
            <a:ext cx="1905000" cy="2133600"/>
            <a:chOff x="4224" y="1296"/>
            <a:chExt cx="1200" cy="1344"/>
          </a:xfrm>
        </p:grpSpPr>
        <p:graphicFrame>
          <p:nvGraphicFramePr>
            <p:cNvPr id="74766" name="Object 14"/>
            <p:cNvGraphicFramePr>
              <a:graphicFrameLocks noChangeAspect="1"/>
            </p:cNvGraphicFramePr>
            <p:nvPr/>
          </p:nvGraphicFramePr>
          <p:xfrm>
            <a:off x="4320" y="2400"/>
            <a:ext cx="188" cy="240"/>
          </p:xfrm>
          <a:graphic>
            <a:graphicData uri="http://schemas.openxmlformats.org/presentationml/2006/ole">
              <mc:AlternateContent xmlns:mc="http://schemas.openxmlformats.org/markup-compatibility/2006">
                <mc:Choice xmlns:v="urn:schemas-microsoft-com:vml" Requires="v">
                  <p:oleObj spid="_x0000_s5185" name="Equation" r:id="rId3" imgW="122555" imgH="154940" progId="Equation.3">
                    <p:embed/>
                  </p:oleObj>
                </mc:Choice>
                <mc:Fallback>
                  <p:oleObj name="Equation" r:id="rId3" imgW="122555" imgH="15494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 y="2400"/>
                          <a:ext cx="18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67" name="Freeform 15" descr="宽下对角线"/>
            <p:cNvSpPr/>
            <p:nvPr/>
          </p:nvSpPr>
          <p:spPr bwMode="auto">
            <a:xfrm rot="2655082">
              <a:off x="4368" y="2160"/>
              <a:ext cx="487" cy="307"/>
            </a:xfrm>
            <a:custGeom>
              <a:avLst/>
              <a:gdLst/>
              <a:ahLst/>
              <a:cxnLst>
                <a:cxn ang="0">
                  <a:pos x="89" y="56"/>
                </a:cxn>
                <a:cxn ang="0">
                  <a:pos x="294" y="9"/>
                </a:cxn>
                <a:cxn ang="0">
                  <a:pos x="531" y="111"/>
                </a:cxn>
                <a:cxn ang="0">
                  <a:pos x="479" y="286"/>
                </a:cxn>
                <a:cxn ang="0">
                  <a:pos x="65" y="237"/>
                </a:cxn>
                <a:cxn ang="0">
                  <a:pos x="89" y="56"/>
                </a:cxn>
              </a:cxnLst>
              <a:rect l="0" t="0" r="r" b="b"/>
              <a:pathLst>
                <a:path w="562" h="307">
                  <a:moveTo>
                    <a:pt x="89" y="56"/>
                  </a:moveTo>
                  <a:cubicBezTo>
                    <a:pt x="127" y="18"/>
                    <a:pt x="220" y="0"/>
                    <a:pt x="294" y="9"/>
                  </a:cubicBezTo>
                  <a:cubicBezTo>
                    <a:pt x="368" y="18"/>
                    <a:pt x="500" y="65"/>
                    <a:pt x="531" y="111"/>
                  </a:cubicBezTo>
                  <a:cubicBezTo>
                    <a:pt x="562" y="157"/>
                    <a:pt x="557" y="265"/>
                    <a:pt x="479" y="286"/>
                  </a:cubicBezTo>
                  <a:cubicBezTo>
                    <a:pt x="401" y="307"/>
                    <a:pt x="130" y="275"/>
                    <a:pt x="65" y="237"/>
                  </a:cubicBezTo>
                  <a:cubicBezTo>
                    <a:pt x="0" y="199"/>
                    <a:pt x="44" y="96"/>
                    <a:pt x="89" y="56"/>
                  </a:cubicBezTo>
                  <a:close/>
                </a:path>
              </a:pathLst>
            </a:custGeom>
            <a:pattFill prst="wdDnDiag">
              <a:fgClr>
                <a:srgbClr val="0000FF"/>
              </a:fgClr>
              <a:bgClr>
                <a:srgbClr val="EAEAEA"/>
              </a:bgClr>
            </a:pattFill>
            <a:ln w="19050" cap="flat" cmpd="sng">
              <a:solidFill>
                <a:srgbClr val="0000FF"/>
              </a:solidFill>
              <a:prstDash val="dash"/>
              <a:round/>
              <a:headEnd type="none" w="sm" len="lg"/>
              <a:tailEnd type="none" w="sm" len="lg"/>
            </a:ln>
            <a:effectLst/>
          </p:spPr>
          <p:txBody>
            <a:bodyPr wrap="none"/>
            <a:lstStyle/>
            <a:p>
              <a:endParaRPr lang="zh-CN" altLang="en-US"/>
            </a:p>
          </p:txBody>
        </p:sp>
        <p:sp>
          <p:nvSpPr>
            <p:cNvPr id="74768" name="AutoShape 16"/>
            <p:cNvSpPr>
              <a:spLocks noChangeArrowheads="1"/>
            </p:cNvSpPr>
            <p:nvPr/>
          </p:nvSpPr>
          <p:spPr bwMode="auto">
            <a:xfrm>
              <a:off x="4224" y="1296"/>
              <a:ext cx="1200" cy="432"/>
            </a:xfrm>
            <a:prstGeom prst="wedgeEllipseCallout">
              <a:avLst>
                <a:gd name="adj1" fmla="val -24005"/>
                <a:gd name="adj2" fmla="val 141667"/>
              </a:avLst>
            </a:prstGeom>
            <a:gradFill rotWithShape="0">
              <a:gsLst>
                <a:gs pos="0">
                  <a:schemeClr val="accent1"/>
                </a:gs>
                <a:gs pos="50000">
                  <a:schemeClr val="bg1"/>
                </a:gs>
                <a:gs pos="100000">
                  <a:schemeClr val="accent1"/>
                </a:gs>
              </a:gsLst>
              <a:lin ang="5400000" scaled="1"/>
            </a:gradFill>
            <a:ln w="9525">
              <a:solidFill>
                <a:srgbClr val="000000"/>
              </a:solidFill>
              <a:miter lim="800000"/>
            </a:ln>
            <a:effectLst/>
          </p:spPr>
          <p:txBody>
            <a:bodyPr/>
            <a:lstStyle/>
            <a:p>
              <a:pPr algn="ctr"/>
              <a:r>
                <a:rPr lang="zh-CN" altLang="en-US" sz="2800" dirty="0">
                  <a:solidFill>
                    <a:srgbClr val="1C1C1C"/>
                  </a:solidFill>
                  <a:latin typeface="黑体" panose="02010609060101010101" pitchFamily="2" charset="-122"/>
                  <a:ea typeface="黑体" panose="02010609060101010101" pitchFamily="2" charset="-122"/>
                </a:rPr>
                <a:t>高斯面</a:t>
              </a:r>
              <a:endParaRPr lang="zh-CN" altLang="en-US" sz="2800" dirty="0">
                <a:solidFill>
                  <a:srgbClr val="1C1C1C"/>
                </a:solidFill>
                <a:latin typeface="黑体" panose="02010609060101010101" pitchFamily="2" charset="-122"/>
                <a:ea typeface="黑体" panose="02010609060101010101" pitchFamily="2" charset="-122"/>
              </a:endParaRPr>
            </a:p>
          </p:txBody>
        </p:sp>
      </p:grpSp>
      <p:sp>
        <p:nvSpPr>
          <p:cNvPr id="17" name="Text Box 4"/>
          <p:cNvSpPr txBox="1">
            <a:spLocks noChangeArrowheads="1"/>
          </p:cNvSpPr>
          <p:nvPr/>
        </p:nvSpPr>
        <p:spPr bwMode="auto">
          <a:xfrm>
            <a:off x="557213" y="186583"/>
            <a:ext cx="7162800" cy="584775"/>
          </a:xfrm>
          <a:prstGeom prst="rect">
            <a:avLst/>
          </a:prstGeom>
          <a:noFill/>
          <a:ln w="9525">
            <a:noFill/>
            <a:miter lim="800000"/>
          </a:ln>
          <a:effectLst/>
        </p:spPr>
        <p:txBody>
          <a:bodyPr>
            <a:spAutoFit/>
          </a:bodyPr>
          <a:lstStyle/>
          <a:p>
            <a:pPr>
              <a:spcBef>
                <a:spcPct val="50000"/>
              </a:spcBef>
            </a:pPr>
            <a:r>
              <a:rPr lang="zh-CN" altLang="en-US" sz="3200" b="1" dirty="0">
                <a:solidFill>
                  <a:srgbClr val="00B050"/>
                </a:solidFill>
                <a:latin typeface="黑体" panose="02010609060101010101" pitchFamily="2" charset="-122"/>
                <a:ea typeface="黑体" panose="02010609060101010101" pitchFamily="2" charset="-122"/>
              </a:rPr>
              <a:t>二 </a:t>
            </a:r>
            <a:r>
              <a:rPr lang="zh-CN" altLang="en-US" sz="3200" b="1" dirty="0" smtClean="0">
                <a:solidFill>
                  <a:srgbClr val="00B050"/>
                </a:solidFill>
                <a:latin typeface="黑体" panose="02010609060101010101" pitchFamily="2" charset="-122"/>
                <a:ea typeface="黑体" panose="02010609060101010101" pitchFamily="2" charset="-122"/>
              </a:rPr>
              <a:t>导体</a:t>
            </a:r>
            <a:r>
              <a:rPr lang="zh-CN" altLang="en-US" sz="3200" b="1" dirty="0">
                <a:solidFill>
                  <a:srgbClr val="00B050"/>
                </a:solidFill>
                <a:latin typeface="黑体" panose="02010609060101010101" pitchFamily="2" charset="-122"/>
                <a:ea typeface="黑体" panose="02010609060101010101" pitchFamily="2" charset="-122"/>
              </a:rPr>
              <a:t>上电荷的分布</a:t>
            </a:r>
            <a:endParaRPr lang="zh-CN" altLang="en-US" sz="3200" b="1" dirty="0">
              <a:solidFill>
                <a:srgbClr val="00B05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animEffect transition="in" filter="blinds(horizontal)">
                                      <p:cBhvr>
                                        <p:cTn id="7" dur="500"/>
                                        <p:tgtEl>
                                          <p:spTgt spid="747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74754"/>
                                        </p:tgtEl>
                                        <p:attrNameLst>
                                          <p:attrName>style.visibility</p:attrName>
                                        </p:attrNameLst>
                                      </p:cBhvr>
                                      <p:to>
                                        <p:strVal val="visible"/>
                                      </p:to>
                                    </p:set>
                                    <p:animEffect transition="in" filter="blinds(vertical)">
                                      <p:cBhvr>
                                        <p:cTn id="22" dur="500"/>
                                        <p:tgtEl>
                                          <p:spTgt spid="747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4757"/>
                                        </p:tgtEl>
                                        <p:attrNameLst>
                                          <p:attrName>style.visibility</p:attrName>
                                        </p:attrNameLst>
                                      </p:cBhvr>
                                      <p:to>
                                        <p:strVal val="visible"/>
                                      </p:to>
                                    </p:set>
                                    <p:animEffect transition="in" filter="blinds(horizontal)">
                                      <p:cBhvr>
                                        <p:cTn id="27" dur="500"/>
                                        <p:tgtEl>
                                          <p:spTgt spid="7475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checkerboard(across)">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tags/tag1.xml><?xml version="1.0" encoding="utf-8"?>
<p:tagLst xmlns:p="http://schemas.openxmlformats.org/presentationml/2006/main">
  <p:tag name="REFSHAPE" val="1644947860"/>
  <p:tag name="KSO_WM_UNIT_PLACING_PICTURE_USER_VIEWPORT" val="{&quot;height&quot;:10260,&quot;width&quot;:10260}"/>
</p:tagLst>
</file>

<file path=ppt/tags/tag2.xml><?xml version="1.0" encoding="utf-8"?>
<p:tagLst xmlns:p="http://schemas.openxmlformats.org/presentationml/2006/main">
  <p:tag name="REFSHAPE" val="1644947860"/>
  <p:tag name="KSO_WM_UNIT_PLACING_PICTURE_USER_VIEWPORT" val="{&quot;height&quot;:10260,&quot;width&quot;:1026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4809</Words>
  <Application>WPS 演示</Application>
  <PresentationFormat>全屏显示(4:3)</PresentationFormat>
  <Paragraphs>691</Paragraphs>
  <Slides>71</Slides>
  <Notes>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184</vt:i4>
      </vt:variant>
      <vt:variant>
        <vt:lpstr>幻灯片标题</vt:lpstr>
      </vt:variant>
      <vt:variant>
        <vt:i4>71</vt:i4>
      </vt:variant>
    </vt:vector>
  </HeadingPairs>
  <TitlesOfParts>
    <vt:vector size="269" baseType="lpstr">
      <vt:lpstr>Arial</vt:lpstr>
      <vt:lpstr>宋体</vt:lpstr>
      <vt:lpstr>Wingdings</vt:lpstr>
      <vt:lpstr>黑体</vt:lpstr>
      <vt:lpstr>Times New Roman</vt:lpstr>
      <vt:lpstr>Bookman Old Style</vt:lpstr>
      <vt:lpstr>华文中宋</vt:lpstr>
      <vt:lpstr>创艺简黑体</vt:lpstr>
      <vt:lpstr>微软雅黑</vt:lpstr>
      <vt:lpstr>Arial Unicode MS</vt:lpstr>
      <vt:lpstr>Calibri</vt:lpstr>
      <vt:lpstr>Book Antiqua</vt:lpstr>
      <vt:lpstr>Times New Roman</vt:lpstr>
      <vt:lpstr>Office 主题</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Equation.DSMT4</vt:lpstr>
      <vt:lpstr>Equation.DSMT4</vt:lpstr>
      <vt:lpstr>Equation.DSMT4</vt:lpstr>
      <vt:lpstr>Equation.DSMT4</vt:lpstr>
      <vt:lpstr>Equation.DSMT4</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Equation.DSMT4</vt:lpstr>
      <vt:lpstr>Equation.DSMT4</vt:lpstr>
      <vt:lpstr>Equation.DSMT4</vt:lpstr>
      <vt:lpstr>Equation.DSMT4</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Equation.DSMT4</vt:lpstr>
      <vt:lpstr>Equation.3</vt:lpstr>
      <vt:lpstr>Equation.3</vt:lpstr>
      <vt:lpstr>Equation.3</vt:lpstr>
      <vt:lpstr>Equation.3</vt:lpstr>
      <vt:lpstr>Equation.3</vt:lpstr>
      <vt:lpstr>Equation.3</vt:lpstr>
      <vt:lpstr>Equation.DSMT4</vt:lpstr>
      <vt:lpstr>Equation.DSMT4</vt:lpstr>
      <vt:lpstr>Equation.3</vt:lpstr>
      <vt:lpstr>Equation.DSMT4</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Equation.DSMT4</vt:lpstr>
      <vt:lpstr>Equation.DSMT4</vt:lpstr>
      <vt:lpstr>Equation.3</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Equation.3</vt:lpstr>
      <vt:lpstr>Equation.3</vt:lpstr>
      <vt:lpstr>第六章  静电场中的导体和电介质  电能存储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静电的应用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gaojian wu</dc:creator>
  <cp:lastModifiedBy>ChenFeng</cp:lastModifiedBy>
  <cp:revision>79</cp:revision>
  <dcterms:created xsi:type="dcterms:W3CDTF">2014-03-22T05:22:00Z</dcterms:created>
  <dcterms:modified xsi:type="dcterms:W3CDTF">2020-05-24T13:26:11Z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